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682" r:id="rId2"/>
  </p:sldMasterIdLst>
  <p:notesMasterIdLst>
    <p:notesMasterId r:id="rId42"/>
  </p:notesMasterIdLst>
  <p:handoutMasterIdLst>
    <p:handoutMasterId r:id="rId43"/>
  </p:handoutMasterIdLst>
  <p:sldIdLst>
    <p:sldId id="565" r:id="rId3"/>
    <p:sldId id="851" r:id="rId4"/>
    <p:sldId id="637" r:id="rId5"/>
    <p:sldId id="610" r:id="rId6"/>
    <p:sldId id="820" r:id="rId7"/>
    <p:sldId id="827" r:id="rId8"/>
    <p:sldId id="832" r:id="rId9"/>
    <p:sldId id="828" r:id="rId10"/>
    <p:sldId id="701" r:id="rId11"/>
    <p:sldId id="759" r:id="rId12"/>
    <p:sldId id="830" r:id="rId13"/>
    <p:sldId id="611" r:id="rId14"/>
    <p:sldId id="626" r:id="rId15"/>
    <p:sldId id="625" r:id="rId16"/>
    <p:sldId id="821" r:id="rId17"/>
    <p:sldId id="822" r:id="rId18"/>
    <p:sldId id="823" r:id="rId19"/>
    <p:sldId id="824" r:id="rId20"/>
    <p:sldId id="638" r:id="rId21"/>
    <p:sldId id="831" r:id="rId22"/>
    <p:sldId id="819" r:id="rId23"/>
    <p:sldId id="644" r:id="rId24"/>
    <p:sldId id="826" r:id="rId25"/>
    <p:sldId id="705" r:id="rId26"/>
    <p:sldId id="630" r:id="rId27"/>
    <p:sldId id="631" r:id="rId28"/>
    <p:sldId id="629" r:id="rId29"/>
    <p:sldId id="617" r:id="rId30"/>
    <p:sldId id="817" r:id="rId31"/>
    <p:sldId id="620" r:id="rId32"/>
    <p:sldId id="818" r:id="rId33"/>
    <p:sldId id="618" r:id="rId34"/>
    <p:sldId id="633" r:id="rId35"/>
    <p:sldId id="647" r:id="rId36"/>
    <p:sldId id="632" r:id="rId37"/>
    <p:sldId id="566" r:id="rId38"/>
    <p:sldId id="816" r:id="rId39"/>
    <p:sldId id="613" r:id="rId40"/>
    <p:sldId id="646" r:id="rId41"/>
  </p:sldIdLst>
  <p:sldSz cx="12192000" cy="6858000"/>
  <p:notesSz cx="7023100" cy="9309100"/>
  <p:defaultTextStyle>
    <a:defPPr>
      <a:defRPr lang="en-US"/>
    </a:defPPr>
    <a:lvl1pPr algn="l" rtl="0" fontAlgn="base">
      <a:spcBef>
        <a:spcPct val="20000"/>
      </a:spcBef>
      <a:spcAft>
        <a:spcPct val="0"/>
      </a:spcAft>
      <a:buChar char="•"/>
      <a:defRPr sz="4400" kern="1200">
        <a:solidFill>
          <a:schemeClr val="tx2"/>
        </a:solidFill>
        <a:latin typeface="Arial Black" pitchFamily="34" charset="0"/>
        <a:ea typeface="+mn-ea"/>
        <a:cs typeface="+mn-cs"/>
      </a:defRPr>
    </a:lvl1pPr>
    <a:lvl2pPr marL="457200" algn="l" rtl="0" fontAlgn="base">
      <a:spcBef>
        <a:spcPct val="20000"/>
      </a:spcBef>
      <a:spcAft>
        <a:spcPct val="0"/>
      </a:spcAft>
      <a:buChar char="•"/>
      <a:defRPr sz="4400" kern="1200">
        <a:solidFill>
          <a:schemeClr val="tx2"/>
        </a:solidFill>
        <a:latin typeface="Arial Black" pitchFamily="34" charset="0"/>
        <a:ea typeface="+mn-ea"/>
        <a:cs typeface="+mn-cs"/>
      </a:defRPr>
    </a:lvl2pPr>
    <a:lvl3pPr marL="914400" algn="l" rtl="0" fontAlgn="base">
      <a:spcBef>
        <a:spcPct val="20000"/>
      </a:spcBef>
      <a:spcAft>
        <a:spcPct val="0"/>
      </a:spcAft>
      <a:buChar char="•"/>
      <a:defRPr sz="4400" kern="1200">
        <a:solidFill>
          <a:schemeClr val="tx2"/>
        </a:solidFill>
        <a:latin typeface="Arial Black" pitchFamily="34" charset="0"/>
        <a:ea typeface="+mn-ea"/>
        <a:cs typeface="+mn-cs"/>
      </a:defRPr>
    </a:lvl3pPr>
    <a:lvl4pPr marL="1371600" algn="l" rtl="0" fontAlgn="base">
      <a:spcBef>
        <a:spcPct val="20000"/>
      </a:spcBef>
      <a:spcAft>
        <a:spcPct val="0"/>
      </a:spcAft>
      <a:buChar char="•"/>
      <a:defRPr sz="4400" kern="1200">
        <a:solidFill>
          <a:schemeClr val="tx2"/>
        </a:solidFill>
        <a:latin typeface="Arial Black" pitchFamily="34" charset="0"/>
        <a:ea typeface="+mn-ea"/>
        <a:cs typeface="+mn-cs"/>
      </a:defRPr>
    </a:lvl4pPr>
    <a:lvl5pPr marL="1828800" algn="l" rtl="0" fontAlgn="base">
      <a:spcBef>
        <a:spcPct val="20000"/>
      </a:spcBef>
      <a:spcAft>
        <a:spcPct val="0"/>
      </a:spcAft>
      <a:buChar char="•"/>
      <a:defRPr sz="4400" kern="1200">
        <a:solidFill>
          <a:schemeClr val="tx2"/>
        </a:solidFill>
        <a:latin typeface="Arial Black" pitchFamily="34" charset="0"/>
        <a:ea typeface="+mn-ea"/>
        <a:cs typeface="+mn-cs"/>
      </a:defRPr>
    </a:lvl5pPr>
    <a:lvl6pPr marL="2286000" algn="l" defTabSz="914400" rtl="0" eaLnBrk="1" latinLnBrk="0" hangingPunct="1">
      <a:defRPr sz="4400" kern="1200">
        <a:solidFill>
          <a:schemeClr val="tx2"/>
        </a:solidFill>
        <a:latin typeface="Arial Black" pitchFamily="34" charset="0"/>
        <a:ea typeface="+mn-ea"/>
        <a:cs typeface="+mn-cs"/>
      </a:defRPr>
    </a:lvl6pPr>
    <a:lvl7pPr marL="2743200" algn="l" defTabSz="914400" rtl="0" eaLnBrk="1" latinLnBrk="0" hangingPunct="1">
      <a:defRPr sz="4400" kern="1200">
        <a:solidFill>
          <a:schemeClr val="tx2"/>
        </a:solidFill>
        <a:latin typeface="Arial Black" pitchFamily="34" charset="0"/>
        <a:ea typeface="+mn-ea"/>
        <a:cs typeface="+mn-cs"/>
      </a:defRPr>
    </a:lvl7pPr>
    <a:lvl8pPr marL="3200400" algn="l" defTabSz="914400" rtl="0" eaLnBrk="1" latinLnBrk="0" hangingPunct="1">
      <a:defRPr sz="4400" kern="1200">
        <a:solidFill>
          <a:schemeClr val="tx2"/>
        </a:solidFill>
        <a:latin typeface="Arial Black" pitchFamily="34" charset="0"/>
        <a:ea typeface="+mn-ea"/>
        <a:cs typeface="+mn-cs"/>
      </a:defRPr>
    </a:lvl8pPr>
    <a:lvl9pPr marL="3657600" algn="l" defTabSz="914400" rtl="0" eaLnBrk="1" latinLnBrk="0" hangingPunct="1">
      <a:defRPr sz="4400" kern="1200">
        <a:solidFill>
          <a:schemeClr val="tx2"/>
        </a:solidFill>
        <a:latin typeface="Arial Black"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Valadez A" initials="JVA" lastIdx="0" clrIdx="0">
    <p:extLst>
      <p:ext uri="{19B8F6BF-5375-455C-9EA6-DF929625EA0E}">
        <p15:presenceInfo xmlns:p15="http://schemas.microsoft.com/office/powerpoint/2012/main" userId="S::jvaladez@saws.org::f685b840-a72e-49b6-ae7c-7476f6e03aa9" providerId="AD"/>
      </p:ext>
    </p:extLst>
  </p:cmAuthor>
  <p:cmAuthor id="2" name="Diana Woltersdorf L" initials="DWL" lastIdx="2" clrIdx="1">
    <p:extLst>
      <p:ext uri="{19B8F6BF-5375-455C-9EA6-DF929625EA0E}">
        <p15:presenceInfo xmlns:p15="http://schemas.microsoft.com/office/powerpoint/2012/main" userId="S::ddwyer@saws.org::c3827afe-a3f7-4d65-903c-1be3332209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8AAC8"/>
    <a:srgbClr val="0066CC"/>
    <a:srgbClr val="0000FF"/>
    <a:srgbClr val="0066FF"/>
    <a:srgbClr val="FF0000"/>
    <a:srgbClr val="CBC9C9"/>
    <a:srgbClr val="E2DEDC"/>
    <a:srgbClr val="BFBDBB"/>
    <a:srgbClr val="BDBBBB"/>
    <a:srgbClr val="E4DF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9331" autoAdjust="0"/>
    <p:restoredTop sz="93792" autoAdjust="0"/>
  </p:normalViewPr>
  <p:slideViewPr>
    <p:cSldViewPr snapToGrid="0">
      <p:cViewPr varScale="1">
        <p:scale>
          <a:sx n="67" d="100"/>
          <a:sy n="67" d="100"/>
        </p:scale>
        <p:origin x="476" y="56"/>
      </p:cViewPr>
      <p:guideLst>
        <p:guide orient="horz" pos="2160"/>
        <p:guide pos="3840"/>
      </p:guideLst>
    </p:cSldViewPr>
  </p:slideViewPr>
  <p:outlineViewPr>
    <p:cViewPr>
      <p:scale>
        <a:sx n="33" d="100"/>
        <a:sy n="33" d="100"/>
      </p:scale>
      <p:origin x="0" y="-47916"/>
    </p:cViewPr>
  </p:outlineViewPr>
  <p:notesTextViewPr>
    <p:cViewPr>
      <p:scale>
        <a:sx n="3" d="2"/>
        <a:sy n="3" d="2"/>
      </p:scale>
      <p:origin x="0" y="0"/>
    </p:cViewPr>
  </p:notesTextViewPr>
  <p:sorterViewPr>
    <p:cViewPr>
      <p:scale>
        <a:sx n="75" d="100"/>
        <a:sy n="75" d="100"/>
      </p:scale>
      <p:origin x="0" y="0"/>
    </p:cViewPr>
  </p:sorterViewPr>
  <p:notesViewPr>
    <p:cSldViewPr snapToGrid="0">
      <p:cViewPr>
        <p:scale>
          <a:sx n="100" d="100"/>
          <a:sy n="100" d="100"/>
        </p:scale>
        <p:origin x="3496" y="-640"/>
      </p:cViewPr>
      <p:guideLst>
        <p:guide orient="horz" pos="2933"/>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2"/>
            <a:ext cx="3043026" cy="465297"/>
          </a:xfrm>
          <a:prstGeom prst="rect">
            <a:avLst/>
          </a:prstGeom>
          <a:noFill/>
          <a:ln w="9525">
            <a:noFill/>
            <a:miter lim="800000"/>
            <a:headEnd/>
            <a:tailEnd/>
          </a:ln>
          <a:effectLst/>
        </p:spPr>
        <p:txBody>
          <a:bodyPr vert="horz" wrap="square" lIns="93211" tIns="46607" rIns="93211" bIns="46607" numCol="1" anchor="t" anchorCtr="0" compatLnSpc="1">
            <a:prstTxWarp prst="textNoShape">
              <a:avLst/>
            </a:prstTxWarp>
          </a:bodyPr>
          <a:lstStyle>
            <a:lvl1pPr defTabSz="933433">
              <a:spcBef>
                <a:spcPct val="0"/>
              </a:spcBef>
              <a:buFontTx/>
              <a:buNone/>
              <a:defRPr sz="1200">
                <a:solidFill>
                  <a:schemeClr val="tx1"/>
                </a:solidFill>
                <a:latin typeface="Arial" charset="0"/>
              </a:defRPr>
            </a:lvl1pPr>
          </a:lstStyle>
          <a:p>
            <a:endParaRPr lang="en-US" dirty="0"/>
          </a:p>
        </p:txBody>
      </p:sp>
      <p:sp>
        <p:nvSpPr>
          <p:cNvPr id="131075" name="Rectangle 3"/>
          <p:cNvSpPr>
            <a:spLocks noGrp="1" noChangeArrowheads="1"/>
          </p:cNvSpPr>
          <p:nvPr>
            <p:ph type="dt" sz="quarter" idx="1"/>
          </p:nvPr>
        </p:nvSpPr>
        <p:spPr bwMode="auto">
          <a:xfrm>
            <a:off x="3980077" y="2"/>
            <a:ext cx="3043026" cy="465297"/>
          </a:xfrm>
          <a:prstGeom prst="rect">
            <a:avLst/>
          </a:prstGeom>
          <a:noFill/>
          <a:ln w="9525">
            <a:noFill/>
            <a:miter lim="800000"/>
            <a:headEnd/>
            <a:tailEnd/>
          </a:ln>
          <a:effectLst/>
        </p:spPr>
        <p:txBody>
          <a:bodyPr vert="horz" wrap="square" lIns="93211" tIns="46607" rIns="93211" bIns="46607" numCol="1" anchor="t" anchorCtr="0" compatLnSpc="1">
            <a:prstTxWarp prst="textNoShape">
              <a:avLst/>
            </a:prstTxWarp>
          </a:bodyPr>
          <a:lstStyle>
            <a:lvl1pPr algn="r" defTabSz="933433">
              <a:spcBef>
                <a:spcPct val="0"/>
              </a:spcBef>
              <a:buFontTx/>
              <a:buNone/>
              <a:defRPr sz="1200">
                <a:solidFill>
                  <a:schemeClr val="tx1"/>
                </a:solidFill>
                <a:latin typeface="Arial" charset="0"/>
              </a:defRPr>
            </a:lvl1pPr>
          </a:lstStyle>
          <a:p>
            <a:endParaRPr lang="en-US" dirty="0"/>
          </a:p>
        </p:txBody>
      </p:sp>
      <p:sp>
        <p:nvSpPr>
          <p:cNvPr id="131076" name="Rectangle 4"/>
          <p:cNvSpPr>
            <a:spLocks noGrp="1" noChangeArrowheads="1"/>
          </p:cNvSpPr>
          <p:nvPr>
            <p:ph type="ftr" sz="quarter" idx="2"/>
          </p:nvPr>
        </p:nvSpPr>
        <p:spPr bwMode="auto">
          <a:xfrm>
            <a:off x="0" y="8843805"/>
            <a:ext cx="3043026" cy="465296"/>
          </a:xfrm>
          <a:prstGeom prst="rect">
            <a:avLst/>
          </a:prstGeom>
          <a:noFill/>
          <a:ln w="9525">
            <a:noFill/>
            <a:miter lim="800000"/>
            <a:headEnd/>
            <a:tailEnd/>
          </a:ln>
          <a:effectLst/>
        </p:spPr>
        <p:txBody>
          <a:bodyPr vert="horz" wrap="square" lIns="93211" tIns="46607" rIns="93211" bIns="46607" numCol="1" anchor="b" anchorCtr="0" compatLnSpc="1">
            <a:prstTxWarp prst="textNoShape">
              <a:avLst/>
            </a:prstTxWarp>
          </a:bodyPr>
          <a:lstStyle>
            <a:lvl1pPr defTabSz="933433">
              <a:spcBef>
                <a:spcPct val="0"/>
              </a:spcBef>
              <a:buFontTx/>
              <a:buNone/>
              <a:defRPr sz="1200">
                <a:solidFill>
                  <a:schemeClr val="tx1"/>
                </a:solidFill>
                <a:latin typeface="Arial" charset="0"/>
              </a:defRPr>
            </a:lvl1pPr>
          </a:lstStyle>
          <a:p>
            <a:endParaRPr lang="en-US" dirty="0"/>
          </a:p>
        </p:txBody>
      </p:sp>
      <p:sp>
        <p:nvSpPr>
          <p:cNvPr id="131077" name="Rectangle 5"/>
          <p:cNvSpPr>
            <a:spLocks noGrp="1" noChangeArrowheads="1"/>
          </p:cNvSpPr>
          <p:nvPr>
            <p:ph type="sldNum" sz="quarter" idx="3"/>
          </p:nvPr>
        </p:nvSpPr>
        <p:spPr bwMode="auto">
          <a:xfrm>
            <a:off x="3980077" y="8843805"/>
            <a:ext cx="3043026" cy="465296"/>
          </a:xfrm>
          <a:prstGeom prst="rect">
            <a:avLst/>
          </a:prstGeom>
          <a:noFill/>
          <a:ln w="9525">
            <a:noFill/>
            <a:miter lim="800000"/>
            <a:headEnd/>
            <a:tailEnd/>
          </a:ln>
          <a:effectLst/>
        </p:spPr>
        <p:txBody>
          <a:bodyPr vert="horz" wrap="square" lIns="93211" tIns="46607" rIns="93211" bIns="46607" numCol="1" anchor="b" anchorCtr="0" compatLnSpc="1">
            <a:prstTxWarp prst="textNoShape">
              <a:avLst/>
            </a:prstTxWarp>
          </a:bodyPr>
          <a:lstStyle>
            <a:lvl1pPr algn="r" defTabSz="933433">
              <a:spcBef>
                <a:spcPct val="0"/>
              </a:spcBef>
              <a:buFontTx/>
              <a:buNone/>
              <a:defRPr sz="1200">
                <a:solidFill>
                  <a:schemeClr val="tx1"/>
                </a:solidFill>
                <a:latin typeface="Arial" charset="0"/>
              </a:defRPr>
            </a:lvl1pPr>
          </a:lstStyle>
          <a:p>
            <a:fld id="{8C915625-634F-43A9-BFAE-F8FF18CA2E42}" type="slidenum">
              <a:rPr lang="en-US"/>
              <a:pPr/>
              <a:t>‹#›</a:t>
            </a:fld>
            <a:endParaRPr lang="en-US" dirty="0"/>
          </a:p>
        </p:txBody>
      </p:sp>
    </p:spTree>
    <p:extLst>
      <p:ext uri="{BB962C8B-B14F-4D97-AF65-F5344CB8AC3E}">
        <p14:creationId xmlns:p14="http://schemas.microsoft.com/office/powerpoint/2010/main" val="4217048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2"/>
            <a:ext cx="3043026" cy="465297"/>
          </a:xfrm>
          <a:prstGeom prst="rect">
            <a:avLst/>
          </a:prstGeom>
          <a:noFill/>
          <a:ln w="9525">
            <a:noFill/>
            <a:miter lim="800000"/>
            <a:headEnd/>
            <a:tailEnd/>
          </a:ln>
          <a:effectLst/>
        </p:spPr>
        <p:txBody>
          <a:bodyPr vert="horz" wrap="square" lIns="93211" tIns="46607" rIns="93211" bIns="46607" numCol="1" anchor="t" anchorCtr="0" compatLnSpc="1">
            <a:prstTxWarp prst="textNoShape">
              <a:avLst/>
            </a:prstTxWarp>
          </a:bodyPr>
          <a:lstStyle>
            <a:lvl1pPr defTabSz="933433">
              <a:spcBef>
                <a:spcPct val="0"/>
              </a:spcBef>
              <a:buFontTx/>
              <a:buNone/>
              <a:defRPr sz="1200">
                <a:solidFill>
                  <a:schemeClr val="tx1"/>
                </a:solidFill>
                <a:latin typeface="Arial" charset="0"/>
              </a:defRPr>
            </a:lvl1pPr>
          </a:lstStyle>
          <a:p>
            <a:endParaRPr lang="en-US" dirty="0"/>
          </a:p>
        </p:txBody>
      </p:sp>
      <p:sp>
        <p:nvSpPr>
          <p:cNvPr id="6147" name="Rectangle 3"/>
          <p:cNvSpPr>
            <a:spLocks noGrp="1" noChangeArrowheads="1"/>
          </p:cNvSpPr>
          <p:nvPr>
            <p:ph type="dt" idx="1"/>
          </p:nvPr>
        </p:nvSpPr>
        <p:spPr bwMode="auto">
          <a:xfrm>
            <a:off x="3978489" y="2"/>
            <a:ext cx="3043026" cy="465297"/>
          </a:xfrm>
          <a:prstGeom prst="rect">
            <a:avLst/>
          </a:prstGeom>
          <a:noFill/>
          <a:ln w="9525">
            <a:noFill/>
            <a:miter lim="800000"/>
            <a:headEnd/>
            <a:tailEnd/>
          </a:ln>
          <a:effectLst/>
        </p:spPr>
        <p:txBody>
          <a:bodyPr vert="horz" wrap="square" lIns="93211" tIns="46607" rIns="93211" bIns="46607" numCol="1" anchor="t" anchorCtr="0" compatLnSpc="1">
            <a:prstTxWarp prst="textNoShape">
              <a:avLst/>
            </a:prstTxWarp>
          </a:bodyPr>
          <a:lstStyle>
            <a:lvl1pPr algn="r" defTabSz="933433">
              <a:spcBef>
                <a:spcPct val="0"/>
              </a:spcBef>
              <a:buFontTx/>
              <a:buNone/>
              <a:defRPr sz="1200">
                <a:solidFill>
                  <a:schemeClr val="tx1"/>
                </a:solidFill>
                <a:latin typeface="Arial" charset="0"/>
              </a:defRPr>
            </a:lvl1pPr>
          </a:lstStyle>
          <a:p>
            <a:endParaRPr lang="en-US" dirty="0"/>
          </a:p>
        </p:txBody>
      </p:sp>
      <p:sp>
        <p:nvSpPr>
          <p:cNvPr id="6148" name="Rectangle 4"/>
          <p:cNvSpPr>
            <a:spLocks noGrp="1" noRot="1" noChangeAspect="1" noChangeArrowheads="1" noTextEdit="1"/>
          </p:cNvSpPr>
          <p:nvPr>
            <p:ph type="sldImg" idx="2"/>
          </p:nvPr>
        </p:nvSpPr>
        <p:spPr bwMode="auto">
          <a:xfrm>
            <a:off x="412750" y="696913"/>
            <a:ext cx="6203950" cy="3490912"/>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700405" y="4421109"/>
            <a:ext cx="5622291" cy="4190842"/>
          </a:xfrm>
          <a:prstGeom prst="rect">
            <a:avLst/>
          </a:prstGeom>
          <a:noFill/>
          <a:ln w="9525">
            <a:noFill/>
            <a:miter lim="800000"/>
            <a:headEnd/>
            <a:tailEnd/>
          </a:ln>
          <a:effectLst/>
        </p:spPr>
        <p:txBody>
          <a:bodyPr vert="horz" wrap="square" lIns="93211" tIns="46607" rIns="93211" bIns="4660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50" name="Rectangle 6"/>
          <p:cNvSpPr>
            <a:spLocks noGrp="1" noChangeArrowheads="1"/>
          </p:cNvSpPr>
          <p:nvPr>
            <p:ph type="ftr" sz="quarter" idx="4"/>
          </p:nvPr>
        </p:nvSpPr>
        <p:spPr bwMode="auto">
          <a:xfrm>
            <a:off x="0" y="8842218"/>
            <a:ext cx="3043026" cy="465297"/>
          </a:xfrm>
          <a:prstGeom prst="rect">
            <a:avLst/>
          </a:prstGeom>
          <a:noFill/>
          <a:ln w="9525">
            <a:noFill/>
            <a:miter lim="800000"/>
            <a:headEnd/>
            <a:tailEnd/>
          </a:ln>
          <a:effectLst/>
        </p:spPr>
        <p:txBody>
          <a:bodyPr vert="horz" wrap="square" lIns="93211" tIns="46607" rIns="93211" bIns="46607" numCol="1" anchor="b" anchorCtr="0" compatLnSpc="1">
            <a:prstTxWarp prst="textNoShape">
              <a:avLst/>
            </a:prstTxWarp>
          </a:bodyPr>
          <a:lstStyle>
            <a:lvl1pPr defTabSz="933433">
              <a:spcBef>
                <a:spcPct val="0"/>
              </a:spcBef>
              <a:buFontTx/>
              <a:buNone/>
              <a:defRPr sz="1200">
                <a:solidFill>
                  <a:schemeClr val="tx1"/>
                </a:solidFill>
                <a:latin typeface="Arial" charset="0"/>
              </a:defRPr>
            </a:lvl1pPr>
          </a:lstStyle>
          <a:p>
            <a:endParaRPr lang="en-US" dirty="0"/>
          </a:p>
        </p:txBody>
      </p:sp>
      <p:sp>
        <p:nvSpPr>
          <p:cNvPr id="6151" name="Rectangle 7"/>
          <p:cNvSpPr>
            <a:spLocks noGrp="1" noChangeArrowheads="1"/>
          </p:cNvSpPr>
          <p:nvPr>
            <p:ph type="sldNum" sz="quarter" idx="5"/>
          </p:nvPr>
        </p:nvSpPr>
        <p:spPr bwMode="auto">
          <a:xfrm>
            <a:off x="3978489" y="8842218"/>
            <a:ext cx="3043026" cy="465297"/>
          </a:xfrm>
          <a:prstGeom prst="rect">
            <a:avLst/>
          </a:prstGeom>
          <a:noFill/>
          <a:ln w="9525">
            <a:noFill/>
            <a:miter lim="800000"/>
            <a:headEnd/>
            <a:tailEnd/>
          </a:ln>
          <a:effectLst/>
        </p:spPr>
        <p:txBody>
          <a:bodyPr vert="horz" wrap="square" lIns="93211" tIns="46607" rIns="93211" bIns="46607" numCol="1" anchor="b" anchorCtr="0" compatLnSpc="1">
            <a:prstTxWarp prst="textNoShape">
              <a:avLst/>
            </a:prstTxWarp>
          </a:bodyPr>
          <a:lstStyle>
            <a:lvl1pPr algn="r" defTabSz="933433">
              <a:spcBef>
                <a:spcPct val="0"/>
              </a:spcBef>
              <a:buFontTx/>
              <a:buNone/>
              <a:defRPr sz="1200">
                <a:solidFill>
                  <a:schemeClr val="tx1"/>
                </a:solidFill>
                <a:latin typeface="Arial" charset="0"/>
              </a:defRPr>
            </a:lvl1pPr>
          </a:lstStyle>
          <a:p>
            <a:fld id="{F6AACC46-C279-443F-B556-4A2B318B4903}" type="slidenum">
              <a:rPr lang="en-US"/>
              <a:pPr/>
              <a:t>‹#›</a:t>
            </a:fld>
            <a:endParaRPr lang="en-US" dirty="0"/>
          </a:p>
        </p:txBody>
      </p:sp>
    </p:spTree>
    <p:extLst>
      <p:ext uri="{BB962C8B-B14F-4D97-AF65-F5344CB8AC3E}">
        <p14:creationId xmlns:p14="http://schemas.microsoft.com/office/powerpoint/2010/main" val="2984553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ACC46-C279-443F-B556-4A2B318B4903}" type="slidenum">
              <a:rPr lang="en-US" smtClean="0"/>
              <a:pPr/>
              <a:t>2</a:t>
            </a:fld>
            <a:endParaRPr lang="en-US" dirty="0"/>
          </a:p>
        </p:txBody>
      </p:sp>
    </p:spTree>
    <p:extLst>
      <p:ext uri="{BB962C8B-B14F-4D97-AF65-F5344CB8AC3E}">
        <p14:creationId xmlns:p14="http://schemas.microsoft.com/office/powerpoint/2010/main" val="832803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p>
        </p:txBody>
      </p:sp>
      <p:sp>
        <p:nvSpPr>
          <p:cNvPr id="4" name="Slide Number Placeholder 3"/>
          <p:cNvSpPr>
            <a:spLocks noGrp="1"/>
          </p:cNvSpPr>
          <p:nvPr>
            <p:ph type="sldNum" sz="quarter" idx="10"/>
          </p:nvPr>
        </p:nvSpPr>
        <p:spPr/>
        <p:txBody>
          <a:bodyPr/>
          <a:lstStyle/>
          <a:p>
            <a:fld id="{F6AACC46-C279-443F-B556-4A2B318B4903}" type="slidenum">
              <a:rPr lang="en-US" smtClean="0"/>
              <a:pPr/>
              <a:t>26</a:t>
            </a:fld>
            <a:endParaRPr lang="en-US" dirty="0"/>
          </a:p>
        </p:txBody>
      </p:sp>
    </p:spTree>
    <p:extLst>
      <p:ext uri="{BB962C8B-B14F-4D97-AF65-F5344CB8AC3E}">
        <p14:creationId xmlns:p14="http://schemas.microsoft.com/office/powerpoint/2010/main" val="3880993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b="1"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27</a:t>
            </a:fld>
            <a:endParaRPr lang="en-US" dirty="0"/>
          </a:p>
        </p:txBody>
      </p:sp>
    </p:spTree>
    <p:extLst>
      <p:ext uri="{BB962C8B-B14F-4D97-AF65-F5344CB8AC3E}">
        <p14:creationId xmlns:p14="http://schemas.microsoft.com/office/powerpoint/2010/main" val="1024023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28</a:t>
            </a:fld>
            <a:endParaRPr lang="en-US" dirty="0"/>
          </a:p>
        </p:txBody>
      </p:sp>
    </p:spTree>
    <p:extLst>
      <p:ext uri="{BB962C8B-B14F-4D97-AF65-F5344CB8AC3E}">
        <p14:creationId xmlns:p14="http://schemas.microsoft.com/office/powerpoint/2010/main" val="633262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696913"/>
            <a:ext cx="6205538" cy="3490912"/>
          </a:xfrm>
          <a:prstGeom prst="rect">
            <a:avLst/>
          </a:prstGeom>
        </p:spPr>
      </p:sp>
      <p:sp>
        <p:nvSpPr>
          <p:cNvPr id="10" name="Notes Placeholder 9">
            <a:extLst>
              <a:ext uri="{FF2B5EF4-FFF2-40B4-BE49-F238E27FC236}">
                <a16:creationId xmlns:a16="http://schemas.microsoft.com/office/drawing/2014/main" id="{11C74897-C16E-43D3-BEBF-0462BF8C0748}"/>
              </a:ext>
            </a:extLst>
          </p:cNvPr>
          <p:cNvSpPr>
            <a:spLocks noGrp="1"/>
          </p:cNvSpPr>
          <p:nvPr>
            <p:ph type="body" idx="1"/>
          </p:nvPr>
        </p:nvSpPr>
        <p:spPr>
          <a:xfrm>
            <a:off x="700405" y="4420998"/>
            <a:ext cx="5622291" cy="4190842"/>
          </a:xfrm>
        </p:spPr>
        <p:txBody>
          <a:bodyPr/>
          <a:lstStyle/>
          <a:p>
            <a:r>
              <a:rPr lang="en-US" dirty="0"/>
              <a:t>Site purchased in 2017 – $1.49 mil ,on a quarry zoned site so no other development and no interest in purchase.  By planning ahead, SAWS avoided buying land at a premium.. Now going for 4 or 5 times that cost.  Cost to highways, and surrounded by Quarries, better suited with like use/ industrial – better response time to Sonterra, TPC, EARZ – outside and inside 1604.</a:t>
            </a:r>
          </a:p>
          <a:p>
            <a:endParaRPr lang="en-US" dirty="0"/>
          </a:p>
          <a:p>
            <a:r>
              <a:rPr lang="en-US" dirty="0"/>
              <a:t>2021 CIP $28.1 mil</a:t>
            </a:r>
          </a:p>
          <a:p>
            <a:endParaRPr lang="en-US" dirty="0"/>
          </a:p>
          <a:p>
            <a:r>
              <a:rPr lang="en-US" dirty="0"/>
              <a:t>•  Property is purchased</a:t>
            </a:r>
          </a:p>
          <a:p>
            <a:r>
              <a:rPr lang="en-US" dirty="0"/>
              <a:t>•  Funding is in place</a:t>
            </a:r>
          </a:p>
          <a:p>
            <a:r>
              <a:rPr lang="en-US" dirty="0"/>
              <a:t>•  Local interest from A/E and builder community</a:t>
            </a:r>
          </a:p>
          <a:p>
            <a:r>
              <a:rPr lang="en-US" dirty="0"/>
              <a:t>•   Working conditions/safety and a clean safe 			environment a priority</a:t>
            </a:r>
          </a:p>
          <a:p>
            <a:r>
              <a:rPr lang="en-US" dirty="0"/>
              <a:t>• Remove fuel and D&amp;C dispatch from the  Naco Production site</a:t>
            </a:r>
          </a:p>
          <a:p>
            <a:endParaRPr lang="en-US" dirty="0"/>
          </a:p>
          <a:p>
            <a:endParaRPr lang="en-US" dirty="0"/>
          </a:p>
          <a:p>
            <a:endParaRPr lang="en-US" dirty="0"/>
          </a:p>
        </p:txBody>
      </p:sp>
    </p:spTree>
    <p:extLst>
      <p:ext uri="{BB962C8B-B14F-4D97-AF65-F5344CB8AC3E}">
        <p14:creationId xmlns:p14="http://schemas.microsoft.com/office/powerpoint/2010/main" val="83273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3E120A3-8B4E-4F90-AC15-94FC943A144D}" type="slidenum">
              <a:rPr lang="en-US" smtClean="0"/>
              <a:pPr/>
              <a:t>30</a:t>
            </a:fld>
            <a:endParaRPr lang="en-US" dirty="0"/>
          </a:p>
        </p:txBody>
      </p:sp>
      <p:sp>
        <p:nvSpPr>
          <p:cNvPr id="38915" name="Rectangle 2"/>
          <p:cNvSpPr>
            <a:spLocks noGrp="1" noRot="1" noChangeAspect="1" noChangeArrowheads="1" noTextEdit="1"/>
          </p:cNvSpPr>
          <p:nvPr>
            <p:ph type="sldImg"/>
          </p:nvPr>
        </p:nvSpPr>
        <p:spPr>
          <a:xfrm>
            <a:off x="392113" y="685800"/>
            <a:ext cx="6226175" cy="3503613"/>
          </a:xfrm>
          <a:ln/>
        </p:spPr>
      </p:sp>
      <p:sp>
        <p:nvSpPr>
          <p:cNvPr id="38916" name="Rectangle 3"/>
          <p:cNvSpPr>
            <a:spLocks noGrp="1" noChangeArrowheads="1"/>
          </p:cNvSpPr>
          <p:nvPr>
            <p:ph type="body" idx="1"/>
          </p:nvPr>
        </p:nvSpPr>
        <p:spPr>
          <a:xfrm>
            <a:off x="913629" y="4418021"/>
            <a:ext cx="5183151" cy="4192587"/>
          </a:xfrm>
          <a:noFill/>
          <a:ln/>
        </p:spPr>
        <p:txBody>
          <a:bodyPr/>
          <a:lstStyle/>
          <a:p>
            <a:r>
              <a:rPr lang="en-US" dirty="0"/>
              <a:t>As shown on the previous slides, service centers play a key support function for our crews.</a:t>
            </a:r>
          </a:p>
          <a:p>
            <a:pPr lvl="0">
              <a:buFont typeface="Arial" pitchFamily="34" charset="0"/>
              <a:buChar char="•"/>
            </a:pPr>
            <a:r>
              <a:rPr lang="en-US" dirty="0"/>
              <a:t>This aerial photo of Eastside shows the</a:t>
            </a:r>
            <a:r>
              <a:rPr lang="en-US" baseline="0" dirty="0"/>
              <a:t> wide variety of functions at our service centers.</a:t>
            </a:r>
            <a:endParaRPr lang="en-US" dirty="0"/>
          </a:p>
          <a:p>
            <a:pPr lvl="0">
              <a:buFont typeface="Arial" pitchFamily="34" charset="0"/>
              <a:buChar char="•"/>
            </a:pPr>
            <a:r>
              <a:rPr lang="en-US" dirty="0"/>
              <a:t>SAWS service fleet is housed here.  This is where all vehicle maintenance is performed onsite. This includes our standard vehicles as well as heavy equipment such as backhoes, front-end loaders and dump trucks.</a:t>
            </a:r>
          </a:p>
          <a:p>
            <a:pPr lvl="0">
              <a:buFont typeface="Arial" pitchFamily="34" charset="0"/>
              <a:buChar char="•"/>
            </a:pPr>
            <a:r>
              <a:rPr lang="en-US" dirty="0"/>
              <a:t>All of our service centers have fueling stations.</a:t>
            </a:r>
          </a:p>
          <a:p>
            <a:pPr lvl="0">
              <a:buFont typeface="Arial" pitchFamily="34" charset="0"/>
              <a:buChar char="•"/>
            </a:pPr>
            <a:r>
              <a:rPr lang="en-US" dirty="0"/>
              <a:t>In addition, most of the fill materials and pipe supply needed by our crews are stored onsite to expedite service to our customers. </a:t>
            </a:r>
          </a:p>
          <a:p>
            <a:pPr lvl="0">
              <a:buFont typeface="Arial" pitchFamily="34" charset="0"/>
              <a:buChar char="•"/>
            </a:pPr>
            <a:r>
              <a:rPr lang="en-US" dirty="0"/>
              <a:t>Finally, as you can see here, Eastside Service Center has areas for crews to dispose of spoils from excavations as well as areas to perform training and safety </a:t>
            </a:r>
            <a:r>
              <a:rPr lang="en-US" baseline="0" dirty="0"/>
              <a:t>exercises</a:t>
            </a:r>
            <a:r>
              <a:rPr lang="en-US" dirty="0"/>
              <a:t>.</a:t>
            </a:r>
          </a:p>
          <a:p>
            <a:endParaRPr lang="en-US" dirty="0"/>
          </a:p>
          <a:p>
            <a:pPr eaLnBrk="1" hangingPunct="1"/>
            <a:endParaRPr lang="en-US" dirty="0"/>
          </a:p>
        </p:txBody>
      </p:sp>
    </p:spTree>
    <p:extLst>
      <p:ext uri="{BB962C8B-B14F-4D97-AF65-F5344CB8AC3E}">
        <p14:creationId xmlns:p14="http://schemas.microsoft.com/office/powerpoint/2010/main" val="171830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696913"/>
            <a:ext cx="6205538" cy="3490912"/>
          </a:xfrm>
          <a:prstGeom prst="rect">
            <a:avLst/>
          </a:prstGeom>
        </p:spPr>
      </p:sp>
      <p:sp>
        <p:nvSpPr>
          <p:cNvPr id="10" name="Notes Placeholder 9">
            <a:extLst>
              <a:ext uri="{FF2B5EF4-FFF2-40B4-BE49-F238E27FC236}">
                <a16:creationId xmlns:a16="http://schemas.microsoft.com/office/drawing/2014/main" id="{11C74897-C16E-43D3-BEBF-0462BF8C0748}"/>
              </a:ext>
            </a:extLst>
          </p:cNvPr>
          <p:cNvSpPr>
            <a:spLocks noGrp="1"/>
          </p:cNvSpPr>
          <p:nvPr>
            <p:ph type="body" idx="1"/>
          </p:nvPr>
        </p:nvSpPr>
        <p:spPr>
          <a:xfrm>
            <a:off x="700405" y="4420998"/>
            <a:ext cx="5622291" cy="4190842"/>
          </a:xfrm>
        </p:spPr>
        <p:txBody>
          <a:bodyPr/>
          <a:lstStyle/>
          <a:p>
            <a:r>
              <a:rPr lang="en-US" dirty="0"/>
              <a:t>Site purchased in 2017 – $1.49 mil ,on a quarry zoned site so no other development and no interest in purchase.  By planning ahead, SAWS avoided buying land at a premium.. Now going for 4 or 5 times that cost.  Cost to highways, and surrounded by Quarries, better suited with like use/ industrial – better response time to Sonterra, TPC, EARZ – outside and inside 1604.</a:t>
            </a:r>
          </a:p>
          <a:p>
            <a:endParaRPr lang="en-US" dirty="0"/>
          </a:p>
          <a:p>
            <a:r>
              <a:rPr lang="en-US" dirty="0"/>
              <a:t>2021 CIP $28.1 mil</a:t>
            </a:r>
          </a:p>
          <a:p>
            <a:endParaRPr lang="en-US" dirty="0"/>
          </a:p>
          <a:p>
            <a:r>
              <a:rPr lang="en-US" dirty="0"/>
              <a:t>•  Property is purchased</a:t>
            </a:r>
          </a:p>
          <a:p>
            <a:r>
              <a:rPr lang="en-US" dirty="0"/>
              <a:t>•  Funding is in place</a:t>
            </a:r>
          </a:p>
          <a:p>
            <a:r>
              <a:rPr lang="en-US" dirty="0"/>
              <a:t>•  Local interest from A/E and builder community</a:t>
            </a:r>
          </a:p>
          <a:p>
            <a:r>
              <a:rPr lang="en-US" dirty="0"/>
              <a:t>•   Working conditions/safety and a clean safe 			environment a priority</a:t>
            </a:r>
          </a:p>
          <a:p>
            <a:r>
              <a:rPr lang="en-US" dirty="0"/>
              <a:t>• Remove fuel and D&amp;C dispatch from the  Naco Production site</a:t>
            </a:r>
          </a:p>
          <a:p>
            <a:endParaRPr lang="en-US" dirty="0"/>
          </a:p>
          <a:p>
            <a:endParaRPr lang="en-US" dirty="0"/>
          </a:p>
          <a:p>
            <a:endParaRPr lang="en-US" dirty="0"/>
          </a:p>
        </p:txBody>
      </p:sp>
    </p:spTree>
    <p:extLst>
      <p:ext uri="{BB962C8B-B14F-4D97-AF65-F5344CB8AC3E}">
        <p14:creationId xmlns:p14="http://schemas.microsoft.com/office/powerpoint/2010/main" val="4127256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141" y="4415083"/>
            <a:ext cx="5612125" cy="4881322"/>
          </a:xfrm>
        </p:spPr>
        <p:txBody>
          <a:bodyPr>
            <a:normAutofit/>
          </a:bodyPr>
          <a:lstStyle/>
          <a:p>
            <a:r>
              <a:rPr lang="en-US" dirty="0"/>
              <a:t> </a:t>
            </a:r>
          </a:p>
          <a:p>
            <a:endParaRPr lang="en-US" dirty="0"/>
          </a:p>
        </p:txBody>
      </p:sp>
      <p:sp>
        <p:nvSpPr>
          <p:cNvPr id="4" name="Slide Number Placeholder 3"/>
          <p:cNvSpPr>
            <a:spLocks noGrp="1"/>
          </p:cNvSpPr>
          <p:nvPr>
            <p:ph type="sldNum" sz="quarter" idx="10"/>
          </p:nvPr>
        </p:nvSpPr>
        <p:spPr/>
        <p:txBody>
          <a:bodyPr/>
          <a:lstStyle/>
          <a:p>
            <a:fld id="{3D1E7DA8-87F7-4B1F-A458-0239556E3772}" type="slidenum">
              <a:rPr lang="en-US" smtClean="0"/>
              <a:pPr/>
              <a:t>32</a:t>
            </a:fld>
            <a:endParaRPr lang="en-US" dirty="0"/>
          </a:p>
        </p:txBody>
      </p:sp>
    </p:spTree>
    <p:extLst>
      <p:ext uri="{BB962C8B-B14F-4D97-AF65-F5344CB8AC3E}">
        <p14:creationId xmlns:p14="http://schemas.microsoft.com/office/powerpoint/2010/main" val="2183472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they must be </a:t>
            </a:r>
            <a:r>
              <a:rPr lang="en-US" b="1" dirty="0"/>
              <a:t>submitted in writing via email or fax no later Monday, February 3, 2014 at 4:00 p.m.</a:t>
            </a:r>
          </a:p>
          <a:p>
            <a:endParaRPr lang="en-US" dirty="0"/>
          </a:p>
          <a:p>
            <a:r>
              <a:rPr lang="en-US" b="1" dirty="0"/>
              <a:t>I am </a:t>
            </a:r>
            <a:r>
              <a:rPr lang="en-US" dirty="0"/>
              <a:t>the primary </a:t>
            </a:r>
            <a:r>
              <a:rPr lang="en-US" b="1" dirty="0"/>
              <a:t>POC</a:t>
            </a:r>
            <a:r>
              <a:rPr lang="en-US" dirty="0"/>
              <a:t>. So, all questions go </a:t>
            </a:r>
            <a:r>
              <a:rPr lang="en-US" b="1" dirty="0"/>
              <a:t>directly to me. </a:t>
            </a:r>
          </a:p>
          <a:p>
            <a:endParaRPr lang="en-US" dirty="0"/>
          </a:p>
          <a:p>
            <a:r>
              <a:rPr lang="en-US" dirty="0"/>
              <a:t>My </a:t>
            </a:r>
            <a:r>
              <a:rPr lang="en-US" b="1" dirty="0"/>
              <a:t>business cards</a:t>
            </a:r>
            <a:r>
              <a:rPr lang="en-US" dirty="0"/>
              <a:t>, along with Marisol’s are on the sign-in table at the entrance.</a:t>
            </a:r>
          </a:p>
          <a:p>
            <a:endParaRPr lang="en-US" dirty="0"/>
          </a:p>
          <a:p>
            <a:r>
              <a:rPr lang="en-US" dirty="0"/>
              <a:t> </a:t>
            </a:r>
          </a:p>
        </p:txBody>
      </p:sp>
      <p:sp>
        <p:nvSpPr>
          <p:cNvPr id="4" name="Slide Number Placeholder 3"/>
          <p:cNvSpPr>
            <a:spLocks noGrp="1"/>
          </p:cNvSpPr>
          <p:nvPr>
            <p:ph type="sldNum" sz="quarter" idx="10"/>
          </p:nvPr>
        </p:nvSpPr>
        <p:spPr/>
        <p:txBody>
          <a:bodyPr/>
          <a:lstStyle/>
          <a:p>
            <a:fld id="{F6AACC46-C279-443F-B556-4A2B318B4903}" type="slidenum">
              <a:rPr lang="en-US" smtClean="0"/>
              <a:pPr/>
              <a:t>33</a:t>
            </a:fld>
            <a:endParaRPr lang="en-US" dirty="0"/>
          </a:p>
        </p:txBody>
      </p:sp>
    </p:spTree>
    <p:extLst>
      <p:ext uri="{BB962C8B-B14F-4D97-AF65-F5344CB8AC3E}">
        <p14:creationId xmlns:p14="http://schemas.microsoft.com/office/powerpoint/2010/main" val="2211321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they must be </a:t>
            </a:r>
            <a:r>
              <a:rPr lang="en-US" b="1" dirty="0"/>
              <a:t>submitted in writing via email or fax no later Monday, February 3, 2014 at 4:00 p.m.</a:t>
            </a:r>
          </a:p>
          <a:p>
            <a:endParaRPr lang="en-US" dirty="0"/>
          </a:p>
          <a:p>
            <a:r>
              <a:rPr lang="en-US" b="1" dirty="0"/>
              <a:t>I am </a:t>
            </a:r>
            <a:r>
              <a:rPr lang="en-US" dirty="0"/>
              <a:t>the primary </a:t>
            </a:r>
            <a:r>
              <a:rPr lang="en-US" b="1" dirty="0"/>
              <a:t>POC</a:t>
            </a:r>
            <a:r>
              <a:rPr lang="en-US" dirty="0"/>
              <a:t>. So, all questions go </a:t>
            </a:r>
            <a:r>
              <a:rPr lang="en-US" b="1" dirty="0"/>
              <a:t>directly to me. </a:t>
            </a:r>
          </a:p>
          <a:p>
            <a:endParaRPr lang="en-US" dirty="0"/>
          </a:p>
          <a:p>
            <a:r>
              <a:rPr lang="en-US" dirty="0"/>
              <a:t>My </a:t>
            </a:r>
            <a:r>
              <a:rPr lang="en-US" b="1" dirty="0"/>
              <a:t>business cards</a:t>
            </a:r>
            <a:r>
              <a:rPr lang="en-US" dirty="0"/>
              <a:t>, along with Marisol’s are on the sign-in table at the entrance.</a:t>
            </a:r>
          </a:p>
          <a:p>
            <a:endParaRPr lang="en-US" dirty="0"/>
          </a:p>
          <a:p>
            <a:r>
              <a:rPr lang="en-US" dirty="0"/>
              <a:t> </a:t>
            </a:r>
          </a:p>
        </p:txBody>
      </p:sp>
      <p:sp>
        <p:nvSpPr>
          <p:cNvPr id="4" name="Slide Number Placeholder 3"/>
          <p:cNvSpPr>
            <a:spLocks noGrp="1"/>
          </p:cNvSpPr>
          <p:nvPr>
            <p:ph type="sldNum" sz="quarter" idx="10"/>
          </p:nvPr>
        </p:nvSpPr>
        <p:spPr/>
        <p:txBody>
          <a:bodyPr/>
          <a:lstStyle/>
          <a:p>
            <a:fld id="{F6AACC46-C279-443F-B556-4A2B318B4903}" type="slidenum">
              <a:rPr lang="en-US" smtClean="0"/>
              <a:pPr/>
              <a:t>34</a:t>
            </a:fld>
            <a:endParaRPr lang="en-US" dirty="0"/>
          </a:p>
        </p:txBody>
      </p:sp>
    </p:spTree>
    <p:extLst>
      <p:ext uri="{BB962C8B-B14F-4D97-AF65-F5344CB8AC3E}">
        <p14:creationId xmlns:p14="http://schemas.microsoft.com/office/powerpoint/2010/main" val="565418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5125" y="627063"/>
            <a:ext cx="6015038" cy="3384550"/>
          </a:xfrm>
          <a:prstGeom prst="rect">
            <a:avLst/>
          </a:prstGeom>
        </p:spPr>
      </p:sp>
      <p:sp>
        <p:nvSpPr>
          <p:cNvPr id="3" name="Notes Placeholder 2"/>
          <p:cNvSpPr>
            <a:spLocks noGrp="1"/>
          </p:cNvSpPr>
          <p:nvPr>
            <p:ph type="body" idx="1"/>
          </p:nvPr>
        </p:nvSpPr>
        <p:spPr>
          <a:xfrm>
            <a:off x="700405" y="4421108"/>
            <a:ext cx="5957747" cy="3169268"/>
          </a:xfrm>
        </p:spPr>
        <p:txBody>
          <a:bodyPr/>
          <a:lstStyle/>
          <a:p>
            <a:pPr algn="just" fontAlgn="auto">
              <a:spcBef>
                <a:spcPts val="0"/>
              </a:spcBef>
              <a:spcAft>
                <a:spcPts val="0"/>
              </a:spcAft>
            </a:pPr>
            <a:r>
              <a:rPr lang="en-US" sz="1400" dirty="0">
                <a:latin typeface="Arial" pitchFamily="34" charset="0"/>
                <a:cs typeface="Arial" pitchFamily="34" charset="0"/>
              </a:rPr>
              <a:t>Simple metal buildings with enhanced envelope to meet Energy Code.  Branded campus/ standardized colors &amp; materials to create efficiencies for SAWS Facilities.  Most are tucked into industrial sites, but street views are aesthetically pleasing, and ESOC – anchor site / highly visible.. Has seen a drastic improvement – (transition statement) </a:t>
            </a:r>
          </a:p>
        </p:txBody>
      </p:sp>
    </p:spTree>
    <p:extLst>
      <p:ext uri="{BB962C8B-B14F-4D97-AF65-F5344CB8AC3E}">
        <p14:creationId xmlns:p14="http://schemas.microsoft.com/office/powerpoint/2010/main" val="465929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DIANA</a:t>
            </a:r>
          </a:p>
          <a:p>
            <a:endParaRPr lang="en-US" dirty="0"/>
          </a:p>
          <a:p>
            <a:r>
              <a:rPr lang="en-US" dirty="0"/>
              <a:t>Here is a list of topics that we intend to discuss today.</a:t>
            </a:r>
          </a:p>
          <a:p>
            <a:endParaRPr lang="en-US" dirty="0"/>
          </a:p>
          <a:p>
            <a:r>
              <a:rPr lang="en-US" dirty="0"/>
              <a:t>REVIEW SLIDE</a:t>
            </a:r>
          </a:p>
          <a:p>
            <a:endParaRPr lang="en-US" dirty="0"/>
          </a:p>
          <a:p>
            <a:r>
              <a:rPr lang="en-US" dirty="0"/>
              <a:t>I am going to turn it over to Julie Valadez, the Project Manager to provide an overview on the project itself, as well as SAWS service centers.</a:t>
            </a:r>
          </a:p>
        </p:txBody>
      </p:sp>
      <p:sp>
        <p:nvSpPr>
          <p:cNvPr id="4" name="Slide Number Placeholder 3"/>
          <p:cNvSpPr>
            <a:spLocks noGrp="1"/>
          </p:cNvSpPr>
          <p:nvPr>
            <p:ph type="sldNum" sz="quarter" idx="10"/>
          </p:nvPr>
        </p:nvSpPr>
        <p:spPr/>
        <p:txBody>
          <a:bodyPr/>
          <a:lstStyle/>
          <a:p>
            <a:fld id="{F6AACC46-C279-443F-B556-4A2B318B4903}" type="slidenum">
              <a:rPr lang="en-US" smtClean="0"/>
              <a:pPr/>
              <a:t>4</a:t>
            </a:fld>
            <a:endParaRPr lang="en-US" dirty="0"/>
          </a:p>
        </p:txBody>
      </p:sp>
    </p:spTree>
    <p:extLst>
      <p:ext uri="{BB962C8B-B14F-4D97-AF65-F5344CB8AC3E}">
        <p14:creationId xmlns:p14="http://schemas.microsoft.com/office/powerpoint/2010/main" val="3726432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38</a:t>
            </a:fld>
            <a:endParaRPr lang="en-US" dirty="0"/>
          </a:p>
        </p:txBody>
      </p:sp>
    </p:spTree>
    <p:extLst>
      <p:ext uri="{BB962C8B-B14F-4D97-AF65-F5344CB8AC3E}">
        <p14:creationId xmlns:p14="http://schemas.microsoft.com/office/powerpoint/2010/main" val="2450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39</a:t>
            </a:fld>
            <a:endParaRPr lang="en-US" dirty="0"/>
          </a:p>
        </p:txBody>
      </p:sp>
    </p:spTree>
    <p:extLst>
      <p:ext uri="{BB962C8B-B14F-4D97-AF65-F5344CB8AC3E}">
        <p14:creationId xmlns:p14="http://schemas.microsoft.com/office/powerpoint/2010/main" val="375218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buFontTx/>
              <a:buChar char="•"/>
            </a:pPr>
            <a:endParaRPr lang="en-US" dirty="0"/>
          </a:p>
        </p:txBody>
      </p:sp>
      <p:sp>
        <p:nvSpPr>
          <p:cNvPr id="32772" name="Slide Number Placeholder 3"/>
          <p:cNvSpPr>
            <a:spLocks noGrp="1"/>
          </p:cNvSpPr>
          <p:nvPr>
            <p:ph type="sldNum" sz="quarter" idx="5"/>
          </p:nvPr>
        </p:nvSpPr>
        <p:spPr>
          <a:noFill/>
        </p:spPr>
        <p:txBody>
          <a:bodyPr/>
          <a:lstStyle/>
          <a:p>
            <a:pPr defTabSz="931769"/>
            <a:fld id="{C96EEF18-A7AF-4518-9A97-C78F29396F08}" type="slidenum">
              <a:rPr lang="en-US" smtClean="0"/>
              <a:pPr defTabSz="931769"/>
              <a:t>12</a:t>
            </a:fld>
            <a:endParaRPr lang="en-US" dirty="0"/>
          </a:p>
        </p:txBody>
      </p:sp>
    </p:spTree>
    <p:extLst>
      <p:ext uri="{BB962C8B-B14F-4D97-AF65-F5344CB8AC3E}">
        <p14:creationId xmlns:p14="http://schemas.microsoft.com/office/powerpoint/2010/main" val="2411118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r>
              <a:rPr lang="en-US" dirty="0"/>
              <a:t> </a:t>
            </a:r>
            <a:endParaRPr lang="en-US" b="1" dirty="0"/>
          </a:p>
        </p:txBody>
      </p:sp>
      <p:sp>
        <p:nvSpPr>
          <p:cNvPr id="31748" name="Slide Number Placeholder 3"/>
          <p:cNvSpPr>
            <a:spLocks noGrp="1"/>
          </p:cNvSpPr>
          <p:nvPr>
            <p:ph type="sldNum" sz="quarter" idx="5"/>
          </p:nvPr>
        </p:nvSpPr>
        <p:spPr>
          <a:noFill/>
        </p:spPr>
        <p:txBody>
          <a:bodyPr/>
          <a:lstStyle/>
          <a:p>
            <a:pPr defTabSz="931769"/>
            <a:fld id="{D44E082D-2AC0-4B2C-8950-ABDB0AD677B1}" type="slidenum">
              <a:rPr lang="en-US" smtClean="0">
                <a:solidFill>
                  <a:srgbClr val="1F497D"/>
                </a:solidFill>
              </a:rPr>
              <a:pPr defTabSz="931769"/>
              <a:t>13</a:t>
            </a:fld>
            <a:endParaRPr lang="en-US" dirty="0">
              <a:solidFill>
                <a:srgbClr val="1F497D"/>
              </a:solidFill>
            </a:endParaRPr>
          </a:p>
        </p:txBody>
      </p:sp>
    </p:spTree>
    <p:extLst>
      <p:ext uri="{BB962C8B-B14F-4D97-AF65-F5344CB8AC3E}">
        <p14:creationId xmlns:p14="http://schemas.microsoft.com/office/powerpoint/2010/main" val="1446174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b="1" dirty="0"/>
          </a:p>
          <a:p>
            <a:endParaRPr lang="en-US" dirty="0"/>
          </a:p>
          <a:p>
            <a:r>
              <a:rPr lang="en-US" b="1" dirty="0"/>
              <a:t> </a:t>
            </a:r>
          </a:p>
        </p:txBody>
      </p:sp>
      <p:sp>
        <p:nvSpPr>
          <p:cNvPr id="4" name="Slide Number Placeholder 3"/>
          <p:cNvSpPr>
            <a:spLocks noGrp="1"/>
          </p:cNvSpPr>
          <p:nvPr>
            <p:ph type="sldNum" sz="quarter" idx="10"/>
          </p:nvPr>
        </p:nvSpPr>
        <p:spPr/>
        <p:txBody>
          <a:bodyPr/>
          <a:lstStyle/>
          <a:p>
            <a:fld id="{F6AACC46-C279-443F-B556-4A2B318B4903}" type="slidenum">
              <a:rPr lang="en-US" smtClean="0"/>
              <a:pPr/>
              <a:t>14</a:t>
            </a:fld>
            <a:endParaRPr lang="en-US" dirty="0"/>
          </a:p>
        </p:txBody>
      </p:sp>
    </p:spTree>
    <p:extLst>
      <p:ext uri="{BB962C8B-B14F-4D97-AF65-F5344CB8AC3E}">
        <p14:creationId xmlns:p14="http://schemas.microsoft.com/office/powerpoint/2010/main" val="1308323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19</a:t>
            </a:fld>
            <a:endParaRPr lang="en-US" dirty="0"/>
          </a:p>
        </p:txBody>
      </p:sp>
    </p:spTree>
    <p:extLst>
      <p:ext uri="{BB962C8B-B14F-4D97-AF65-F5344CB8AC3E}">
        <p14:creationId xmlns:p14="http://schemas.microsoft.com/office/powerpoint/2010/main" val="1586394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a:buFontTx/>
              <a:buChar char="•"/>
            </a:pPr>
            <a:endParaRPr lang="en-US" dirty="0"/>
          </a:p>
        </p:txBody>
      </p:sp>
      <p:sp>
        <p:nvSpPr>
          <p:cNvPr id="32772" name="Slide Number Placeholder 3"/>
          <p:cNvSpPr>
            <a:spLocks noGrp="1"/>
          </p:cNvSpPr>
          <p:nvPr>
            <p:ph type="sldNum" sz="quarter" idx="5"/>
          </p:nvPr>
        </p:nvSpPr>
        <p:spPr>
          <a:noFill/>
        </p:spPr>
        <p:txBody>
          <a:bodyPr/>
          <a:lstStyle/>
          <a:p>
            <a:pPr defTabSz="931769"/>
            <a:fld id="{C96EEF18-A7AF-4518-9A97-C78F29396F08}" type="slidenum">
              <a:rPr lang="en-US" smtClean="0"/>
              <a:pPr defTabSz="931769"/>
              <a:t>21</a:t>
            </a:fld>
            <a:endParaRPr lang="en-US" dirty="0"/>
          </a:p>
        </p:txBody>
      </p:sp>
    </p:spTree>
    <p:extLst>
      <p:ext uri="{BB962C8B-B14F-4D97-AF65-F5344CB8AC3E}">
        <p14:creationId xmlns:p14="http://schemas.microsoft.com/office/powerpoint/2010/main" val="3334098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b="1"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23</a:t>
            </a:fld>
            <a:endParaRPr lang="en-US" dirty="0"/>
          </a:p>
        </p:txBody>
      </p:sp>
    </p:spTree>
    <p:extLst>
      <p:ext uri="{BB962C8B-B14F-4D97-AF65-F5344CB8AC3E}">
        <p14:creationId xmlns:p14="http://schemas.microsoft.com/office/powerpoint/2010/main" val="215094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r>
              <a:rPr lang="en-US" dirty="0"/>
              <a:t> </a:t>
            </a:r>
            <a:endParaRPr lang="en-US" b="1" u="sng" dirty="0"/>
          </a:p>
        </p:txBody>
      </p:sp>
      <p:sp>
        <p:nvSpPr>
          <p:cNvPr id="31748" name="Slide Number Placeholder 3"/>
          <p:cNvSpPr>
            <a:spLocks noGrp="1"/>
          </p:cNvSpPr>
          <p:nvPr>
            <p:ph type="sldNum" sz="quarter" idx="5"/>
          </p:nvPr>
        </p:nvSpPr>
        <p:spPr>
          <a:noFill/>
        </p:spPr>
        <p:txBody>
          <a:bodyPr/>
          <a:lstStyle/>
          <a:p>
            <a:pPr defTabSz="931769"/>
            <a:fld id="{D44E082D-2AC0-4B2C-8950-ABDB0AD677B1}" type="slidenum">
              <a:rPr lang="en-US" smtClean="0">
                <a:solidFill>
                  <a:srgbClr val="1F497D"/>
                </a:solidFill>
              </a:rPr>
              <a:pPr defTabSz="931769"/>
              <a:t>25</a:t>
            </a:fld>
            <a:endParaRPr lang="en-US" dirty="0">
              <a:solidFill>
                <a:srgbClr val="1F497D"/>
              </a:solidFill>
            </a:endParaRPr>
          </a:p>
        </p:txBody>
      </p:sp>
    </p:spTree>
    <p:extLst>
      <p:ext uri="{BB962C8B-B14F-4D97-AF65-F5344CB8AC3E}">
        <p14:creationId xmlns:p14="http://schemas.microsoft.com/office/powerpoint/2010/main" val="405491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Box 19"/>
          <p:cNvSpPr txBox="1">
            <a:spLocks noChangeArrowheads="1"/>
          </p:cNvSpPr>
          <p:nvPr userDrawn="1"/>
        </p:nvSpPr>
        <p:spPr bwMode="auto">
          <a:xfrm>
            <a:off x="428106" y="2388525"/>
            <a:ext cx="5910159" cy="683264"/>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400" b="0" dirty="0">
                <a:solidFill>
                  <a:schemeClr val="bg1"/>
                </a:solidFill>
                <a:latin typeface="Gill Sans MT" panose="020B0502020104020203" pitchFamily="34" charset="0"/>
              </a:rPr>
              <a:t>Julie Valadez,  AIA, PMP</a:t>
            </a:r>
          </a:p>
          <a:p>
            <a:pPr marL="342900" indent="-342900" algn="l">
              <a:lnSpc>
                <a:spcPct val="70000"/>
              </a:lnSpc>
              <a:spcBef>
                <a:spcPct val="50000"/>
              </a:spcBef>
              <a:buFontTx/>
              <a:buNone/>
            </a:pPr>
            <a:r>
              <a:rPr lang="en-US" sz="1800" dirty="0">
                <a:solidFill>
                  <a:schemeClr val="accent5">
                    <a:lumMod val="40000"/>
                    <a:lumOff val="60000"/>
                  </a:schemeClr>
                </a:solidFill>
                <a:latin typeface="Gill Sans MT" panose="020B0502020104020203" pitchFamily="34" charset="0"/>
              </a:rPr>
              <a:t>Project Manager</a:t>
            </a:r>
          </a:p>
        </p:txBody>
      </p:sp>
      <p:sp>
        <p:nvSpPr>
          <p:cNvPr id="4" name="Title Placeholder 1"/>
          <p:cNvSpPr txBox="1">
            <a:spLocks/>
          </p:cNvSpPr>
          <p:nvPr userDrawn="1"/>
        </p:nvSpPr>
        <p:spPr>
          <a:xfrm>
            <a:off x="478906" y="315948"/>
            <a:ext cx="11286068" cy="1692773"/>
          </a:xfrm>
          <a:prstGeom prst="rect">
            <a:avLst/>
          </a:prstGeom>
        </p:spPr>
        <p:txBody>
          <a:bodyPr vert="horz" lIns="91440" tIns="45720" rIns="91440" bIns="45720" rtlCol="0" anchor="ctr" anchorCtr="0">
            <a:noAutofit/>
          </a:bodyPr>
          <a:lstStyle>
            <a:lvl1pPr>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Northeast Operations Center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Design-Build Project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Solicitation No:  PS-00106</a:t>
            </a:r>
          </a:p>
        </p:txBody>
      </p:sp>
      <p:sp>
        <p:nvSpPr>
          <p:cNvPr id="8" name="Text Box 19"/>
          <p:cNvSpPr txBox="1">
            <a:spLocks noChangeArrowheads="1"/>
          </p:cNvSpPr>
          <p:nvPr userDrawn="1"/>
        </p:nvSpPr>
        <p:spPr bwMode="auto">
          <a:xfrm>
            <a:off x="8135200" y="5837443"/>
            <a:ext cx="3858135" cy="743602"/>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200" b="0" i="0" dirty="0">
                <a:solidFill>
                  <a:schemeClr val="accent5">
                    <a:lumMod val="40000"/>
                    <a:lumOff val="60000"/>
                  </a:schemeClr>
                </a:solidFill>
                <a:latin typeface="Gill Sans MT" panose="020B0502020104020203" pitchFamily="34" charset="0"/>
              </a:rPr>
              <a:t>Pre-Submittal</a:t>
            </a:r>
            <a:r>
              <a:rPr lang="en-US" sz="2200" b="0" i="0" baseline="0" dirty="0">
                <a:solidFill>
                  <a:schemeClr val="accent5">
                    <a:lumMod val="40000"/>
                    <a:lumOff val="60000"/>
                  </a:schemeClr>
                </a:solidFill>
                <a:latin typeface="Gill Sans MT" panose="020B0502020104020203" pitchFamily="34" charset="0"/>
              </a:rPr>
              <a:t> Meeting</a:t>
            </a:r>
            <a:endParaRPr lang="en-US" sz="2200" b="0" i="0" dirty="0">
              <a:solidFill>
                <a:schemeClr val="accent5">
                  <a:lumMod val="40000"/>
                  <a:lumOff val="60000"/>
                </a:schemeClr>
              </a:solidFill>
              <a:latin typeface="Gill Sans MT" panose="020B0502020104020203" pitchFamily="34" charset="0"/>
            </a:endParaRPr>
          </a:p>
          <a:p>
            <a:pPr marL="342900" marR="0" lvl="0" indent="-342900" algn="l" defTabSz="914400" rtl="0" eaLnBrk="1" fontAlgn="base" latinLnBrk="0" hangingPunct="1">
              <a:lnSpc>
                <a:spcPct val="70000"/>
              </a:lnSpc>
              <a:spcBef>
                <a:spcPct val="50000"/>
              </a:spcBef>
              <a:spcAft>
                <a:spcPct val="0"/>
              </a:spcAft>
              <a:buClrTx/>
              <a:buSzTx/>
              <a:buFontTx/>
              <a:buNone/>
              <a:tabLst/>
              <a:defRPr/>
            </a:pPr>
            <a:r>
              <a:rPr lang="en-US" sz="2200" b="0" i="0" noProof="0" dirty="0">
                <a:solidFill>
                  <a:schemeClr val="accent5">
                    <a:lumMod val="40000"/>
                    <a:lumOff val="60000"/>
                  </a:schemeClr>
                </a:solidFill>
                <a:latin typeface="Gill Sans MT" panose="020B0502020104020203" pitchFamily="34" charset="0"/>
              </a:rPr>
              <a:t>March 16,2021</a:t>
            </a:r>
          </a:p>
        </p:txBody>
      </p:sp>
      <p:sp>
        <p:nvSpPr>
          <p:cNvPr id="5" name="Text Box 19"/>
          <p:cNvSpPr txBox="1">
            <a:spLocks noChangeArrowheads="1"/>
          </p:cNvSpPr>
          <p:nvPr userDrawn="1"/>
        </p:nvSpPr>
        <p:spPr bwMode="auto">
          <a:xfrm>
            <a:off x="428107" y="4422399"/>
            <a:ext cx="5910159" cy="683264"/>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400" b="0" dirty="0">
                <a:solidFill>
                  <a:schemeClr val="bg1"/>
                </a:solidFill>
                <a:latin typeface="Gill Sans MT" panose="020B0502020104020203" pitchFamily="34" charset="0"/>
              </a:rPr>
              <a:t>Diana L. Woltersdorf</a:t>
            </a:r>
          </a:p>
          <a:p>
            <a:pPr marL="342900" indent="-342900" algn="l">
              <a:lnSpc>
                <a:spcPct val="70000"/>
              </a:lnSpc>
              <a:spcBef>
                <a:spcPct val="50000"/>
              </a:spcBef>
              <a:buFontTx/>
              <a:buNone/>
            </a:pPr>
            <a:r>
              <a:rPr lang="en-US" sz="1800" dirty="0">
                <a:solidFill>
                  <a:schemeClr val="accent5">
                    <a:lumMod val="40000"/>
                    <a:lumOff val="60000"/>
                  </a:schemeClr>
                </a:solidFill>
                <a:latin typeface="Gill Sans MT" panose="020B0502020104020203" pitchFamily="34" charset="0"/>
              </a:rPr>
              <a:t>Manager – Contract Administration</a:t>
            </a:r>
          </a:p>
        </p:txBody>
      </p:sp>
      <p:sp>
        <p:nvSpPr>
          <p:cNvPr id="6" name="Text Box 19"/>
          <p:cNvSpPr txBox="1">
            <a:spLocks noChangeArrowheads="1"/>
          </p:cNvSpPr>
          <p:nvPr userDrawn="1"/>
        </p:nvSpPr>
        <p:spPr bwMode="auto">
          <a:xfrm>
            <a:off x="428106" y="3359331"/>
            <a:ext cx="5910159" cy="683264"/>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400" b="0" dirty="0">
                <a:solidFill>
                  <a:schemeClr val="bg1"/>
                </a:solidFill>
                <a:latin typeface="Gill Sans MT" panose="020B0502020104020203" pitchFamily="34" charset="0"/>
              </a:rPr>
              <a:t>Marisol V. Robles</a:t>
            </a:r>
          </a:p>
          <a:p>
            <a:pPr marL="342900" indent="-342900" algn="l">
              <a:lnSpc>
                <a:spcPct val="70000"/>
              </a:lnSpc>
              <a:spcBef>
                <a:spcPct val="50000"/>
              </a:spcBef>
              <a:buFontTx/>
              <a:buNone/>
            </a:pPr>
            <a:r>
              <a:rPr lang="en-US" sz="1800" dirty="0">
                <a:solidFill>
                  <a:schemeClr val="accent5">
                    <a:lumMod val="40000"/>
                    <a:lumOff val="60000"/>
                  </a:schemeClr>
                </a:solidFill>
                <a:latin typeface="Gill Sans MT" panose="020B0502020104020203" pitchFamily="34" charset="0"/>
              </a:rPr>
              <a:t>SMVWB Program Manager</a:t>
            </a:r>
          </a:p>
        </p:txBody>
      </p:sp>
      <p:sp>
        <p:nvSpPr>
          <p:cNvPr id="2" name="TextBox 1">
            <a:extLst>
              <a:ext uri="{FF2B5EF4-FFF2-40B4-BE49-F238E27FC236}">
                <a16:creationId xmlns:a16="http://schemas.microsoft.com/office/drawing/2014/main" id="{1A63AEA6-2B4D-4205-847D-83CC8DD0E932}"/>
              </a:ext>
            </a:extLst>
          </p:cNvPr>
          <p:cNvSpPr txBox="1"/>
          <p:nvPr userDrawn="1"/>
        </p:nvSpPr>
        <p:spPr>
          <a:xfrm>
            <a:off x="3657600" y="2656672"/>
            <a:ext cx="4057650" cy="2566857"/>
          </a:xfrm>
          <a:prstGeom prst="rect">
            <a:avLst/>
          </a:prstGeom>
          <a:noFill/>
        </p:spPr>
        <p:txBody>
          <a:bodyPr wrap="square" rtlCol="0">
            <a:spAutoFit/>
          </a:bodyPr>
          <a:lstStyle/>
          <a:p>
            <a:pPr algn="just">
              <a:buFontTx/>
              <a:buNone/>
            </a:pPr>
            <a:r>
              <a:rPr lang="en-US" sz="2000" b="1" dirty="0">
                <a:solidFill>
                  <a:srgbClr val="FF0000"/>
                </a:solidFill>
                <a:latin typeface="+mn-lt"/>
              </a:rPr>
              <a:t>Revised 3/16/21 after Pre-Submittal Meeting.</a:t>
            </a:r>
          </a:p>
          <a:p>
            <a:pPr algn="just">
              <a:buFontTx/>
              <a:buNone/>
            </a:pPr>
            <a:endParaRPr lang="en-US" sz="2000" b="1" dirty="0">
              <a:solidFill>
                <a:srgbClr val="FF0000"/>
              </a:solidFill>
              <a:latin typeface="+mn-lt"/>
            </a:endParaRPr>
          </a:p>
          <a:p>
            <a:pPr algn="just">
              <a:buFontTx/>
              <a:buNone/>
            </a:pPr>
            <a:r>
              <a:rPr lang="en-US" sz="2000" b="1" dirty="0">
                <a:solidFill>
                  <a:srgbClr val="FF0000"/>
                </a:solidFill>
                <a:latin typeface="+mn-lt"/>
              </a:rPr>
              <a:t>Note: Slide 30 is interactive and has photos in Presentation Mode only.</a:t>
            </a:r>
          </a:p>
          <a:p>
            <a:pPr algn="l">
              <a:buFontTx/>
              <a:buNone/>
            </a:pPr>
            <a:r>
              <a:rPr lang="en-US" dirty="0"/>
              <a:t>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4766733" y="273051"/>
            <a:ext cx="6815667" cy="5681183"/>
          </a:xfrm>
          <a:prstGeom prst="rect">
            <a:avLst/>
          </a:prstGeom>
        </p:spPr>
        <p:txBody>
          <a:bodyPr/>
          <a:lstStyle>
            <a:lvl1pPr>
              <a:defRPr sz="3200">
                <a:solidFill>
                  <a:schemeClr val="tx1">
                    <a:lumMod val="65000"/>
                    <a:lumOff val="35000"/>
                  </a:schemeClr>
                </a:solidFill>
                <a:latin typeface="Gill Sans MT" panose="020B0502020104020203" pitchFamily="34" charset="0"/>
              </a:defRPr>
            </a:lvl1pPr>
            <a:lvl2pPr>
              <a:defRPr sz="2800">
                <a:solidFill>
                  <a:schemeClr val="tx1">
                    <a:lumMod val="65000"/>
                    <a:lumOff val="35000"/>
                  </a:schemeClr>
                </a:solidFill>
                <a:latin typeface="Gill Sans MT" panose="020B0502020104020203" pitchFamily="34" charset="0"/>
              </a:defRPr>
            </a:lvl2pPr>
            <a:lvl3pPr>
              <a:defRPr sz="2400">
                <a:solidFill>
                  <a:schemeClr val="tx1">
                    <a:lumMod val="65000"/>
                    <a:lumOff val="35000"/>
                  </a:schemeClr>
                </a:solidFill>
                <a:latin typeface="Gill Sans MT" panose="020B0502020104020203" pitchFamily="34" charset="0"/>
              </a:defRPr>
            </a:lvl3pPr>
            <a:lvl4pPr>
              <a:defRPr sz="2000">
                <a:solidFill>
                  <a:schemeClr val="tx1">
                    <a:lumMod val="65000"/>
                    <a:lumOff val="35000"/>
                  </a:schemeClr>
                </a:solidFill>
                <a:latin typeface="Gill Sans MT" panose="020B0502020104020203" pitchFamily="34" charset="0"/>
              </a:defRPr>
            </a:lvl4pPr>
            <a:lvl5pPr>
              <a:defRPr sz="2000">
                <a:solidFill>
                  <a:schemeClr val="tx1">
                    <a:lumMod val="65000"/>
                    <a:lumOff val="35000"/>
                  </a:schemeClr>
                </a:solidFill>
                <a:latin typeface="Gill Sans MT" panose="020B0502020104020203" pitchFamily="34" charset="0"/>
              </a:defRPr>
            </a:lvl5pPr>
            <a:lvl6pPr>
              <a:defRPr sz="2000"/>
            </a:lvl6pPr>
            <a:lvl7pPr>
              <a:defRPr sz="2000"/>
            </a:lvl7pPr>
            <a:lvl8pPr>
              <a:defRPr sz="2000"/>
            </a:lvl8pPr>
            <a:lvl9pPr>
              <a:defRPr sz="20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512044"/>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565629"/>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389"/>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950027"/>
            <a:ext cx="10972800" cy="5011295"/>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Titles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1451027"/>
            <a:ext cx="10972800"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 Title,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9"/>
            <a:ext cx="11389896" cy="674931"/>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sz="half" idx="1"/>
          </p:nvPr>
        </p:nvSpPr>
        <p:spPr>
          <a:xfrm>
            <a:off x="609600" y="985737"/>
            <a:ext cx="5384800" cy="497558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984738"/>
            <a:ext cx="5384800" cy="498367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949842"/>
            <a:ext cx="8235287" cy="5018567"/>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8551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1451027"/>
            <a:ext cx="8235287"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ubtitle 2"/>
          <p:cNvSpPr>
            <a:spLocks noGrp="1"/>
          </p:cNvSpPr>
          <p:nvPr>
            <p:ph type="subTitle" idx="13" hasCustomPrompt="1"/>
          </p:nvPr>
        </p:nvSpPr>
        <p:spPr>
          <a:xfrm>
            <a:off x="3749752" y="977705"/>
            <a:ext cx="8245301"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itles,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51027"/>
            <a:ext cx="5384800" cy="451029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1028"/>
            <a:ext cx="5384800" cy="451738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012599"/>
            <a:ext cx="5386917"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609600" y="1652362"/>
            <a:ext cx="5386917"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012599"/>
            <a:ext cx="5389033"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6" name="Content Placeholder 5"/>
          <p:cNvSpPr>
            <a:spLocks noGrp="1"/>
          </p:cNvSpPr>
          <p:nvPr>
            <p:ph sz="quarter" idx="4"/>
          </p:nvPr>
        </p:nvSpPr>
        <p:spPr>
          <a:xfrm>
            <a:off x="6193368" y="1652362"/>
            <a:ext cx="5389033"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on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1143000"/>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6.emf"/><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val="0"/>
              </a:ext>
            </a:extLst>
          </a:blip>
          <a:srcRect t="6191" r="3391" b="844"/>
          <a:stretch/>
        </p:blipFill>
        <p:spPr>
          <a:xfrm>
            <a:off x="0" y="5405158"/>
            <a:ext cx="12192000" cy="1452842"/>
          </a:xfrm>
          <a:prstGeom prst="rect">
            <a:avLst/>
          </a:prstGeom>
        </p:spPr>
      </p:pic>
      <p:pic>
        <p:nvPicPr>
          <p:cNvPr id="9" name="Picture 8" descr="Waterful-logo-white.png"/>
          <p:cNvPicPr>
            <a:picLocks noChangeAspect="1"/>
          </p:cNvPicPr>
          <p:nvPr userDrawn="1"/>
        </p:nvPicPr>
        <p:blipFill rotWithShape="1">
          <a:blip r:embed="rId5" cstate="email">
            <a:extLst>
              <a:ext uri="{28A0092B-C50C-407E-A947-70E740481C1C}">
                <a14:useLocalDpi xmlns:a14="http://schemas.microsoft.com/office/drawing/2010/main" val="0"/>
              </a:ext>
            </a:extLst>
          </a:blip>
          <a:srcRect l="29871"/>
          <a:stretch/>
        </p:blipFill>
        <p:spPr>
          <a:xfrm>
            <a:off x="460597" y="5838205"/>
            <a:ext cx="2926905" cy="684079"/>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35952" y="2528814"/>
            <a:ext cx="3445218" cy="1944087"/>
          </a:xfrm>
          <a:prstGeom prst="rect">
            <a:avLst/>
          </a:prstGeom>
          <a:effectLst>
            <a:outerShdw blurRad="355600" algn="tl" rotWithShape="0">
              <a:schemeClr val="bg1">
                <a:alpha val="65000"/>
              </a:schemeClr>
            </a:outerShdw>
          </a:effectLst>
        </p:spPr>
      </p:pic>
    </p:spTree>
  </p:cSld>
  <p:clrMap bg1="lt1" tx1="dk1" bg2="lt2" tx2="dk2" accent1="accent1" accent2="accent2" accent3="accent3" accent4="accent4" accent5="accent5" accent6="accent6" hlink="hlink" folHlink="folHlink"/>
  <p:sldLayoutIdLst>
    <p:sldLayoutId id="2147483695" r:id="rId1"/>
  </p:sldLayoutIdLst>
  <p:hf hdr="0" ftr="0"/>
  <p:txStyles>
    <p:titleStyle>
      <a:lvl1pPr algn="r" defTabSz="914400" rtl="0" eaLnBrk="1" latinLnBrk="0" hangingPunct="1">
        <a:spcBef>
          <a:spcPct val="0"/>
        </a:spcBef>
        <a:buNone/>
        <a:defRPr sz="4000" kern="1200" baseline="0">
          <a:solidFill>
            <a:schemeClr val="bg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2" y="-44553"/>
            <a:ext cx="12191998" cy="455845"/>
          </a:xfrm>
          <a:prstGeom prst="rect">
            <a:avLst/>
          </a:prstGeom>
        </p:spPr>
      </p:pic>
      <p:pic>
        <p:nvPicPr>
          <p:cNvPr id="7" name="Picture 6"/>
          <p:cNvPicPr>
            <a:picLocks noChangeAspect="1"/>
          </p:cNvPicPr>
          <p:nvPr userDrawn="1"/>
        </p:nvPicPr>
        <p:blipFill rotWithShape="1">
          <a:blip r:embed="rId14" cstate="email">
            <a:extLst>
              <a:ext uri="{28A0092B-C50C-407E-A947-70E740481C1C}">
                <a14:useLocalDpi xmlns:a14="http://schemas.microsoft.com/office/drawing/2010/main" val="0"/>
              </a:ext>
            </a:extLst>
          </a:blip>
          <a:srcRect t="6190" r="3391" b="43509"/>
          <a:stretch/>
        </p:blipFill>
        <p:spPr>
          <a:xfrm>
            <a:off x="0" y="6071908"/>
            <a:ext cx="12192000" cy="786092"/>
          </a:xfrm>
          <a:prstGeom prst="rect">
            <a:avLst/>
          </a:prstGeom>
        </p:spPr>
      </p:pic>
      <p:sp>
        <p:nvSpPr>
          <p:cNvPr id="13" name="Date Placeholder 3"/>
          <p:cNvSpPr txBox="1">
            <a:spLocks/>
          </p:cNvSpPr>
          <p:nvPr/>
        </p:nvSpPr>
        <p:spPr>
          <a:xfrm>
            <a:off x="4257" y="47186"/>
            <a:ext cx="1500693" cy="237325"/>
          </a:xfrm>
          <a:prstGeom prst="rect">
            <a:avLst/>
          </a:prstGeom>
        </p:spPr>
        <p:txBody>
          <a:bodyPr vert="horz" lIns="91440" tIns="45720" rIns="91440" bIns="45720" rtlCol="0" anchor="ctr"/>
          <a:lstStyle>
            <a:lvl1pPr algn="r">
              <a:defRPr sz="1800">
                <a:solidFill>
                  <a:schemeClr val="bg1"/>
                </a:solidFill>
                <a:latin typeface="Arial" pitchFamily="34" charset="0"/>
                <a:cs typeface="Arial" pitchFamily="34" charset="0"/>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200" b="0" noProof="0" dirty="0">
                <a:effectLst>
                  <a:outerShdw blurRad="50800" dist="38100" dir="2700000" algn="tl" rotWithShape="0">
                    <a:prstClr val="black">
                      <a:alpha val="40000"/>
                    </a:prstClr>
                  </a:outerShdw>
                </a:effectLst>
                <a:latin typeface="Gill Sans MT" panose="020B0502020104020203" pitchFamily="34" charset="0"/>
              </a:rPr>
              <a:t>March 16, 2021</a:t>
            </a:r>
          </a:p>
        </p:txBody>
      </p:sp>
      <p:sp>
        <p:nvSpPr>
          <p:cNvPr id="17" name="Rectangle 10"/>
          <p:cNvSpPr>
            <a:spLocks noChangeArrowheads="1"/>
          </p:cNvSpPr>
          <p:nvPr/>
        </p:nvSpPr>
        <p:spPr bwMode="auto">
          <a:xfrm>
            <a:off x="10372725" y="47186"/>
            <a:ext cx="1800225" cy="237325"/>
          </a:xfrm>
          <a:prstGeom prst="rect">
            <a:avLst/>
          </a:prstGeom>
          <a:noFill/>
          <a:ln w="9525">
            <a:noFill/>
            <a:miter lim="800000"/>
            <a:headEnd/>
            <a:tailEnd/>
          </a:ln>
          <a:effectLst/>
        </p:spPr>
        <p:txBody>
          <a:bodyPr anchor="ctr"/>
          <a:lstStyle/>
          <a:p>
            <a:pPr algn="ctr">
              <a:spcBef>
                <a:spcPct val="0"/>
              </a:spcBef>
              <a:buFontTx/>
              <a:buNone/>
            </a:pPr>
            <a:r>
              <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rPr>
              <a:t>Page </a:t>
            </a:r>
            <a:fld id="{F31E7ECC-B9C9-4914-948A-880332F23CFE}" type="slidenum">
              <a:rPr lang="en-US" sz="1200" b="0" smtClean="0">
                <a:solidFill>
                  <a:schemeClr val="bg1"/>
                </a:solidFill>
                <a:effectLst>
                  <a:outerShdw blurRad="50800" dist="38100" dir="2700000" algn="tl" rotWithShape="0">
                    <a:prstClr val="black">
                      <a:alpha val="40000"/>
                    </a:prstClr>
                  </a:outerShdw>
                </a:effectLst>
                <a:latin typeface="Gill Sans MT" panose="020B0502020104020203" pitchFamily="34" charset="0"/>
              </a:rPr>
              <a:pPr algn="ctr">
                <a:spcBef>
                  <a:spcPct val="0"/>
                </a:spcBef>
                <a:buFontTx/>
                <a:buNone/>
              </a:pPr>
              <a:t>‹#›</a:t>
            </a:fld>
            <a:r>
              <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rPr>
              <a:t> </a:t>
            </a:r>
          </a:p>
        </p:txBody>
      </p:sp>
      <p:sp>
        <p:nvSpPr>
          <p:cNvPr id="18" name="Text Box 18"/>
          <p:cNvSpPr txBox="1">
            <a:spLocks noChangeArrowheads="1"/>
          </p:cNvSpPr>
          <p:nvPr userDrawn="1"/>
        </p:nvSpPr>
        <p:spPr bwMode="auto">
          <a:xfrm>
            <a:off x="208903" y="6219099"/>
            <a:ext cx="8896997" cy="461665"/>
          </a:xfrm>
          <a:prstGeom prst="rect">
            <a:avLst/>
          </a:prstGeom>
          <a:noFill/>
          <a:ln w="9525">
            <a:noFill/>
            <a:miter lim="800000"/>
            <a:headEnd/>
            <a:tailEnd/>
          </a:ln>
          <a:effectLst/>
        </p:spPr>
        <p:txBody>
          <a:bodyPr wrap="square">
            <a:spAutoFit/>
          </a:bodyPr>
          <a:lstStyle/>
          <a:p>
            <a:pPr algn="l">
              <a:spcBef>
                <a:spcPct val="50000"/>
              </a:spcBef>
              <a:buFontTx/>
              <a:buNone/>
            </a:pPr>
            <a:r>
              <a:rPr lang="en-US" sz="2400" b="0" dirty="0">
                <a:solidFill>
                  <a:schemeClr val="bg1"/>
                </a:solidFill>
                <a:effectLst>
                  <a:outerShdw blurRad="127000" dist="63500" dir="2700000" algn="t" rotWithShape="0">
                    <a:schemeClr val="tx1"/>
                  </a:outerShdw>
                </a:effectLst>
                <a:latin typeface="Gill Sans MT" panose="020B0502020104020203" pitchFamily="34" charset="0"/>
              </a:rPr>
              <a:t>Northeast Operations Center Design</a:t>
            </a:r>
            <a:r>
              <a:rPr lang="en-US" sz="2400" b="0" baseline="0" dirty="0">
                <a:solidFill>
                  <a:schemeClr val="bg1"/>
                </a:solidFill>
                <a:effectLst>
                  <a:outerShdw blurRad="127000" dist="63500" dir="2700000" algn="t" rotWithShape="0">
                    <a:schemeClr val="tx1"/>
                  </a:outerShdw>
                </a:effectLst>
                <a:latin typeface="Gill Sans MT" panose="020B0502020104020203" pitchFamily="34" charset="0"/>
              </a:rPr>
              <a:t>-Build Project</a:t>
            </a:r>
            <a:endParaRPr lang="en-US" sz="2400" b="0" dirty="0">
              <a:solidFill>
                <a:schemeClr val="bg1"/>
              </a:solidFill>
              <a:effectLst>
                <a:outerShdw blurRad="127000" dist="63500" dir="2700000" algn="t" rotWithShape="0">
                  <a:schemeClr val="tx1"/>
                </a:outerShdw>
              </a:effectLst>
              <a:latin typeface="Gill Sans MT" panose="020B0502020104020203" pitchFamily="34" charset="0"/>
            </a:endParaRPr>
          </a:p>
        </p:txBody>
      </p:sp>
      <p:sp>
        <p:nvSpPr>
          <p:cNvPr id="5" name="Oval 4"/>
          <p:cNvSpPr/>
          <p:nvPr userDrawn="1"/>
        </p:nvSpPr>
        <p:spPr>
          <a:xfrm>
            <a:off x="9822305" y="5934075"/>
            <a:ext cx="2160145" cy="923925"/>
          </a:xfrm>
          <a:prstGeom prst="ellipse">
            <a:avLst/>
          </a:prstGeom>
          <a:solidFill>
            <a:schemeClr val="tx1">
              <a:alpha val="4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userDrawn="1"/>
        </p:nvGrpSpPr>
        <p:grpSpPr>
          <a:xfrm>
            <a:off x="4570589" y="77002"/>
            <a:ext cx="2812701" cy="197644"/>
            <a:chOff x="4562271" y="316896"/>
            <a:chExt cx="2812701" cy="197644"/>
          </a:xfrm>
        </p:grpSpPr>
        <p:pic>
          <p:nvPicPr>
            <p:cNvPr id="23" name="Picture 22"/>
            <p:cNvPicPr>
              <a:picLocks noChangeAspect="1"/>
            </p:cNvPicPr>
            <p:nvPr userDrawn="1"/>
          </p:nvPicPr>
          <p:blipFill rotWithShape="1">
            <a:blip r:embed="rId15" cstate="print">
              <a:extLst>
                <a:ext uri="{28A0092B-C50C-407E-A947-70E740481C1C}">
                  <a14:useLocalDpi xmlns:a14="http://schemas.microsoft.com/office/drawing/2010/main" val="0"/>
                </a:ext>
              </a:extLst>
            </a:blip>
            <a:srcRect l="5416" t="39904" r="7356" b="23059"/>
            <a:stretch/>
          </p:blipFill>
          <p:spPr>
            <a:xfrm>
              <a:off x="5991466" y="316896"/>
              <a:ext cx="1383506" cy="197644"/>
            </a:xfrm>
            <a:prstGeom prst="rect">
              <a:avLst/>
            </a:prstGeom>
            <a:ln>
              <a:noFill/>
            </a:ln>
            <a:effectLst>
              <a:outerShdw blurRad="38100" dist="25400" dir="2700000" algn="tl" rotWithShape="0">
                <a:srgbClr val="333333">
                  <a:alpha val="70000"/>
                </a:srgbClr>
              </a:outerShdw>
            </a:effectLst>
          </p:spPr>
        </p:pic>
        <p:pic>
          <p:nvPicPr>
            <p:cNvPr id="24" name="Picture 23"/>
            <p:cNvPicPr>
              <a:picLocks noChangeAspect="1"/>
            </p:cNvPicPr>
            <p:nvPr userDrawn="1"/>
          </p:nvPicPr>
          <p:blipFill rotWithShape="1">
            <a:blip r:embed="rId15" cstate="print">
              <a:extLst>
                <a:ext uri="{28A0092B-C50C-407E-A947-70E740481C1C}">
                  <a14:useLocalDpi xmlns:a14="http://schemas.microsoft.com/office/drawing/2010/main" val="0"/>
                </a:ext>
              </a:extLst>
            </a:blip>
            <a:srcRect l="5416" t="23391" r="34958" b="62330"/>
            <a:stretch/>
          </p:blipFill>
          <p:spPr>
            <a:xfrm>
              <a:off x="4562271" y="356131"/>
              <a:ext cx="1429195" cy="115155"/>
            </a:xfrm>
            <a:prstGeom prst="rect">
              <a:avLst/>
            </a:prstGeom>
            <a:ln>
              <a:noFill/>
            </a:ln>
            <a:effectLst>
              <a:outerShdw blurRad="38100" dist="25400" dir="2700000" algn="tl" rotWithShape="0">
                <a:srgbClr val="333333"/>
              </a:outerShdw>
            </a:effectLst>
          </p:spPr>
        </p:pic>
      </p:grpSp>
      <p:pic>
        <p:nvPicPr>
          <p:cNvPr id="2"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623481" y="6166362"/>
            <a:ext cx="1141855" cy="644332"/>
          </a:xfrm>
          <a:prstGeom prst="rect">
            <a:avLst/>
          </a:prstGeom>
          <a:effectLst>
            <a:outerShdw blurRad="76200" dist="25400" dir="2700000" algn="ctr" rotWithShape="0">
              <a:schemeClr val="tx1">
                <a:alpha val="70000"/>
              </a:schemeClr>
            </a:outerShdw>
          </a:effectLst>
        </p:spPr>
      </p:pic>
    </p:spTree>
  </p:cSld>
  <p:clrMap bg1="lt1" tx1="dk1" bg2="lt2" tx2="dk2" accent1="accent1" accent2="accent2" accent3="accent3" accent4="accent4" accent5="accent5" accent6="accent6" hlink="hlink" folHlink="folHlink"/>
  <p:sldLayoutIdLst>
    <p:sldLayoutId id="2147483684" r:id="rId1"/>
    <p:sldLayoutId id="2147483702" r:id="rId2"/>
    <p:sldLayoutId id="2147483686" r:id="rId3"/>
    <p:sldLayoutId id="2147483705" r:id="rId4"/>
    <p:sldLayoutId id="2147483704" r:id="rId5"/>
    <p:sldLayoutId id="2147483703" r:id="rId6"/>
    <p:sldLayoutId id="2147483687" r:id="rId7"/>
    <p:sldLayoutId id="2147483688" r:id="rId8"/>
    <p:sldLayoutId id="2147483689" r:id="rId9"/>
    <p:sldLayoutId id="2147483690" r:id="rId10"/>
    <p:sldLayoutId id="2147483691" r:id="rId11"/>
  </p:sldLayoutIdLst>
  <p:hf hdr="0" ftr="0"/>
  <p:txStyles>
    <p:titleStyle>
      <a:lvl1pPr algn="l" defTabSz="914400" rtl="0" eaLnBrk="1" latinLnBrk="0" hangingPunct="1">
        <a:spcBef>
          <a:spcPct val="0"/>
        </a:spcBef>
        <a:buNone/>
        <a:defRPr sz="4000" kern="1200" baseline="0">
          <a:solidFill>
            <a:srgbClr val="000099"/>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aws.smwbe.com/" TargetMode="External"/><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mailto:Marisol.Robles@saws.or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apps.saws.org/business_center/ContractSol/Drill.cfm?id=3932&amp;View=Y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pps.saws.org/Business_Center/Contractsol/"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eg"/><Relationship Id="rId7" Type="http://schemas.openxmlformats.org/officeDocument/2006/relationships/image" Target="../media/image16.jpg"/><Relationship Id="rId12"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g"/></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hyperlink" Target="http://www.apsipm.com/index.php/sit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gi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mailto:Florinda.Gonzales@saws.or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url?sa=i&amp;rct=j&amp;q=&amp;esrc=s&amp;source=images&amp;cd=&amp;ved=2ahUKEwipqJCdrs7cAhVPd6wKHeUVCbAQjRx6BAgBEAU&amp;url=http://www.3coast.com/7-interview-questions-to-determine-personality-fit/&amp;psig=AOvVaw1smCv3AY94iRaavBSBgCJL&amp;ust=1533298887197548"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g"/><Relationship Id="rId7"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0.jp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jpe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414480" y="2290691"/>
            <a:ext cx="6514093" cy="3583552"/>
          </a:xfrm>
          <a:prstGeom prst="rect">
            <a:avLst/>
          </a:prstGeom>
        </p:spPr>
      </p:pic>
      <p:sp>
        <p:nvSpPr>
          <p:cNvPr id="5" name="Title 3"/>
          <p:cNvSpPr>
            <a:spLocks noGrp="1"/>
          </p:cNvSpPr>
          <p:nvPr>
            <p:ph type="title"/>
          </p:nvPr>
        </p:nvSpPr>
        <p:spPr>
          <a:xfrm>
            <a:off x="84395" y="1498522"/>
            <a:ext cx="11829374" cy="548409"/>
          </a:xfrm>
        </p:spPr>
        <p:txBody>
          <a:bodyPr/>
          <a:lstStyle/>
          <a:p>
            <a:pPr marL="457200" indent="-457200">
              <a:buFont typeface="Arial" panose="020B0604020202020204" pitchFamily="34" charset="0"/>
              <a:buChar char="•"/>
            </a:pPr>
            <a:r>
              <a:rPr lang="en-US" sz="2800" dirty="0">
                <a:solidFill>
                  <a:schemeClr val="tx1">
                    <a:lumMod val="95000"/>
                    <a:lumOff val="5000"/>
                  </a:schemeClr>
                </a:solidFill>
              </a:rPr>
              <a:t>Post Award: Subcontractor Payment &amp; Utilization Reporting (S.P.U.R.) System</a:t>
            </a:r>
            <a:br>
              <a:rPr lang="en-US" sz="2800" dirty="0">
                <a:solidFill>
                  <a:schemeClr val="tx1">
                    <a:lumMod val="95000"/>
                    <a:lumOff val="5000"/>
                  </a:schemeClr>
                </a:solidFill>
              </a:rPr>
            </a:br>
            <a:br>
              <a:rPr lang="en-US" sz="2000" dirty="0"/>
            </a:br>
            <a:br>
              <a:rPr lang="en-US" sz="2000" dirty="0"/>
            </a:br>
            <a:endParaRPr lang="en-US" sz="2800" dirty="0"/>
          </a:p>
        </p:txBody>
      </p:sp>
      <p:sp>
        <p:nvSpPr>
          <p:cNvPr id="4" name="Title 4">
            <a:extLst>
              <a:ext uri="{FF2B5EF4-FFF2-40B4-BE49-F238E27FC236}">
                <a16:creationId xmlns:a16="http://schemas.microsoft.com/office/drawing/2014/main" id="{4AAC3CE8-AF93-47FD-AF9E-92FB08BF718F}"/>
              </a:ext>
            </a:extLst>
          </p:cNvPr>
          <p:cNvSpPr txBox="1">
            <a:spLocks/>
          </p:cNvSpPr>
          <p:nvPr/>
        </p:nvSpPr>
        <p:spPr>
          <a:xfrm>
            <a:off x="278230" y="303212"/>
            <a:ext cx="11389896" cy="675204"/>
          </a:xfrm>
          <a:prstGeom prst="rect">
            <a:avLst/>
          </a:prstGeom>
        </p:spPr>
        <p:txBody>
          <a:bodyPr/>
          <a:lstStyle>
            <a:lvl1pPr algn="l" defTabSz="914400" rtl="0" eaLnBrk="1" latinLnBrk="0" hangingPunct="1">
              <a:spcBef>
                <a:spcPct val="0"/>
              </a:spcBef>
              <a:buNone/>
              <a:defRPr sz="4000" b="0" kern="1200" baseline="0">
                <a:solidFill>
                  <a:schemeClr val="bg1">
                    <a:lumMod val="50000"/>
                  </a:schemeClr>
                </a:solidFill>
                <a:latin typeface="Gill Sans MT" panose="020B0502020104020203" pitchFamily="34" charset="0"/>
                <a:ea typeface="+mj-ea"/>
                <a:cs typeface="+mj-cs"/>
              </a:defRPr>
            </a:lvl1pPr>
          </a:lstStyle>
          <a:p>
            <a:pPr fontAlgn="auto">
              <a:spcAft>
                <a:spcPts val="0"/>
              </a:spcAft>
            </a:pPr>
            <a:r>
              <a:rPr lang="en-US" dirty="0"/>
              <a:t>Project Requirements</a:t>
            </a:r>
          </a:p>
        </p:txBody>
      </p:sp>
      <p:sp>
        <p:nvSpPr>
          <p:cNvPr id="6" name="Subtitle 6">
            <a:extLst>
              <a:ext uri="{FF2B5EF4-FFF2-40B4-BE49-F238E27FC236}">
                <a16:creationId xmlns:a16="http://schemas.microsoft.com/office/drawing/2014/main" id="{4CB8957A-99F5-4AE1-8A2C-6CA3194BA193}"/>
              </a:ext>
            </a:extLst>
          </p:cNvPr>
          <p:cNvSpPr txBox="1">
            <a:spLocks/>
          </p:cNvSpPr>
          <p:nvPr/>
        </p:nvSpPr>
        <p:spPr>
          <a:xfrm>
            <a:off x="306356" y="878732"/>
            <a:ext cx="11385453" cy="44545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2000" dirty="0">
                <a:solidFill>
                  <a:schemeClr val="accent5">
                    <a:lumMod val="50000"/>
                  </a:schemeClr>
                </a:solidFill>
                <a:latin typeface="Gill Sans MT" panose="020B0502020104020203" pitchFamily="34" charset="0"/>
              </a:rPr>
              <a:t>Contract</a:t>
            </a:r>
            <a:r>
              <a:rPr lang="en-US" dirty="0"/>
              <a:t> </a:t>
            </a:r>
          </a:p>
          <a:p>
            <a:pPr marL="0" indent="0" fontAlgn="auto">
              <a:spcAft>
                <a:spcPts val="0"/>
              </a:spcAft>
              <a:buNone/>
            </a:pPr>
            <a:endParaRPr lang="en-US" dirty="0"/>
          </a:p>
          <a:p>
            <a:pPr fontAlgn="auto">
              <a:spcAft>
                <a:spcPts val="0"/>
              </a:spcAft>
            </a:pPr>
            <a:endParaRPr lang="en-US" dirty="0"/>
          </a:p>
          <a:p>
            <a:pPr fontAlgn="auto">
              <a:spcAft>
                <a:spcPts val="0"/>
              </a:spcAft>
            </a:pPr>
            <a:endParaRPr lang="en-US" dirty="0"/>
          </a:p>
        </p:txBody>
      </p:sp>
      <p:sp>
        <p:nvSpPr>
          <p:cNvPr id="7" name="Title 3">
            <a:extLst>
              <a:ext uri="{FF2B5EF4-FFF2-40B4-BE49-F238E27FC236}">
                <a16:creationId xmlns:a16="http://schemas.microsoft.com/office/drawing/2014/main" id="{11464507-5770-4F32-85E1-97102C5B4DD7}"/>
              </a:ext>
            </a:extLst>
          </p:cNvPr>
          <p:cNvSpPr txBox="1">
            <a:spLocks/>
          </p:cNvSpPr>
          <p:nvPr/>
        </p:nvSpPr>
        <p:spPr>
          <a:xfrm>
            <a:off x="474812" y="1899711"/>
            <a:ext cx="4939668" cy="2182756"/>
          </a:xfrm>
          <a:prstGeom prst="rect">
            <a:avLst/>
          </a:prstGeom>
        </p:spPr>
        <p:txBody>
          <a:bodyPr/>
          <a:lstStyle>
            <a:lvl1pPr algn="l" defTabSz="914400" rtl="0" eaLnBrk="1" latinLnBrk="0" hangingPunct="1">
              <a:spcBef>
                <a:spcPct val="0"/>
              </a:spcBef>
              <a:buNone/>
              <a:defRPr sz="4000" b="0" kern="1200" baseline="0">
                <a:solidFill>
                  <a:schemeClr val="bg1">
                    <a:lumMod val="50000"/>
                  </a:schemeClr>
                </a:solidFill>
                <a:latin typeface="Gill Sans MT" panose="020B0502020104020203" pitchFamily="34" charset="0"/>
                <a:ea typeface="+mj-ea"/>
                <a:cs typeface="+mj-cs"/>
              </a:defRPr>
            </a:lvl1pPr>
          </a:lstStyle>
          <a:p>
            <a:pPr fontAlgn="auto">
              <a:spcAft>
                <a:spcPts val="0"/>
              </a:spcAft>
            </a:pPr>
            <a:br>
              <a:rPr lang="en-US" sz="2800" dirty="0">
                <a:solidFill>
                  <a:schemeClr val="tx1">
                    <a:lumMod val="95000"/>
                    <a:lumOff val="5000"/>
                  </a:schemeClr>
                </a:solidFill>
              </a:rPr>
            </a:br>
            <a:r>
              <a:rPr lang="en-US" sz="2000" dirty="0">
                <a:solidFill>
                  <a:schemeClr val="tx1">
                    <a:lumMod val="95000"/>
                    <a:lumOff val="5000"/>
                  </a:schemeClr>
                </a:solidFill>
              </a:rPr>
              <a:t>1. </a:t>
            </a:r>
            <a:r>
              <a:rPr lang="en-US" sz="2400" dirty="0">
                <a:solidFill>
                  <a:schemeClr val="tx1">
                    <a:lumMod val="95000"/>
                    <a:lumOff val="5000"/>
                  </a:schemeClr>
                </a:solidFill>
              </a:rPr>
              <a:t>Subcontractor &amp; Supplier Payment Tracking</a:t>
            </a:r>
            <a:br>
              <a:rPr lang="en-US" sz="2400" dirty="0">
                <a:solidFill>
                  <a:schemeClr val="tx1">
                    <a:lumMod val="95000"/>
                    <a:lumOff val="5000"/>
                  </a:schemeClr>
                </a:solidFill>
              </a:rPr>
            </a:br>
            <a:r>
              <a:rPr lang="en-US" sz="2400" dirty="0">
                <a:solidFill>
                  <a:schemeClr val="tx1">
                    <a:lumMod val="95000"/>
                    <a:lumOff val="5000"/>
                  </a:schemeClr>
                </a:solidFill>
              </a:rPr>
              <a:t>2. Subcontractor and Supplier Additions or Substitutions </a:t>
            </a:r>
            <a:br>
              <a:rPr lang="en-US" sz="2400" dirty="0">
                <a:solidFill>
                  <a:schemeClr val="tx1">
                    <a:lumMod val="95000"/>
                    <a:lumOff val="5000"/>
                  </a:schemeClr>
                </a:solidFill>
              </a:rPr>
            </a:br>
            <a:r>
              <a:rPr lang="en-US" sz="2400" dirty="0">
                <a:solidFill>
                  <a:schemeClr val="tx1">
                    <a:lumMod val="95000"/>
                    <a:lumOff val="5000"/>
                  </a:schemeClr>
                </a:solidFill>
              </a:rPr>
              <a:t>3. LCP Tracker  </a:t>
            </a:r>
            <a:br>
              <a:rPr lang="en-US" sz="2400" dirty="0">
                <a:solidFill>
                  <a:schemeClr val="tx1">
                    <a:lumMod val="95000"/>
                    <a:lumOff val="5000"/>
                  </a:schemeClr>
                </a:solidFill>
              </a:rPr>
            </a:br>
            <a:r>
              <a:rPr lang="en-US" sz="2400" dirty="0">
                <a:solidFill>
                  <a:schemeClr val="tx1">
                    <a:lumMod val="95000"/>
                    <a:lumOff val="5000"/>
                  </a:schemeClr>
                </a:solidFill>
              </a:rPr>
              <a:t>4. Must be Current and Accurate before Retainage is released</a:t>
            </a:r>
            <a:br>
              <a:rPr lang="en-US" sz="2400" dirty="0"/>
            </a:br>
            <a:r>
              <a:rPr lang="en-US" sz="2800" dirty="0">
                <a:hlinkClick r:id="rId3"/>
              </a:rPr>
              <a:t>https://saws.smwbe.com</a:t>
            </a:r>
            <a:r>
              <a:rPr lang="en-US" sz="2800" dirty="0"/>
              <a:t> </a:t>
            </a:r>
            <a:br>
              <a:rPr lang="en-US" sz="2000" dirty="0"/>
            </a:br>
            <a:br>
              <a:rPr lang="en-US" sz="2000" dirty="0"/>
            </a:br>
            <a:endParaRPr lang="en-US" sz="2800" dirty="0"/>
          </a:p>
        </p:txBody>
      </p:sp>
    </p:spTree>
    <p:extLst>
      <p:ext uri="{BB962C8B-B14F-4D97-AF65-F5344CB8AC3E}">
        <p14:creationId xmlns:p14="http://schemas.microsoft.com/office/powerpoint/2010/main" val="109789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5CE47-B5CE-48D1-978D-C07600254D3A}"/>
              </a:ext>
            </a:extLst>
          </p:cNvPr>
          <p:cNvSpPr>
            <a:spLocks noGrp="1"/>
          </p:cNvSpPr>
          <p:nvPr>
            <p:ph type="title"/>
          </p:nvPr>
        </p:nvSpPr>
        <p:spPr/>
        <p:txBody>
          <a:bodyPr/>
          <a:lstStyle/>
          <a:p>
            <a:r>
              <a:rPr lang="en-US" dirty="0"/>
              <a:t>Submission Restrictions</a:t>
            </a:r>
          </a:p>
        </p:txBody>
      </p:sp>
      <p:sp>
        <p:nvSpPr>
          <p:cNvPr id="3" name="Content Placeholder 2">
            <a:extLst>
              <a:ext uri="{FF2B5EF4-FFF2-40B4-BE49-F238E27FC236}">
                <a16:creationId xmlns:a16="http://schemas.microsoft.com/office/drawing/2014/main" id="{B0331608-F2CA-48EF-A6E4-A2A2210B39AD}"/>
              </a:ext>
            </a:extLst>
          </p:cNvPr>
          <p:cNvSpPr>
            <a:spLocks noGrp="1"/>
          </p:cNvSpPr>
          <p:nvPr>
            <p:ph idx="1"/>
          </p:nvPr>
        </p:nvSpPr>
        <p:spPr>
          <a:xfrm>
            <a:off x="609600" y="1451027"/>
            <a:ext cx="11144250" cy="4517382"/>
          </a:xfrm>
        </p:spPr>
        <p:txBody>
          <a:bodyPr/>
          <a:lstStyle/>
          <a:p>
            <a:pPr algn="just"/>
            <a:r>
              <a:rPr lang="en-US" dirty="0"/>
              <a:t>Firms that are partners or sub-consultants, and/or have an </a:t>
            </a:r>
            <a:r>
              <a:rPr lang="en-US" i="1" dirty="0"/>
              <a:t>ongoing</a:t>
            </a:r>
            <a:r>
              <a:rPr lang="en-US" dirty="0"/>
              <a:t> role with the PM (APSI) may not submit for this RFQ or serve on a team of the DB firm</a:t>
            </a:r>
          </a:p>
          <a:p>
            <a:pPr algn="just"/>
            <a:r>
              <a:rPr lang="en-US" dirty="0"/>
              <a:t>Specifically, Munoz &amp; Company, Cleary Zimmerman Engineers, K Friese &amp; Associates, Professional Services Industries (PSI) and US Cost</a:t>
            </a:r>
          </a:p>
          <a:p>
            <a:pPr marL="457200" lvl="1" indent="0">
              <a:buNone/>
            </a:pPr>
            <a:endParaRPr lang="en-US" dirty="0"/>
          </a:p>
        </p:txBody>
      </p:sp>
      <p:sp>
        <p:nvSpPr>
          <p:cNvPr id="4" name="Subtitle 3">
            <a:extLst>
              <a:ext uri="{FF2B5EF4-FFF2-40B4-BE49-F238E27FC236}">
                <a16:creationId xmlns:a16="http://schemas.microsoft.com/office/drawing/2014/main" id="{9E33BF07-8758-44F0-A8E1-12EF44D4375C}"/>
              </a:ext>
            </a:extLst>
          </p:cNvPr>
          <p:cNvSpPr>
            <a:spLocks noGrp="1"/>
          </p:cNvSpPr>
          <p:nvPr>
            <p:ph type="subTitle" idx="13"/>
          </p:nvPr>
        </p:nvSpPr>
        <p:spPr/>
        <p:txBody>
          <a:bodyPr>
            <a:normAutofit lnSpcReduction="10000"/>
          </a:bodyPr>
          <a:lstStyle/>
          <a:p>
            <a:r>
              <a:rPr lang="en-US" dirty="0"/>
              <a:t>As clarified in Addendum 1</a:t>
            </a:r>
          </a:p>
        </p:txBody>
      </p:sp>
    </p:spTree>
    <p:extLst>
      <p:ext uri="{BB962C8B-B14F-4D97-AF65-F5344CB8AC3E}">
        <p14:creationId xmlns:p14="http://schemas.microsoft.com/office/powerpoint/2010/main" val="2211565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0025" y="338139"/>
            <a:ext cx="8921750" cy="654050"/>
          </a:xfrm>
        </p:spPr>
        <p:txBody>
          <a:bodyPr/>
          <a:lstStyle/>
          <a:p>
            <a:pPr eaLnBrk="1" hangingPunct="1"/>
            <a:r>
              <a:rPr lang="en-US" dirty="0"/>
              <a:t>Submission Requirements</a:t>
            </a:r>
          </a:p>
        </p:txBody>
      </p:sp>
      <p:sp>
        <p:nvSpPr>
          <p:cNvPr id="15363" name="Rectangle 3"/>
          <p:cNvSpPr>
            <a:spLocks noGrp="1" noChangeArrowheads="1"/>
          </p:cNvSpPr>
          <p:nvPr>
            <p:ph idx="1"/>
          </p:nvPr>
        </p:nvSpPr>
        <p:spPr>
          <a:xfrm>
            <a:off x="200025" y="992189"/>
            <a:ext cx="11880358" cy="5102225"/>
          </a:xfrm>
        </p:spPr>
        <p:txBody>
          <a:bodyPr/>
          <a:lstStyle/>
          <a:p>
            <a:pPr algn="just">
              <a:spcBef>
                <a:spcPts val="600"/>
              </a:spcBef>
              <a:spcAft>
                <a:spcPts val="600"/>
              </a:spcAft>
            </a:pPr>
            <a:r>
              <a:rPr lang="en-US" sz="2700" dirty="0"/>
              <a:t>Respondents must have previous DB experience and projects selected for the proposal must demonstrate that experience</a:t>
            </a:r>
          </a:p>
          <a:p>
            <a:pPr algn="just">
              <a:spcBef>
                <a:spcPts val="600"/>
              </a:spcBef>
              <a:spcAft>
                <a:spcPts val="600"/>
              </a:spcAft>
            </a:pPr>
            <a:r>
              <a:rPr lang="en-US" sz="2700" dirty="0"/>
              <a:t>The lead Project Manager must also demonstrate DB experience</a:t>
            </a:r>
          </a:p>
          <a:p>
            <a:pPr algn="just">
              <a:spcBef>
                <a:spcPts val="600"/>
              </a:spcBef>
              <a:spcAft>
                <a:spcPts val="600"/>
              </a:spcAft>
            </a:pPr>
            <a:r>
              <a:rPr lang="en-US" sz="2700" dirty="0"/>
              <a:t>SAWS prefers that the DB firm's proposed DPOR has A/E experience on DB project(s)</a:t>
            </a:r>
          </a:p>
          <a:p>
            <a:pPr algn="just">
              <a:spcBef>
                <a:spcPts val="600"/>
              </a:spcBef>
              <a:spcAft>
                <a:spcPts val="600"/>
              </a:spcAft>
            </a:pPr>
            <a:r>
              <a:rPr lang="en-US" sz="2700" dirty="0"/>
              <a:t>DB firms commits to maintain the employment of and to not replace the Project Manager throughout the Design and Construction of the Project.</a:t>
            </a:r>
          </a:p>
          <a:p>
            <a:pPr algn="just">
              <a:spcBef>
                <a:spcPts val="600"/>
              </a:spcBef>
              <a:spcAft>
                <a:spcPts val="600"/>
              </a:spcAft>
            </a:pPr>
            <a:endParaRPr lang="en-US" sz="2700" dirty="0"/>
          </a:p>
          <a:p>
            <a:pPr marL="0" indent="0">
              <a:spcBef>
                <a:spcPts val="600"/>
              </a:spcBef>
              <a:spcAft>
                <a:spcPts val="600"/>
              </a:spcAft>
              <a:buNone/>
            </a:pPr>
            <a:endParaRPr lang="en-US" sz="2700" dirty="0"/>
          </a:p>
          <a:p>
            <a:pPr>
              <a:spcBef>
                <a:spcPts val="600"/>
              </a:spcBef>
              <a:spcAft>
                <a:spcPts val="600"/>
              </a:spcAft>
            </a:pPr>
            <a:endParaRPr lang="en-US" sz="2700" dirty="0"/>
          </a:p>
          <a:p>
            <a:pPr marL="0" indent="0" algn="ctr">
              <a:spcBef>
                <a:spcPts val="600"/>
              </a:spcBef>
              <a:spcAft>
                <a:spcPts val="600"/>
              </a:spcAft>
              <a:buNone/>
            </a:pPr>
            <a:r>
              <a:rPr lang="en-US" sz="3000" u="sng" dirty="0"/>
              <a:t> </a:t>
            </a:r>
          </a:p>
          <a:p>
            <a:pPr>
              <a:spcBef>
                <a:spcPts val="600"/>
              </a:spcBef>
              <a:spcAft>
                <a:spcPts val="600"/>
              </a:spcAft>
            </a:pPr>
            <a:endParaRPr lang="en-US" sz="2800" dirty="0"/>
          </a:p>
        </p:txBody>
      </p:sp>
      <p:sp>
        <p:nvSpPr>
          <p:cNvPr id="15364" name="Rectangle 4"/>
          <p:cNvSpPr>
            <a:spLocks noChangeArrowheads="1"/>
          </p:cNvSpPr>
          <p:nvPr/>
        </p:nvSpPr>
        <p:spPr bwMode="auto">
          <a:xfrm>
            <a:off x="1782763" y="725489"/>
            <a:ext cx="8839200" cy="376237"/>
          </a:xfrm>
          <a:prstGeom prst="rect">
            <a:avLst/>
          </a:prstGeom>
          <a:noFill/>
          <a:ln w="9525">
            <a:noFill/>
            <a:miter lim="800000"/>
            <a:headEnd/>
            <a:tailEnd/>
          </a:ln>
        </p:spPr>
        <p:txBody>
          <a:bodyPr anchor="ctr"/>
          <a:lstStyle/>
          <a:p>
            <a:pPr>
              <a:buNone/>
            </a:pPr>
            <a:r>
              <a:rPr lang="en-US" sz="2200" dirty="0">
                <a:solidFill>
                  <a:schemeClr val="folHlink"/>
                </a:solidFill>
              </a:rPr>
              <a:t> </a:t>
            </a:r>
          </a:p>
        </p:txBody>
      </p:sp>
    </p:spTree>
    <p:extLst>
      <p:ext uri="{BB962C8B-B14F-4D97-AF65-F5344CB8AC3E}">
        <p14:creationId xmlns:p14="http://schemas.microsoft.com/office/powerpoint/2010/main" val="3807183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2333" y="157162"/>
            <a:ext cx="8921750" cy="654050"/>
          </a:xfrm>
        </p:spPr>
        <p:txBody>
          <a:bodyPr/>
          <a:lstStyle/>
          <a:p>
            <a:pPr eaLnBrk="1" hangingPunct="1"/>
            <a:r>
              <a:rPr lang="en-US" dirty="0"/>
              <a:t>Selection Process </a:t>
            </a:r>
          </a:p>
        </p:txBody>
      </p:sp>
      <p:sp>
        <p:nvSpPr>
          <p:cNvPr id="14339" name="Rectangle 3"/>
          <p:cNvSpPr>
            <a:spLocks noGrp="1" noChangeArrowheads="1"/>
          </p:cNvSpPr>
          <p:nvPr>
            <p:ph type="body" idx="1"/>
          </p:nvPr>
        </p:nvSpPr>
        <p:spPr>
          <a:xfrm>
            <a:off x="-61912" y="877887"/>
            <a:ext cx="12123774" cy="5102225"/>
          </a:xfrm>
        </p:spPr>
        <p:txBody>
          <a:bodyPr/>
          <a:lstStyle/>
          <a:p>
            <a:pPr algn="just">
              <a:spcBef>
                <a:spcPts val="0"/>
              </a:spcBef>
            </a:pPr>
            <a:r>
              <a:rPr lang="en-US" sz="2400" dirty="0"/>
              <a:t>Step 1 - Requests for Qualifications (RFQ)</a:t>
            </a:r>
          </a:p>
          <a:p>
            <a:pPr lvl="2" algn="just">
              <a:spcBef>
                <a:spcPts val="0"/>
              </a:spcBef>
            </a:pPr>
            <a:r>
              <a:rPr lang="en-US" dirty="0"/>
              <a:t>Submittals scored per published Evaluation Criteria</a:t>
            </a:r>
          </a:p>
          <a:p>
            <a:pPr lvl="2" algn="just">
              <a:spcBef>
                <a:spcPts val="0"/>
              </a:spcBef>
            </a:pPr>
            <a:r>
              <a:rPr lang="en-US" dirty="0"/>
              <a:t>No greater than 5 firms will be short listed</a:t>
            </a:r>
          </a:p>
          <a:p>
            <a:pPr algn="just">
              <a:spcBef>
                <a:spcPts val="0"/>
              </a:spcBef>
            </a:pPr>
            <a:r>
              <a:rPr lang="en-US" sz="2400" dirty="0"/>
              <a:t>Step 2 - Request for Proposals (RFP) to short-listed firms </a:t>
            </a:r>
            <a:r>
              <a:rPr lang="en-US" sz="2400" i="1" dirty="0"/>
              <a:t>only</a:t>
            </a:r>
          </a:p>
          <a:p>
            <a:pPr marL="914400" lvl="2" indent="0" algn="just">
              <a:spcBef>
                <a:spcPts val="0"/>
              </a:spcBef>
              <a:buNone/>
            </a:pPr>
            <a:r>
              <a:rPr lang="en-US" dirty="0"/>
              <a:t>-  Attachment E &amp; Bid Bonds (Due within 7 days of RFP issuance)</a:t>
            </a:r>
          </a:p>
          <a:p>
            <a:pPr marL="914400" lvl="2" indent="0" algn="just">
              <a:spcBef>
                <a:spcPts val="0"/>
              </a:spcBef>
              <a:buNone/>
            </a:pPr>
            <a:r>
              <a:rPr lang="en-US" dirty="0"/>
              <a:t>-  Site visits</a:t>
            </a:r>
          </a:p>
          <a:p>
            <a:pPr lvl="2" algn="just">
              <a:spcBef>
                <a:spcPts val="0"/>
              </a:spcBef>
              <a:buFontTx/>
              <a:buChar char="-"/>
            </a:pPr>
            <a:r>
              <a:rPr lang="en-US" dirty="0"/>
              <a:t>Interviews, if necessary</a:t>
            </a:r>
          </a:p>
          <a:p>
            <a:pPr lvl="1" algn="just">
              <a:spcBef>
                <a:spcPts val="0"/>
              </a:spcBef>
              <a:buFont typeface="Arial" panose="020B0604020202020204" pitchFamily="34" charset="0"/>
              <a:buChar char="•"/>
            </a:pPr>
            <a:r>
              <a:rPr lang="en-US" sz="2400" dirty="0"/>
              <a:t>Proposals scored from published Evaluation Criteria  </a:t>
            </a:r>
          </a:p>
          <a:p>
            <a:pPr lvl="1" algn="just">
              <a:spcBef>
                <a:spcPts val="0"/>
              </a:spcBef>
              <a:buFont typeface="Arial" panose="020B0604020202020204" pitchFamily="34" charset="0"/>
              <a:buChar char="•"/>
            </a:pPr>
            <a:r>
              <a:rPr lang="en-US" sz="2400" dirty="0"/>
              <a:t>Selected firm notified and negotiations begin</a:t>
            </a:r>
          </a:p>
          <a:p>
            <a:pPr lvl="2" algn="just">
              <a:spcBef>
                <a:spcPts val="0"/>
              </a:spcBef>
            </a:pPr>
            <a:r>
              <a:rPr lang="en-US" dirty="0"/>
              <a:t>Conduct Worksite investigation: SAWS will provide a Worksite Investigation Stipend for use by the selected DB firm to produce a Worksite Investigation Report submitted to negotiate a reasonable Worksite Conditions Allowance (See Section IX of the DB Agreement)</a:t>
            </a:r>
          </a:p>
          <a:p>
            <a:pPr lvl="2" algn="just">
              <a:spcBef>
                <a:spcPts val="0"/>
              </a:spcBef>
            </a:pPr>
            <a:r>
              <a:rPr lang="en-US" dirty="0"/>
              <a:t>If negotiation is unsuccessful, SAWS will keep the Worksite Investigation Report</a:t>
            </a:r>
          </a:p>
          <a:p>
            <a:pPr lvl="1">
              <a:spcBef>
                <a:spcPts val="0"/>
              </a:spcBef>
              <a:buFont typeface="Arial" panose="020B0604020202020204" pitchFamily="34" charset="0"/>
              <a:buChar char="•"/>
            </a:pPr>
            <a:endParaRPr lang="en-US" sz="2400" dirty="0"/>
          </a:p>
        </p:txBody>
      </p:sp>
    </p:spTree>
    <p:extLst>
      <p:ext uri="{BB962C8B-B14F-4D97-AF65-F5344CB8AC3E}">
        <p14:creationId xmlns:p14="http://schemas.microsoft.com/office/powerpoint/2010/main" val="3524752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02497722"/>
              </p:ext>
            </p:extLst>
          </p:nvPr>
        </p:nvGraphicFramePr>
        <p:xfrm>
          <a:off x="368733" y="944138"/>
          <a:ext cx="11172825" cy="4998211"/>
        </p:xfrm>
        <a:graphic>
          <a:graphicData uri="http://schemas.openxmlformats.org/drawingml/2006/table">
            <a:tbl>
              <a:tblPr firstRow="1" bandRow="1">
                <a:tableStyleId>{5C22544A-7EE6-4342-B048-85BDC9FD1C3A}</a:tableStyleId>
              </a:tblPr>
              <a:tblGrid>
                <a:gridCol w="738188">
                  <a:extLst>
                    <a:ext uri="{9D8B030D-6E8A-4147-A177-3AD203B41FA5}">
                      <a16:colId xmlns:a16="http://schemas.microsoft.com/office/drawing/2014/main" val="1548102930"/>
                    </a:ext>
                  </a:extLst>
                </a:gridCol>
                <a:gridCol w="7144501">
                  <a:extLst>
                    <a:ext uri="{9D8B030D-6E8A-4147-A177-3AD203B41FA5}">
                      <a16:colId xmlns:a16="http://schemas.microsoft.com/office/drawing/2014/main" val="20000"/>
                    </a:ext>
                  </a:extLst>
                </a:gridCol>
                <a:gridCol w="1664802">
                  <a:extLst>
                    <a:ext uri="{9D8B030D-6E8A-4147-A177-3AD203B41FA5}">
                      <a16:colId xmlns:a16="http://schemas.microsoft.com/office/drawing/2014/main" val="20001"/>
                    </a:ext>
                  </a:extLst>
                </a:gridCol>
                <a:gridCol w="1625334">
                  <a:extLst>
                    <a:ext uri="{9D8B030D-6E8A-4147-A177-3AD203B41FA5}">
                      <a16:colId xmlns:a16="http://schemas.microsoft.com/office/drawing/2014/main" val="20002"/>
                    </a:ext>
                  </a:extLst>
                </a:gridCol>
              </a:tblGrid>
              <a:tr h="559576">
                <a:tc>
                  <a:txBody>
                    <a:bodyPr/>
                    <a:lstStyle/>
                    <a:p>
                      <a:pPr algn="l"/>
                      <a:r>
                        <a:rPr lang="en-US" dirty="0"/>
                        <a:t> Page  </a:t>
                      </a:r>
                    </a:p>
                  </a:txBody>
                  <a:tcPr/>
                </a:tc>
                <a:tc>
                  <a:txBody>
                    <a:bodyPr/>
                    <a:lstStyle/>
                    <a:p>
                      <a:pPr algn="l"/>
                      <a:r>
                        <a:rPr lang="en-US" dirty="0"/>
                        <a:t>                                        CRITERIA</a:t>
                      </a:r>
                    </a:p>
                  </a:txBody>
                  <a:tcPr/>
                </a:tc>
                <a:tc>
                  <a:txBody>
                    <a:bodyPr/>
                    <a:lstStyle/>
                    <a:p>
                      <a:pPr algn="ctr"/>
                      <a:r>
                        <a:rPr lang="en-US" dirty="0"/>
                        <a:t> MAX</a:t>
                      </a:r>
                      <a:r>
                        <a:rPr lang="en-US" baseline="0" dirty="0"/>
                        <a:t> POINTS AVAILABLE</a:t>
                      </a:r>
                      <a:endParaRPr lang="en-US" dirty="0"/>
                    </a:p>
                  </a:txBody>
                  <a:tcPr/>
                </a:tc>
                <a:tc>
                  <a:txBody>
                    <a:bodyPr/>
                    <a:lstStyle/>
                    <a:p>
                      <a:pPr algn="ctr"/>
                      <a:r>
                        <a:rPr lang="en-US" dirty="0"/>
                        <a:t>  MAX PAGES ALLOWED</a:t>
                      </a:r>
                    </a:p>
                  </a:txBody>
                  <a:tcPr/>
                </a:tc>
                <a:extLst>
                  <a:ext uri="{0D108BD9-81ED-4DB2-BD59-A6C34878D82A}">
                    <a16:rowId xmlns:a16="http://schemas.microsoft.com/office/drawing/2014/main" val="10000"/>
                  </a:ext>
                </a:extLst>
              </a:tr>
              <a:tr h="1013010">
                <a:tc>
                  <a:txBody>
                    <a:bodyPr/>
                    <a:lstStyle/>
                    <a:p>
                      <a:pPr algn="ctr"/>
                      <a:r>
                        <a:rPr lang="en-US" sz="1400" b="1" dirty="0"/>
                        <a:t>13-15</a:t>
                      </a:r>
                    </a:p>
                  </a:txBody>
                  <a:tcPr/>
                </a:tc>
                <a:tc>
                  <a:txBody>
                    <a:bodyPr/>
                    <a:lstStyle/>
                    <a:p>
                      <a:r>
                        <a:rPr lang="en-US" sz="1800" kern="1200" dirty="0">
                          <a:solidFill>
                            <a:schemeClr val="dk1"/>
                          </a:solidFill>
                          <a:effectLst/>
                          <a:latin typeface="+mn-lt"/>
                          <a:ea typeface="+mn-ea"/>
                          <a:cs typeface="+mn-cs"/>
                        </a:rPr>
                        <a:t>Proposed Team Members/Comparable Experience </a:t>
                      </a:r>
                      <a:r>
                        <a:rPr lang="en-US" sz="1800" b="1" kern="1200" dirty="0">
                          <a:solidFill>
                            <a:schemeClr val="dk1"/>
                          </a:solidFill>
                          <a:effectLst/>
                          <a:latin typeface="+mn-lt"/>
                          <a:ea typeface="+mn-ea"/>
                          <a:cs typeface="+mn-cs"/>
                        </a:rPr>
                        <a:t>DB</a:t>
                      </a:r>
                      <a:r>
                        <a:rPr lang="en-US" sz="1800" b="1" kern="1200" baseline="0" dirty="0">
                          <a:solidFill>
                            <a:schemeClr val="dk1"/>
                          </a:solidFill>
                          <a:effectLst/>
                          <a:latin typeface="+mn-lt"/>
                          <a:ea typeface="+mn-ea"/>
                          <a:cs typeface="+mn-cs"/>
                        </a:rPr>
                        <a:t> Firm</a:t>
                      </a:r>
                      <a:r>
                        <a:rPr lang="en-US" sz="1800" kern="1200" dirty="0">
                          <a:solidFill>
                            <a:schemeClr val="dk1"/>
                          </a:solidFill>
                          <a:effectLst/>
                          <a:latin typeface="+mn-lt"/>
                          <a:ea typeface="+mn-ea"/>
                          <a:cs typeface="+mn-cs"/>
                        </a:rPr>
                        <a:t>:</a:t>
                      </a:r>
                      <a:r>
                        <a:rPr lang="en-US" baseline="0" dirty="0"/>
                        <a:t> </a:t>
                      </a:r>
                    </a:p>
                    <a:p>
                      <a:r>
                        <a:rPr lang="en-US" baseline="0" dirty="0"/>
                        <a:t>(Note: Specific information required on Resumes and Project sheets) </a:t>
                      </a:r>
                      <a:endParaRPr lang="en-US" dirty="0"/>
                    </a:p>
                  </a:txBody>
                  <a:tcPr/>
                </a:tc>
                <a:tc>
                  <a:txBody>
                    <a:bodyPr/>
                    <a:lstStyle/>
                    <a:p>
                      <a:pPr algn="ctr"/>
                      <a:r>
                        <a:rPr lang="en-US" dirty="0"/>
                        <a:t>25 points  </a:t>
                      </a:r>
                    </a:p>
                  </a:txBody>
                  <a:tcPr/>
                </a:tc>
                <a:tc>
                  <a:txBody>
                    <a:bodyPr/>
                    <a:lstStyle/>
                    <a:p>
                      <a:pPr algn="ctr"/>
                      <a:r>
                        <a:rPr lang="en-US" dirty="0"/>
                        <a:t>15 </a:t>
                      </a:r>
                    </a:p>
                    <a:p>
                      <a:pPr algn="ctr"/>
                      <a:r>
                        <a:rPr lang="en-US" sz="1400" dirty="0"/>
                        <a:t>(does not include</a:t>
                      </a:r>
                      <a:r>
                        <a:rPr lang="en-US" sz="1400" baseline="0" dirty="0"/>
                        <a:t> resumes) </a:t>
                      </a:r>
                      <a:endParaRPr lang="en-US" sz="1400" dirty="0"/>
                    </a:p>
                  </a:txBody>
                  <a:tcPr/>
                </a:tc>
                <a:extLst>
                  <a:ext uri="{0D108BD9-81ED-4DB2-BD59-A6C34878D82A}">
                    <a16:rowId xmlns:a16="http://schemas.microsoft.com/office/drawing/2014/main" val="10001"/>
                  </a:ext>
                </a:extLst>
              </a:tr>
              <a:tr h="889851">
                <a:tc>
                  <a:txBody>
                    <a:bodyPr/>
                    <a:lstStyle/>
                    <a:p>
                      <a:pPr algn="ctr"/>
                      <a:r>
                        <a:rPr lang="en-US" sz="1400" b="1" dirty="0"/>
                        <a:t>15</a:t>
                      </a:r>
                    </a:p>
                  </a:txBody>
                  <a:tcPr/>
                </a:tc>
                <a:tc>
                  <a:txBody>
                    <a:bodyPr/>
                    <a:lstStyle/>
                    <a:p>
                      <a:r>
                        <a:rPr lang="en-US" sz="1800" kern="1200" dirty="0">
                          <a:solidFill>
                            <a:schemeClr val="dk1"/>
                          </a:solidFill>
                          <a:effectLst/>
                          <a:latin typeface="+mn-lt"/>
                          <a:ea typeface="+mn-ea"/>
                          <a:cs typeface="+mn-cs"/>
                        </a:rPr>
                        <a:t>Proposed Team Members/Comparable Project Experience </a:t>
                      </a:r>
                      <a:r>
                        <a:rPr lang="en-US" sz="1800" b="1" kern="1200" dirty="0">
                          <a:solidFill>
                            <a:schemeClr val="dk1"/>
                          </a:solidFill>
                          <a:effectLst/>
                          <a:latin typeface="+mn-lt"/>
                          <a:ea typeface="+mn-ea"/>
                          <a:cs typeface="+mn-cs"/>
                        </a:rPr>
                        <a:t>DPOR</a:t>
                      </a:r>
                      <a:r>
                        <a:rPr lang="en-US" sz="1800" kern="1200" dirty="0">
                          <a:solidFill>
                            <a:schemeClr val="dk1"/>
                          </a:solidFill>
                          <a:effectLst/>
                          <a:latin typeface="+mn-lt"/>
                          <a:ea typeface="+mn-ea"/>
                          <a:cs typeface="+mn-cs"/>
                        </a:rPr>
                        <a:t>:</a:t>
                      </a:r>
                      <a:r>
                        <a:rPr lang="en-US" baseline="0" dirty="0"/>
                        <a:t> </a:t>
                      </a:r>
                    </a:p>
                    <a:p>
                      <a:r>
                        <a:rPr lang="en-US" baseline="0" dirty="0"/>
                        <a:t>(Note:  Specific information required on Resumes and Project sheets) </a:t>
                      </a:r>
                      <a:endParaRPr lang="en-US" dirty="0"/>
                    </a:p>
                  </a:txBody>
                  <a:tcPr/>
                </a:tc>
                <a:tc>
                  <a:txBody>
                    <a:bodyPr/>
                    <a:lstStyle/>
                    <a:p>
                      <a:pPr algn="ctr"/>
                      <a:r>
                        <a:rPr lang="en-US" dirty="0"/>
                        <a:t>25 points  </a:t>
                      </a:r>
                    </a:p>
                  </a:txBody>
                  <a:tcPr/>
                </a:tc>
                <a:tc>
                  <a:txBody>
                    <a:bodyPr/>
                    <a:lstStyle/>
                    <a:p>
                      <a:pPr algn="ctr"/>
                      <a:r>
                        <a:rPr lang="en-US" dirty="0"/>
                        <a:t>15</a:t>
                      </a:r>
                    </a:p>
                    <a:p>
                      <a:pPr algn="ctr"/>
                      <a:r>
                        <a:rPr lang="en-US" sz="1400" dirty="0"/>
                        <a:t>(does not include</a:t>
                      </a:r>
                      <a:r>
                        <a:rPr lang="en-US" sz="1400" baseline="0" dirty="0"/>
                        <a:t> resumes) </a:t>
                      </a:r>
                      <a:endParaRPr lang="en-US" sz="1400" dirty="0"/>
                    </a:p>
                  </a:txBody>
                  <a:tcPr/>
                </a:tc>
                <a:extLst>
                  <a:ext uri="{0D108BD9-81ED-4DB2-BD59-A6C34878D82A}">
                    <a16:rowId xmlns:a16="http://schemas.microsoft.com/office/drawing/2014/main" val="10002"/>
                  </a:ext>
                </a:extLst>
              </a:tr>
              <a:tr h="443503">
                <a:tc>
                  <a:txBody>
                    <a:bodyPr/>
                    <a:lstStyle/>
                    <a:p>
                      <a:pPr algn="ctr"/>
                      <a:r>
                        <a:rPr lang="en-US" sz="1400" b="1" baseline="0" dirty="0"/>
                        <a:t>15-18</a:t>
                      </a:r>
                    </a:p>
                  </a:txBody>
                  <a:tcPr/>
                </a:tc>
                <a:tc>
                  <a:txBody>
                    <a:bodyPr/>
                    <a:lstStyle/>
                    <a:p>
                      <a:r>
                        <a:rPr lang="en-US" dirty="0"/>
                        <a:t>Project</a:t>
                      </a:r>
                      <a:r>
                        <a:rPr lang="en-US" baseline="0" dirty="0"/>
                        <a:t> Approach</a:t>
                      </a:r>
                    </a:p>
                  </a:txBody>
                  <a:tcPr/>
                </a:tc>
                <a:tc>
                  <a:txBody>
                    <a:bodyPr/>
                    <a:lstStyle/>
                    <a:p>
                      <a:pPr algn="ctr"/>
                      <a:r>
                        <a:rPr lang="en-US" dirty="0"/>
                        <a:t>25 points  </a:t>
                      </a:r>
                    </a:p>
                  </a:txBody>
                  <a:tcPr/>
                </a:tc>
                <a:tc>
                  <a:txBody>
                    <a:bodyPr/>
                    <a:lstStyle/>
                    <a:p>
                      <a:pPr algn="ctr"/>
                      <a:r>
                        <a:rPr lang="en-US" dirty="0"/>
                        <a:t>15</a:t>
                      </a:r>
                    </a:p>
                  </a:txBody>
                  <a:tcPr/>
                </a:tc>
                <a:extLst>
                  <a:ext uri="{0D108BD9-81ED-4DB2-BD59-A6C34878D82A}">
                    <a16:rowId xmlns:a16="http://schemas.microsoft.com/office/drawing/2014/main" val="10003"/>
                  </a:ext>
                </a:extLst>
              </a:tr>
              <a:tr h="443503">
                <a:tc>
                  <a:txBody>
                    <a:bodyPr/>
                    <a:lstStyle/>
                    <a:p>
                      <a:pPr algn="ctr"/>
                      <a:r>
                        <a:rPr lang="en-US" sz="1400" b="1" dirty="0"/>
                        <a:t>18-19</a:t>
                      </a:r>
                    </a:p>
                  </a:txBody>
                  <a:tcPr/>
                </a:tc>
                <a:tc>
                  <a:txBody>
                    <a:bodyPr/>
                    <a:lstStyle/>
                    <a:p>
                      <a:r>
                        <a:rPr lang="en-US" dirty="0"/>
                        <a:t>Quality Assurance/Quality Control established processed</a:t>
                      </a:r>
                    </a:p>
                  </a:txBody>
                  <a:tcPr/>
                </a:tc>
                <a:tc>
                  <a:txBody>
                    <a:bodyPr/>
                    <a:lstStyle/>
                    <a:p>
                      <a:pPr algn="ctr"/>
                      <a:r>
                        <a:rPr lang="en-US" dirty="0"/>
                        <a:t>10 points  </a:t>
                      </a:r>
                    </a:p>
                  </a:txBody>
                  <a:tcPr/>
                </a:tc>
                <a:tc>
                  <a:txBody>
                    <a:bodyPr/>
                    <a:lstStyle/>
                    <a:p>
                      <a:pPr algn="ctr"/>
                      <a:r>
                        <a:rPr lang="en-US" dirty="0"/>
                        <a:t>5</a:t>
                      </a:r>
                    </a:p>
                  </a:txBody>
                  <a:tcPr/>
                </a:tc>
                <a:extLst>
                  <a:ext uri="{0D108BD9-81ED-4DB2-BD59-A6C34878D82A}">
                    <a16:rowId xmlns:a16="http://schemas.microsoft.com/office/drawing/2014/main" val="10004"/>
                  </a:ext>
                </a:extLst>
              </a:tr>
              <a:tr h="864191">
                <a:tc>
                  <a:txBody>
                    <a:bodyPr/>
                    <a:lstStyle/>
                    <a:p>
                      <a:pPr algn="ctr"/>
                      <a:r>
                        <a:rPr lang="en-US" sz="1400" b="1" dirty="0"/>
                        <a:t>19</a:t>
                      </a:r>
                    </a:p>
                  </a:txBody>
                  <a:tcPr>
                    <a:lnB w="12700" cap="flat" cmpd="sng" algn="ctr">
                      <a:solidFill>
                        <a:schemeClr val="tx1"/>
                      </a:solidFill>
                      <a:prstDash val="solid"/>
                      <a:round/>
                      <a:headEnd type="none" w="med" len="med"/>
                      <a:tailEnd type="none" w="med" len="med"/>
                    </a:lnB>
                  </a:tcPr>
                </a:tc>
                <a:tc>
                  <a:txBody>
                    <a:bodyPr/>
                    <a:lstStyle/>
                    <a:p>
                      <a:r>
                        <a:rPr lang="en-US" dirty="0"/>
                        <a:t>Small, Minority,</a:t>
                      </a:r>
                      <a:r>
                        <a:rPr lang="en-US" baseline="0" dirty="0"/>
                        <a:t> </a:t>
                      </a:r>
                      <a:r>
                        <a:rPr lang="en-US" dirty="0"/>
                        <a:t>Woman, and Veteran-Owned Business (SMWVB)</a:t>
                      </a:r>
                    </a:p>
                  </a:txBody>
                  <a:tcPr>
                    <a:lnB w="12700" cap="flat" cmpd="sng" algn="ctr">
                      <a:solidFill>
                        <a:schemeClr val="tx1"/>
                      </a:solidFill>
                      <a:prstDash val="solid"/>
                      <a:round/>
                      <a:headEnd type="none" w="med" len="med"/>
                      <a:tailEnd type="none" w="med" len="med"/>
                    </a:lnB>
                  </a:tcPr>
                </a:tc>
                <a:tc>
                  <a:txBody>
                    <a:bodyPr/>
                    <a:lstStyle/>
                    <a:p>
                      <a:pPr algn="ctr"/>
                      <a:r>
                        <a:rPr lang="en-US" dirty="0"/>
                        <a:t>15 points </a:t>
                      </a:r>
                    </a:p>
                  </a:txBody>
                  <a:tcPr>
                    <a:lnB w="12700" cap="flat" cmpd="sng" algn="ctr">
                      <a:solidFill>
                        <a:schemeClr val="tx1"/>
                      </a:solidFill>
                      <a:prstDash val="solid"/>
                      <a:round/>
                      <a:headEnd type="none" w="med" len="med"/>
                      <a:tailEnd type="none" w="med" len="med"/>
                    </a:lnB>
                  </a:tcPr>
                </a:tc>
                <a:tc>
                  <a:txBody>
                    <a:bodyPr/>
                    <a:lstStyle/>
                    <a:p>
                      <a:pPr algn="ctr"/>
                      <a:r>
                        <a:rPr lang="en-US" dirty="0"/>
                        <a:t>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05204">
                <a:tc>
                  <a:txBody>
                    <a:bodyPr/>
                    <a:lstStyle/>
                    <a:p>
                      <a:pPr algn="r"/>
                      <a:endParaRPr lang="en-US" dirty="0"/>
                    </a:p>
                  </a:txBody>
                  <a:tcPr>
                    <a:lnT w="12700" cap="flat" cmpd="sng" algn="ctr">
                      <a:solidFill>
                        <a:schemeClr val="tx1"/>
                      </a:solidFill>
                      <a:prstDash val="solid"/>
                      <a:round/>
                      <a:headEnd type="none" w="med" len="med"/>
                      <a:tailEnd type="none" w="med" len="med"/>
                    </a:lnT>
                  </a:tcPr>
                </a:tc>
                <a:tc>
                  <a:txBody>
                    <a:bodyPr/>
                    <a:lstStyle/>
                    <a:p>
                      <a:pPr algn="r"/>
                      <a:r>
                        <a:rPr lang="en-US" dirty="0"/>
                        <a:t>                                                            TOTAL</a:t>
                      </a:r>
                    </a:p>
                  </a:txBody>
                  <a:tcPr>
                    <a:lnT w="12700" cap="flat" cmpd="sng" algn="ctr">
                      <a:solidFill>
                        <a:schemeClr val="tx1"/>
                      </a:solidFill>
                      <a:prstDash val="solid"/>
                      <a:round/>
                      <a:headEnd type="none" w="med" len="med"/>
                      <a:tailEnd type="none" w="med" len="med"/>
                    </a:lnT>
                  </a:tcPr>
                </a:tc>
                <a:tc>
                  <a:txBody>
                    <a:bodyPr/>
                    <a:lstStyle/>
                    <a:p>
                      <a:pPr algn="ctr"/>
                      <a:r>
                        <a:rPr lang="en-US" dirty="0"/>
                        <a:t>100  points</a:t>
                      </a:r>
                    </a:p>
                  </a:txBody>
                  <a:tcPr>
                    <a:lnT w="12700" cap="flat" cmpd="sng" algn="ctr">
                      <a:solidFill>
                        <a:schemeClr val="tx1"/>
                      </a:solidFill>
                      <a:prstDash val="solid"/>
                      <a:round/>
                      <a:headEnd type="none" w="med" len="med"/>
                      <a:tailEnd type="none" w="med" len="med"/>
                    </a:lnT>
                  </a:tcPr>
                </a:tc>
                <a:tc>
                  <a:txBody>
                    <a:bodyPr/>
                    <a:lstStyle/>
                    <a:p>
                      <a:pPr algn="ctr"/>
                      <a:r>
                        <a:rPr lang="en-US" dirty="0"/>
                        <a:t>55 pages max</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
        <p:nvSpPr>
          <p:cNvPr id="6" name="Rectangle 2"/>
          <p:cNvSpPr txBox="1">
            <a:spLocks noChangeArrowheads="1"/>
          </p:cNvSpPr>
          <p:nvPr/>
        </p:nvSpPr>
        <p:spPr>
          <a:xfrm>
            <a:off x="0" y="290088"/>
            <a:ext cx="11823267" cy="654050"/>
          </a:xfrm>
          <a:prstGeom prst="rect">
            <a:avLst/>
          </a:prstGeom>
        </p:spPr>
        <p:txBody>
          <a:bodyPr/>
          <a:lstStyle>
            <a:lvl1pPr algn="l" defTabSz="914400" rtl="0" eaLnBrk="1" latinLnBrk="0" hangingPunct="1">
              <a:spcBef>
                <a:spcPct val="0"/>
              </a:spcBef>
              <a:buNone/>
              <a:defRPr sz="4000" b="1" kern="1200" baseline="0">
                <a:solidFill>
                  <a:schemeClr val="bg1">
                    <a:lumMod val="50000"/>
                  </a:schemeClr>
                </a:solidFill>
                <a:latin typeface="Calibri" pitchFamily="34" charset="0"/>
                <a:ea typeface="+mj-ea"/>
                <a:cs typeface="+mj-cs"/>
              </a:defRPr>
            </a:lvl1pPr>
          </a:lstStyle>
          <a:p>
            <a:pPr fontAlgn="auto">
              <a:spcAft>
                <a:spcPts val="0"/>
              </a:spcAft>
            </a:pPr>
            <a:r>
              <a:rPr lang="en-US" b="0" dirty="0">
                <a:latin typeface="Gill Sans MT" panose="020B0502020104020203" pitchFamily="34" charset="0"/>
              </a:rPr>
              <a:t>Evaluation Criteria</a:t>
            </a:r>
          </a:p>
        </p:txBody>
      </p:sp>
    </p:spTree>
    <p:extLst>
      <p:ext uri="{BB962C8B-B14F-4D97-AF65-F5344CB8AC3E}">
        <p14:creationId xmlns:p14="http://schemas.microsoft.com/office/powerpoint/2010/main" val="279498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88428-3D56-464D-85A6-2D440765C059}"/>
              </a:ext>
            </a:extLst>
          </p:cNvPr>
          <p:cNvSpPr>
            <a:spLocks noGrp="1"/>
          </p:cNvSpPr>
          <p:nvPr>
            <p:ph type="title"/>
          </p:nvPr>
        </p:nvSpPr>
        <p:spPr>
          <a:xfrm>
            <a:off x="605156" y="214387"/>
            <a:ext cx="11389896" cy="675204"/>
          </a:xfrm>
        </p:spPr>
        <p:txBody>
          <a:bodyPr/>
          <a:lstStyle/>
          <a:p>
            <a:r>
              <a:rPr lang="en-US" dirty="0"/>
              <a:t>Evaluation Criteria</a:t>
            </a:r>
          </a:p>
        </p:txBody>
      </p:sp>
      <p:sp>
        <p:nvSpPr>
          <p:cNvPr id="3" name="Content Placeholder 2">
            <a:extLst>
              <a:ext uri="{FF2B5EF4-FFF2-40B4-BE49-F238E27FC236}">
                <a16:creationId xmlns:a16="http://schemas.microsoft.com/office/drawing/2014/main" id="{0FD7E907-27D6-446F-828A-7E512F0D1BAD}"/>
              </a:ext>
            </a:extLst>
          </p:cNvPr>
          <p:cNvSpPr>
            <a:spLocks noGrp="1"/>
          </p:cNvSpPr>
          <p:nvPr>
            <p:ph idx="1"/>
          </p:nvPr>
        </p:nvSpPr>
        <p:spPr>
          <a:xfrm>
            <a:off x="196948" y="1170309"/>
            <a:ext cx="11575952" cy="4517382"/>
          </a:xfrm>
        </p:spPr>
        <p:txBody>
          <a:bodyPr/>
          <a:lstStyle/>
          <a:p>
            <a:r>
              <a:rPr lang="en-US" sz="2000" dirty="0"/>
              <a:t>Summary and Organizational Chart of Proposed Project Team </a:t>
            </a:r>
          </a:p>
          <a:p>
            <a:pPr lvl="1"/>
            <a:r>
              <a:rPr lang="en-US" sz="1600" dirty="0"/>
              <a:t>Team Introduction/Organizational Charts</a:t>
            </a:r>
          </a:p>
          <a:p>
            <a:pPr lvl="1"/>
            <a:r>
              <a:rPr lang="en-US" sz="1600" dirty="0"/>
              <a:t>Staffing Commitments including percentages</a:t>
            </a:r>
          </a:p>
          <a:p>
            <a:pPr lvl="1"/>
            <a:r>
              <a:rPr lang="en-US" sz="1600" dirty="0"/>
              <a:t>Staffing and Succession Plans (Attachment C of the RFQ)</a:t>
            </a:r>
          </a:p>
          <a:p>
            <a:pPr lvl="1"/>
            <a:r>
              <a:rPr lang="en-US" sz="1600" dirty="0"/>
              <a:t>Previous Project Collaboration</a:t>
            </a:r>
          </a:p>
          <a:p>
            <a:pPr lvl="1"/>
            <a:r>
              <a:rPr lang="en-US" sz="1600" dirty="0"/>
              <a:t>Identify additional skills, experience, and qualifications that distinguish Respondent's firm/team related to the specific scope of Work and Services</a:t>
            </a:r>
          </a:p>
          <a:p>
            <a:r>
              <a:rPr lang="en-US" sz="2000" dirty="0"/>
              <a:t>Key Personnel/Resumes (One page per person; 6 required items)</a:t>
            </a:r>
          </a:p>
          <a:p>
            <a:r>
              <a:rPr lang="en-US" sz="2000" dirty="0"/>
              <a:t>Firm Experience</a:t>
            </a:r>
          </a:p>
          <a:p>
            <a:r>
              <a:rPr lang="en-US" sz="2000" dirty="0"/>
              <a:t>Design-Build Coordination Experience</a:t>
            </a:r>
          </a:p>
          <a:p>
            <a:r>
              <a:rPr lang="en-US" sz="2000" dirty="0"/>
              <a:t>Past Project Experience of DB Firm</a:t>
            </a:r>
          </a:p>
          <a:p>
            <a:pPr lvl="1"/>
            <a:r>
              <a:rPr lang="en-US" sz="2000" dirty="0"/>
              <a:t>Project Sheets for 3 relevant projects of similar size and scope performed by DB firm in the last 10 years (a.-h.).  </a:t>
            </a:r>
            <a:r>
              <a:rPr lang="en-US" sz="2000" b="1" dirty="0"/>
              <a:t>Proposed team members should have worked on these projects.</a:t>
            </a:r>
          </a:p>
          <a:p>
            <a:r>
              <a:rPr lang="en-US" sz="2000" dirty="0"/>
              <a:t>Subcontract Management</a:t>
            </a:r>
          </a:p>
        </p:txBody>
      </p:sp>
      <p:sp>
        <p:nvSpPr>
          <p:cNvPr id="4" name="Subtitle 3">
            <a:extLst>
              <a:ext uri="{FF2B5EF4-FFF2-40B4-BE49-F238E27FC236}">
                <a16:creationId xmlns:a16="http://schemas.microsoft.com/office/drawing/2014/main" id="{A505E7E0-E19C-4930-B034-4F1047AD5826}"/>
              </a:ext>
            </a:extLst>
          </p:cNvPr>
          <p:cNvSpPr>
            <a:spLocks noGrp="1"/>
          </p:cNvSpPr>
          <p:nvPr>
            <p:ph type="subTitle" idx="13"/>
          </p:nvPr>
        </p:nvSpPr>
        <p:spPr>
          <a:xfrm>
            <a:off x="609599" y="797442"/>
            <a:ext cx="11385453" cy="445459"/>
          </a:xfrm>
        </p:spPr>
        <p:txBody>
          <a:bodyPr>
            <a:normAutofit lnSpcReduction="10000"/>
          </a:bodyPr>
          <a:lstStyle/>
          <a:p>
            <a:r>
              <a:rPr lang="en-US" dirty="0"/>
              <a:t>Proposed Team Members/Comparable Experience: DB Firm – 25 Points</a:t>
            </a:r>
          </a:p>
        </p:txBody>
      </p:sp>
    </p:spTree>
    <p:extLst>
      <p:ext uri="{BB962C8B-B14F-4D97-AF65-F5344CB8AC3E}">
        <p14:creationId xmlns:p14="http://schemas.microsoft.com/office/powerpoint/2010/main" val="3230040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CD4E-4DC9-4E04-A0BC-20EFC462380F}"/>
              </a:ext>
            </a:extLst>
          </p:cNvPr>
          <p:cNvSpPr>
            <a:spLocks noGrp="1"/>
          </p:cNvSpPr>
          <p:nvPr>
            <p:ph type="title"/>
          </p:nvPr>
        </p:nvSpPr>
        <p:spPr/>
        <p:txBody>
          <a:bodyPr/>
          <a:lstStyle/>
          <a:p>
            <a:r>
              <a:rPr lang="en-US" dirty="0"/>
              <a:t>Evaluation Criteria</a:t>
            </a:r>
          </a:p>
        </p:txBody>
      </p:sp>
      <p:sp>
        <p:nvSpPr>
          <p:cNvPr id="3" name="Content Placeholder 2">
            <a:extLst>
              <a:ext uri="{FF2B5EF4-FFF2-40B4-BE49-F238E27FC236}">
                <a16:creationId xmlns:a16="http://schemas.microsoft.com/office/drawing/2014/main" id="{B9425C8C-DD8F-4136-9787-51080DBAABBF}"/>
              </a:ext>
            </a:extLst>
          </p:cNvPr>
          <p:cNvSpPr>
            <a:spLocks noGrp="1"/>
          </p:cNvSpPr>
          <p:nvPr>
            <p:ph idx="1"/>
          </p:nvPr>
        </p:nvSpPr>
        <p:spPr>
          <a:xfrm>
            <a:off x="0" y="1241349"/>
            <a:ext cx="12192000" cy="4635619"/>
          </a:xfrm>
        </p:spPr>
        <p:txBody>
          <a:bodyPr/>
          <a:lstStyle/>
          <a:p>
            <a:r>
              <a:rPr lang="en-US" sz="2000" dirty="0"/>
              <a:t>Summary and Organizational Chart of Proposed Project Team </a:t>
            </a:r>
          </a:p>
          <a:p>
            <a:pPr lvl="1"/>
            <a:r>
              <a:rPr lang="en-US" sz="1600" dirty="0"/>
              <a:t>Team Introduction/Organizational Charts</a:t>
            </a:r>
          </a:p>
          <a:p>
            <a:pPr lvl="1"/>
            <a:r>
              <a:rPr lang="en-US" sz="1600" dirty="0"/>
              <a:t>Staffing Commitments</a:t>
            </a:r>
          </a:p>
          <a:p>
            <a:pPr lvl="1"/>
            <a:r>
              <a:rPr lang="en-US" sz="1600" dirty="0"/>
              <a:t>Staffing and Succession Plans</a:t>
            </a:r>
          </a:p>
          <a:p>
            <a:pPr lvl="1"/>
            <a:r>
              <a:rPr lang="en-US" sz="1600" dirty="0"/>
              <a:t>Previous Project Collaboration</a:t>
            </a:r>
          </a:p>
          <a:p>
            <a:pPr lvl="1"/>
            <a:r>
              <a:rPr lang="en-US" sz="1600" dirty="0"/>
              <a:t>Identify additional skills, experience, and qualifications that distinguish Respondent's firm/team related to the specific scope of Work and Services</a:t>
            </a:r>
          </a:p>
          <a:p>
            <a:r>
              <a:rPr lang="en-US" sz="2000" dirty="0"/>
              <a:t>Key Personnel/Resumes</a:t>
            </a:r>
          </a:p>
          <a:p>
            <a:r>
              <a:rPr lang="en-US" sz="2000" dirty="0"/>
              <a:t>Firm Experience</a:t>
            </a:r>
          </a:p>
          <a:p>
            <a:r>
              <a:rPr lang="en-US" sz="2000" dirty="0"/>
              <a:t>Design-Build Coordination Experience</a:t>
            </a:r>
          </a:p>
          <a:p>
            <a:r>
              <a:rPr lang="en-US" sz="2000" dirty="0"/>
              <a:t>Past Project Experience of DPOR </a:t>
            </a:r>
          </a:p>
          <a:p>
            <a:pPr lvl="1"/>
            <a:r>
              <a:rPr lang="en-US" sz="2000" dirty="0"/>
              <a:t>Project Sheets for 3 relevant projects of similar size and scope performed by DPOR firm in the last 10 years (a.-h.) </a:t>
            </a:r>
            <a:r>
              <a:rPr lang="en-US" sz="2000" b="1" dirty="0"/>
              <a:t>Proposed Team members should have worked on these projects.</a:t>
            </a:r>
          </a:p>
          <a:p>
            <a:pPr lvl="1"/>
            <a:r>
              <a:rPr lang="en-US" sz="2000" dirty="0"/>
              <a:t>Project Sheets for 3 relevant projects of similar size and scope performed by </a:t>
            </a:r>
            <a:r>
              <a:rPr lang="en-US" sz="2000" dirty="0">
                <a:solidFill>
                  <a:srgbClr val="FF0000"/>
                </a:solidFill>
              </a:rPr>
              <a:t>Civil Engineering </a:t>
            </a:r>
            <a:r>
              <a:rPr lang="en-US" sz="2000" dirty="0"/>
              <a:t>firm in the last 10 years. </a:t>
            </a:r>
            <a:r>
              <a:rPr lang="en-US" sz="2000" b="1" dirty="0"/>
              <a:t>Proposed Team members should have worked on these projects.</a:t>
            </a:r>
          </a:p>
          <a:p>
            <a:pPr lvl="1"/>
            <a:endParaRPr lang="en-US" sz="2000" b="1" dirty="0"/>
          </a:p>
          <a:p>
            <a:pPr lvl="1"/>
            <a:r>
              <a:rPr lang="en-US" sz="2000" dirty="0"/>
              <a:t>8 key items to include as part of project information</a:t>
            </a:r>
          </a:p>
          <a:p>
            <a:endParaRPr lang="en-US" dirty="0"/>
          </a:p>
        </p:txBody>
      </p:sp>
      <p:sp>
        <p:nvSpPr>
          <p:cNvPr id="4" name="Subtitle 3">
            <a:extLst>
              <a:ext uri="{FF2B5EF4-FFF2-40B4-BE49-F238E27FC236}">
                <a16:creationId xmlns:a16="http://schemas.microsoft.com/office/drawing/2014/main" id="{141B0805-19B4-4B52-B5E7-3A3FFA0CB14C}"/>
              </a:ext>
            </a:extLst>
          </p:cNvPr>
          <p:cNvSpPr>
            <a:spLocks noGrp="1"/>
          </p:cNvSpPr>
          <p:nvPr>
            <p:ph type="subTitle" idx="13"/>
          </p:nvPr>
        </p:nvSpPr>
        <p:spPr>
          <a:xfrm>
            <a:off x="609599" y="889591"/>
            <a:ext cx="11385453" cy="445459"/>
          </a:xfrm>
        </p:spPr>
        <p:txBody>
          <a:bodyPr>
            <a:normAutofit lnSpcReduction="10000"/>
          </a:bodyPr>
          <a:lstStyle/>
          <a:p>
            <a:r>
              <a:rPr lang="en-US" dirty="0"/>
              <a:t>Proposed Team Members/Comparable Experience: DPOR- 25 Points</a:t>
            </a:r>
          </a:p>
          <a:p>
            <a:endParaRPr lang="en-US" dirty="0"/>
          </a:p>
        </p:txBody>
      </p:sp>
    </p:spTree>
    <p:extLst>
      <p:ext uri="{BB962C8B-B14F-4D97-AF65-F5344CB8AC3E}">
        <p14:creationId xmlns:p14="http://schemas.microsoft.com/office/powerpoint/2010/main" val="2760798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27C8E-DDF0-4369-8FA9-95BDD64E6F0F}"/>
              </a:ext>
            </a:extLst>
          </p:cNvPr>
          <p:cNvSpPr>
            <a:spLocks noGrp="1"/>
          </p:cNvSpPr>
          <p:nvPr>
            <p:ph type="title"/>
          </p:nvPr>
        </p:nvSpPr>
        <p:spPr/>
        <p:txBody>
          <a:bodyPr/>
          <a:lstStyle/>
          <a:p>
            <a:r>
              <a:rPr lang="en-US" dirty="0"/>
              <a:t>Evaluation Criteria</a:t>
            </a:r>
          </a:p>
        </p:txBody>
      </p:sp>
      <p:sp>
        <p:nvSpPr>
          <p:cNvPr id="3" name="Content Placeholder 2">
            <a:extLst>
              <a:ext uri="{FF2B5EF4-FFF2-40B4-BE49-F238E27FC236}">
                <a16:creationId xmlns:a16="http://schemas.microsoft.com/office/drawing/2014/main" id="{574D2155-E70B-4668-8098-760A6598EA37}"/>
              </a:ext>
            </a:extLst>
          </p:cNvPr>
          <p:cNvSpPr>
            <a:spLocks noGrp="1"/>
          </p:cNvSpPr>
          <p:nvPr>
            <p:ph idx="1"/>
          </p:nvPr>
        </p:nvSpPr>
        <p:spPr>
          <a:xfrm>
            <a:off x="192505" y="1258850"/>
            <a:ext cx="11542295" cy="4517382"/>
          </a:xfrm>
        </p:spPr>
        <p:txBody>
          <a:bodyPr/>
          <a:lstStyle/>
          <a:p>
            <a:r>
              <a:rPr lang="en-US" sz="1800" dirty="0"/>
              <a:t>Summary of Project Approach (3 items)</a:t>
            </a:r>
          </a:p>
          <a:p>
            <a:pPr lvl="1"/>
            <a:r>
              <a:rPr lang="en-US" sz="1400" dirty="0"/>
              <a:t>Understanding Scope of Work and DCP,  as well as Design and Construction Approach</a:t>
            </a:r>
          </a:p>
          <a:p>
            <a:r>
              <a:rPr lang="en-US" sz="1800" dirty="0"/>
              <a:t>General Coordination (3 items)</a:t>
            </a:r>
          </a:p>
          <a:p>
            <a:pPr lvl="1"/>
            <a:r>
              <a:rPr lang="en-US" sz="1400" dirty="0"/>
              <a:t>Coordination/Communication</a:t>
            </a:r>
          </a:p>
          <a:p>
            <a:pPr lvl="1"/>
            <a:r>
              <a:rPr lang="en-US" sz="1400" dirty="0"/>
              <a:t>CPMS Document Control and Status Reporting</a:t>
            </a:r>
          </a:p>
          <a:p>
            <a:pPr lvl="1"/>
            <a:r>
              <a:rPr lang="en-US" sz="1400" dirty="0"/>
              <a:t>Project Commissioning, Turnover, and Final Close-out</a:t>
            </a:r>
          </a:p>
          <a:p>
            <a:r>
              <a:rPr lang="en-US" sz="1800" dirty="0"/>
              <a:t>Guaranteed Maximum Price (GMP) Approach and Adherence (4 items)</a:t>
            </a:r>
          </a:p>
          <a:p>
            <a:pPr lvl="1"/>
            <a:r>
              <a:rPr lang="en-US" sz="1400" dirty="0"/>
              <a:t>Do not include any fees or prices </a:t>
            </a:r>
          </a:p>
          <a:p>
            <a:r>
              <a:rPr lang="en-US" sz="1800" dirty="0"/>
              <a:t>Schedule Approach, Recovery Schedule and Project Status Reports (4 items)</a:t>
            </a:r>
          </a:p>
          <a:p>
            <a:pPr lvl="1"/>
            <a:r>
              <a:rPr lang="en-US" sz="1400" dirty="0"/>
              <a:t>Schedule Approach and Innovation</a:t>
            </a:r>
          </a:p>
          <a:p>
            <a:pPr lvl="1"/>
            <a:r>
              <a:rPr lang="en-US" sz="1400" dirty="0"/>
              <a:t>Risk Identification, Assessment, Analysis and Mitigation Plan (including Range of cost to conduct Worksite Investigation)</a:t>
            </a:r>
          </a:p>
          <a:p>
            <a:pPr lvl="1"/>
            <a:r>
              <a:rPr lang="en-US" sz="1400" dirty="0"/>
              <a:t>Permitting Tracking and Methodology</a:t>
            </a:r>
          </a:p>
          <a:p>
            <a:pPr lvl="1"/>
            <a:r>
              <a:rPr lang="en-US" sz="1400" dirty="0"/>
              <a:t>Recovery Schedule</a:t>
            </a:r>
          </a:p>
          <a:p>
            <a:r>
              <a:rPr lang="en-US" sz="1800" dirty="0"/>
              <a:t>Safety Program and Records</a:t>
            </a:r>
          </a:p>
          <a:p>
            <a:pPr lvl="1"/>
            <a:r>
              <a:rPr lang="en-US" sz="1400" dirty="0"/>
              <a:t>Summary of firm's safety record for specific projects identified in Respondent's proposal</a:t>
            </a:r>
          </a:p>
          <a:p>
            <a:pPr lvl="1"/>
            <a:r>
              <a:rPr lang="en-US" sz="1400" dirty="0"/>
              <a:t>Safety Procedures Plan (to include 17 items)</a:t>
            </a:r>
          </a:p>
          <a:p>
            <a:pPr lvl="1"/>
            <a:r>
              <a:rPr lang="en-US" sz="1400" dirty="0"/>
              <a:t>Does not count towards the page count</a:t>
            </a:r>
          </a:p>
        </p:txBody>
      </p:sp>
      <p:sp>
        <p:nvSpPr>
          <p:cNvPr id="4" name="Subtitle 3">
            <a:extLst>
              <a:ext uri="{FF2B5EF4-FFF2-40B4-BE49-F238E27FC236}">
                <a16:creationId xmlns:a16="http://schemas.microsoft.com/office/drawing/2014/main" id="{F72BA0BC-C000-44C8-9006-648DC4756ABB}"/>
              </a:ext>
            </a:extLst>
          </p:cNvPr>
          <p:cNvSpPr>
            <a:spLocks noGrp="1"/>
          </p:cNvSpPr>
          <p:nvPr>
            <p:ph type="subTitle" idx="13"/>
          </p:nvPr>
        </p:nvSpPr>
        <p:spPr>
          <a:xfrm>
            <a:off x="614042" y="889591"/>
            <a:ext cx="11385453" cy="445459"/>
          </a:xfrm>
        </p:spPr>
        <p:txBody>
          <a:bodyPr>
            <a:normAutofit lnSpcReduction="10000"/>
          </a:bodyPr>
          <a:lstStyle/>
          <a:p>
            <a:r>
              <a:rPr lang="en-US" dirty="0"/>
              <a:t>Project Approach – 15 Points</a:t>
            </a:r>
          </a:p>
        </p:txBody>
      </p:sp>
    </p:spTree>
    <p:extLst>
      <p:ext uri="{BB962C8B-B14F-4D97-AF65-F5344CB8AC3E}">
        <p14:creationId xmlns:p14="http://schemas.microsoft.com/office/powerpoint/2010/main" val="3675949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AD7B9-3CA7-40A6-BAE2-9C42ED5A7FFB}"/>
              </a:ext>
            </a:extLst>
          </p:cNvPr>
          <p:cNvSpPr>
            <a:spLocks noGrp="1"/>
          </p:cNvSpPr>
          <p:nvPr>
            <p:ph type="title"/>
          </p:nvPr>
        </p:nvSpPr>
        <p:spPr/>
        <p:txBody>
          <a:bodyPr/>
          <a:lstStyle/>
          <a:p>
            <a:r>
              <a:rPr lang="en-US" dirty="0"/>
              <a:t>Evaluation Criteria</a:t>
            </a:r>
          </a:p>
        </p:txBody>
      </p:sp>
      <p:sp>
        <p:nvSpPr>
          <p:cNvPr id="3" name="Content Placeholder 2">
            <a:extLst>
              <a:ext uri="{FF2B5EF4-FFF2-40B4-BE49-F238E27FC236}">
                <a16:creationId xmlns:a16="http://schemas.microsoft.com/office/drawing/2014/main" id="{AEE91DF4-58DF-4E77-A2FF-F3D93B225B79}"/>
              </a:ext>
            </a:extLst>
          </p:cNvPr>
          <p:cNvSpPr>
            <a:spLocks noGrp="1"/>
          </p:cNvSpPr>
          <p:nvPr>
            <p:ph idx="1"/>
          </p:nvPr>
        </p:nvSpPr>
        <p:spPr>
          <a:xfrm>
            <a:off x="69751" y="1331680"/>
            <a:ext cx="11925301" cy="4517382"/>
          </a:xfrm>
        </p:spPr>
        <p:txBody>
          <a:bodyPr/>
          <a:lstStyle/>
          <a:p>
            <a:pPr algn="just"/>
            <a:r>
              <a:rPr lang="en-US" sz="2800" dirty="0"/>
              <a:t>Detailed step by step from start of project to completion (for the Design and Construction Phase)</a:t>
            </a:r>
          </a:p>
          <a:p>
            <a:pPr algn="just"/>
            <a:r>
              <a:rPr lang="en-US" sz="2800" dirty="0"/>
              <a:t>DB firm's QA/QC processes for oversight and management of DPOR and their subconsultants</a:t>
            </a:r>
          </a:p>
          <a:p>
            <a:pPr algn="just"/>
            <a:r>
              <a:rPr lang="en-US" sz="2800" dirty="0"/>
              <a:t>DPOR's internal QA/QC processes for ensuring drawing and specification completeness, conflict check and resolution across disciplines, compliance with Owner's scope and standards, and completion of final as-built submittal.</a:t>
            </a:r>
          </a:p>
          <a:p>
            <a:pPr algn="just"/>
            <a:r>
              <a:rPr lang="en-US" sz="2800" dirty="0"/>
              <a:t>Both entities shall show their QA/QC processes address the 9 questions.</a:t>
            </a:r>
          </a:p>
          <a:p>
            <a:pPr lvl="1" algn="just"/>
            <a:r>
              <a:rPr lang="en-US" dirty="0"/>
              <a:t>DB firm and DPOR should coordinate their responses </a:t>
            </a:r>
            <a:r>
              <a:rPr lang="en-US" dirty="0">
                <a:solidFill>
                  <a:srgbClr val="FF0000"/>
                </a:solidFill>
              </a:rPr>
              <a:t>as it relates to the QA/QC processes</a:t>
            </a:r>
            <a:r>
              <a:rPr lang="en-US" dirty="0"/>
              <a:t> with each other</a:t>
            </a:r>
          </a:p>
        </p:txBody>
      </p:sp>
      <p:sp>
        <p:nvSpPr>
          <p:cNvPr id="4" name="Subtitle 3">
            <a:extLst>
              <a:ext uri="{FF2B5EF4-FFF2-40B4-BE49-F238E27FC236}">
                <a16:creationId xmlns:a16="http://schemas.microsoft.com/office/drawing/2014/main" id="{A7EFF454-2A9C-4606-930B-7409A8E39FB3}"/>
              </a:ext>
            </a:extLst>
          </p:cNvPr>
          <p:cNvSpPr>
            <a:spLocks noGrp="1"/>
          </p:cNvSpPr>
          <p:nvPr>
            <p:ph type="subTitle" idx="13"/>
          </p:nvPr>
        </p:nvSpPr>
        <p:spPr>
          <a:xfrm>
            <a:off x="609599" y="886221"/>
            <a:ext cx="11385453" cy="445459"/>
          </a:xfrm>
        </p:spPr>
        <p:txBody>
          <a:bodyPr>
            <a:normAutofit lnSpcReduction="10000"/>
          </a:bodyPr>
          <a:lstStyle/>
          <a:p>
            <a:r>
              <a:rPr lang="en-US" dirty="0"/>
              <a:t>Quality Assurance/Quality Control Established Processes – 10 Points</a:t>
            </a:r>
          </a:p>
        </p:txBody>
      </p:sp>
    </p:spTree>
    <p:extLst>
      <p:ext uri="{BB962C8B-B14F-4D97-AF65-F5344CB8AC3E}">
        <p14:creationId xmlns:p14="http://schemas.microsoft.com/office/powerpoint/2010/main" val="3263294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11999495" cy="675204"/>
          </a:xfrm>
        </p:spPr>
        <p:txBody>
          <a:bodyPr/>
          <a:lstStyle/>
          <a:p>
            <a:r>
              <a:rPr lang="en-US" dirty="0"/>
              <a:t> Evaluation Criteria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9037906"/>
              </p:ext>
            </p:extLst>
          </p:nvPr>
        </p:nvGraphicFramePr>
        <p:xfrm>
          <a:off x="115329" y="1478280"/>
          <a:ext cx="11673017" cy="1676723"/>
        </p:xfrm>
        <a:graphic>
          <a:graphicData uri="http://schemas.openxmlformats.org/drawingml/2006/table">
            <a:tbl>
              <a:tblPr firstRow="1" bandRow="1">
                <a:tableStyleId>{5C22544A-7EE6-4342-B048-85BDC9FD1C3A}</a:tableStyleId>
              </a:tblPr>
              <a:tblGrid>
                <a:gridCol w="11673017">
                  <a:extLst>
                    <a:ext uri="{9D8B030D-6E8A-4147-A177-3AD203B41FA5}">
                      <a16:colId xmlns:a16="http://schemas.microsoft.com/office/drawing/2014/main" val="20000"/>
                    </a:ext>
                  </a:extLst>
                </a:gridCol>
              </a:tblGrid>
              <a:tr h="484988">
                <a:tc>
                  <a:txBody>
                    <a:bodyPr/>
                    <a:lstStyle/>
                    <a:p>
                      <a:pPr algn="ctr"/>
                      <a:r>
                        <a:rPr lang="en-US" sz="3200" dirty="0"/>
                        <a:t>RFQ Scoring</a:t>
                      </a:r>
                    </a:p>
                  </a:txBody>
                  <a:tcPr/>
                </a:tc>
                <a:extLst>
                  <a:ext uri="{0D108BD9-81ED-4DB2-BD59-A6C34878D82A}">
                    <a16:rowId xmlns:a16="http://schemas.microsoft.com/office/drawing/2014/main" val="10000"/>
                  </a:ext>
                </a:extLst>
              </a:tr>
              <a:tr h="1097603">
                <a:tc>
                  <a:txBody>
                    <a:bodyPr/>
                    <a:lstStyle/>
                    <a:p>
                      <a:pPr marL="457200" indent="-457200" algn="l">
                        <a:buFont typeface="Arial" panose="020B0604020202020204" pitchFamily="34" charset="0"/>
                        <a:buChar char="•"/>
                      </a:pPr>
                      <a:r>
                        <a:rPr lang="en-US" sz="2400" dirty="0">
                          <a:solidFill>
                            <a:schemeClr val="tx1">
                              <a:lumMod val="65000"/>
                              <a:lumOff val="35000"/>
                            </a:schemeClr>
                          </a:solidFill>
                        </a:rPr>
                        <a:t>Five Narrative Questions</a:t>
                      </a:r>
                      <a:r>
                        <a:rPr lang="en-US" sz="2400" baseline="0" dirty="0">
                          <a:solidFill>
                            <a:schemeClr val="tx1">
                              <a:lumMod val="65000"/>
                              <a:lumOff val="35000"/>
                            </a:schemeClr>
                          </a:solidFill>
                        </a:rPr>
                        <a:t> </a:t>
                      </a:r>
                    </a:p>
                    <a:p>
                      <a:pPr marL="457200" indent="-457200" algn="l">
                        <a:buFont typeface="Arial" panose="020B0604020202020204" pitchFamily="34" charset="0"/>
                        <a:buChar char="•"/>
                      </a:pPr>
                      <a:r>
                        <a:rPr lang="en-US" sz="2400" baseline="0" dirty="0">
                          <a:solidFill>
                            <a:schemeClr val="tx1">
                              <a:lumMod val="65000"/>
                              <a:lumOff val="35000"/>
                            </a:schemeClr>
                          </a:solidFill>
                        </a:rPr>
                        <a:t>Up to three points may be awarded per answer, for a total of up to 15 points.</a:t>
                      </a:r>
                    </a:p>
                  </a:txBody>
                  <a:tcPr/>
                </a:tc>
                <a:extLst>
                  <a:ext uri="{0D108BD9-81ED-4DB2-BD59-A6C34878D82A}">
                    <a16:rowId xmlns:a16="http://schemas.microsoft.com/office/drawing/2014/main" val="10001"/>
                  </a:ext>
                </a:extLst>
              </a:tr>
            </a:tbl>
          </a:graphicData>
        </a:graphic>
      </p:graphicFrame>
      <p:sp>
        <p:nvSpPr>
          <p:cNvPr id="2" name="Rectangle 1"/>
          <p:cNvSpPr/>
          <p:nvPr/>
        </p:nvSpPr>
        <p:spPr>
          <a:xfrm>
            <a:off x="115329" y="3321047"/>
            <a:ext cx="11961341" cy="3096232"/>
          </a:xfrm>
          <a:prstGeom prst="rect">
            <a:avLst/>
          </a:prstGeom>
        </p:spPr>
        <p:txBody>
          <a:bodyPr wrap="square">
            <a:spAutoFit/>
          </a:bodyPr>
          <a:lstStyle/>
          <a:p>
            <a:pPr algn="just"/>
            <a:r>
              <a:rPr lang="en-US" sz="2800" dirty="0">
                <a:solidFill>
                  <a:schemeClr val="tx1">
                    <a:lumMod val="50000"/>
                    <a:lumOff val="50000"/>
                  </a:schemeClr>
                </a:solidFill>
                <a:latin typeface="Gill Sans MT" panose="020B0502020104020203" pitchFamily="34" charset="0"/>
              </a:rPr>
              <a:t> Questions related to the SMWVB Program, or scoring of the RFQ may be directed to the SMWVB Program Manager until the submittal date. </a:t>
            </a:r>
          </a:p>
          <a:p>
            <a:pPr algn="just"/>
            <a:endParaRPr lang="en-US" sz="1600" dirty="0">
              <a:solidFill>
                <a:schemeClr val="tx1">
                  <a:lumMod val="50000"/>
                  <a:lumOff val="50000"/>
                </a:schemeClr>
              </a:solidFill>
              <a:latin typeface="Gill Sans MT" panose="020B0502020104020203" pitchFamily="34" charset="0"/>
            </a:endParaRPr>
          </a:p>
          <a:p>
            <a:pPr marL="0" indent="0" algn="ctr">
              <a:buNone/>
            </a:pPr>
            <a:r>
              <a:rPr lang="en-US" sz="2400" b="1" dirty="0">
                <a:solidFill>
                  <a:schemeClr val="tx1">
                    <a:lumMod val="50000"/>
                    <a:lumOff val="50000"/>
                  </a:schemeClr>
                </a:solidFill>
                <a:latin typeface="Gill Sans MT" panose="020B0502020104020203" pitchFamily="34" charset="0"/>
              </a:rPr>
              <a:t>Marisol V. Robles, </a:t>
            </a:r>
            <a:r>
              <a:rPr lang="en-US" sz="2400" dirty="0">
                <a:solidFill>
                  <a:schemeClr val="tx1">
                    <a:lumMod val="50000"/>
                    <a:lumOff val="50000"/>
                  </a:schemeClr>
                </a:solidFill>
                <a:latin typeface="Gill Sans MT" panose="020B0502020104020203" pitchFamily="34" charset="0"/>
              </a:rPr>
              <a:t>SMWVB Program Manager</a:t>
            </a:r>
          </a:p>
          <a:p>
            <a:pPr marL="0" indent="0" algn="ctr">
              <a:buNone/>
            </a:pPr>
            <a:r>
              <a:rPr lang="en-US" sz="2400" dirty="0">
                <a:solidFill>
                  <a:schemeClr val="tx1">
                    <a:lumMod val="50000"/>
                    <a:lumOff val="50000"/>
                  </a:schemeClr>
                </a:solidFill>
                <a:latin typeface="Gill Sans MT" panose="020B0502020104020203" pitchFamily="34" charset="0"/>
              </a:rPr>
              <a:t>Email: </a:t>
            </a:r>
            <a:r>
              <a:rPr lang="en-US" sz="2400" dirty="0">
                <a:solidFill>
                  <a:schemeClr val="tx1">
                    <a:lumMod val="50000"/>
                    <a:lumOff val="50000"/>
                  </a:schemeClr>
                </a:solidFill>
                <a:latin typeface="Gill Sans MT" panose="020B0502020104020203" pitchFamily="34" charset="0"/>
                <a:hlinkClick r:id="rId3"/>
              </a:rPr>
              <a:t>Marisol.Robles@saws.org</a:t>
            </a:r>
            <a:endParaRPr lang="en-US" sz="2400" dirty="0">
              <a:solidFill>
                <a:schemeClr val="tx1">
                  <a:lumMod val="50000"/>
                  <a:lumOff val="50000"/>
                </a:schemeClr>
              </a:solidFill>
              <a:latin typeface="Gill Sans MT" panose="020B0502020104020203" pitchFamily="34" charset="0"/>
            </a:endParaRPr>
          </a:p>
          <a:p>
            <a:pPr marL="0" indent="0" algn="ctr">
              <a:buNone/>
            </a:pPr>
            <a:r>
              <a:rPr lang="en-US" sz="2400" dirty="0">
                <a:solidFill>
                  <a:schemeClr val="tx1">
                    <a:lumMod val="50000"/>
                    <a:lumOff val="50000"/>
                  </a:schemeClr>
                </a:solidFill>
                <a:latin typeface="Gill Sans MT" panose="020B0502020104020203" pitchFamily="34" charset="0"/>
              </a:rPr>
              <a:t>Telephone: 210-233-3420</a:t>
            </a:r>
          </a:p>
          <a:p>
            <a:pPr algn="just">
              <a:buNone/>
            </a:pPr>
            <a:endParaRPr lang="en-US" sz="2800" dirty="0">
              <a:solidFill>
                <a:schemeClr val="tx1">
                  <a:lumMod val="50000"/>
                  <a:lumOff val="50000"/>
                </a:schemeClr>
              </a:solidFill>
              <a:latin typeface="Gill Sans MT" panose="020B0502020104020203" pitchFamily="34" charset="0"/>
            </a:endParaRPr>
          </a:p>
        </p:txBody>
      </p:sp>
      <p:sp>
        <p:nvSpPr>
          <p:cNvPr id="5" name="Subtitle 3">
            <a:extLst>
              <a:ext uri="{FF2B5EF4-FFF2-40B4-BE49-F238E27FC236}">
                <a16:creationId xmlns:a16="http://schemas.microsoft.com/office/drawing/2014/main" id="{891DF2FD-BC09-43FB-9122-47630023F33C}"/>
              </a:ext>
            </a:extLst>
          </p:cNvPr>
          <p:cNvSpPr>
            <a:spLocks noGrp="1"/>
          </p:cNvSpPr>
          <p:nvPr>
            <p:ph type="subTitle" idx="13"/>
          </p:nvPr>
        </p:nvSpPr>
        <p:spPr>
          <a:xfrm>
            <a:off x="192505" y="949842"/>
            <a:ext cx="11385453" cy="445459"/>
          </a:xfrm>
        </p:spPr>
        <p:txBody>
          <a:bodyPr>
            <a:normAutofit lnSpcReduction="10000"/>
          </a:bodyPr>
          <a:lstStyle/>
          <a:p>
            <a:r>
              <a:rPr lang="en-US" dirty="0"/>
              <a:t>Small, Minority, Woman, and Veteran-Owned Businesses (SMWVB) Program – 15 Points</a:t>
            </a:r>
          </a:p>
        </p:txBody>
      </p:sp>
    </p:spTree>
    <p:extLst>
      <p:ext uri="{BB962C8B-B14F-4D97-AF65-F5344CB8AC3E}">
        <p14:creationId xmlns:p14="http://schemas.microsoft.com/office/powerpoint/2010/main" val="1766277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 Meeting Information</a:t>
            </a:r>
          </a:p>
        </p:txBody>
      </p:sp>
      <p:sp>
        <p:nvSpPr>
          <p:cNvPr id="4" name="Content Placeholder 3"/>
          <p:cNvSpPr>
            <a:spLocks noGrp="1"/>
          </p:cNvSpPr>
          <p:nvPr>
            <p:ph idx="1"/>
          </p:nvPr>
        </p:nvSpPr>
        <p:spPr>
          <a:xfrm>
            <a:off x="0" y="923352"/>
            <a:ext cx="12192000" cy="5011295"/>
          </a:xfrm>
        </p:spPr>
        <p:txBody>
          <a:bodyPr/>
          <a:lstStyle/>
          <a:p>
            <a:r>
              <a:rPr lang="en-US" sz="2800" dirty="0"/>
              <a:t>Sign-in with name, company name and contact information in the WebEx chat box</a:t>
            </a:r>
          </a:p>
          <a:p>
            <a:r>
              <a:rPr lang="en-US" sz="2800" dirty="0"/>
              <a:t>Presentation has been posted on the SAWS website at:  </a:t>
            </a:r>
          </a:p>
          <a:p>
            <a:pPr marL="457200" lvl="1" indent="0">
              <a:buNone/>
            </a:pPr>
            <a:r>
              <a:rPr lang="en-US" dirty="0">
                <a:hlinkClick r:id="rId3"/>
              </a:rPr>
              <a:t>https://apps.saws.org/business_center/ContractSol/Drill.cfm?id=3932&amp;View=Yes</a:t>
            </a:r>
            <a:endParaRPr lang="en-US" dirty="0"/>
          </a:p>
          <a:p>
            <a:r>
              <a:rPr lang="en-US" sz="2800" dirty="0"/>
              <a:t> Submit questions at the end of today's presentation </a:t>
            </a:r>
          </a:p>
          <a:p>
            <a:pPr lvl="1"/>
            <a:r>
              <a:rPr lang="en-US" dirty="0"/>
              <a:t>Submit your question in the chat box, </a:t>
            </a:r>
            <a:r>
              <a:rPr lang="en-US" u="sng" dirty="0"/>
              <a:t>or</a:t>
            </a:r>
          </a:p>
          <a:p>
            <a:pPr lvl="1"/>
            <a:r>
              <a:rPr lang="en-US" dirty="0"/>
              <a:t>Send an email to Florinda Gonzales at </a:t>
            </a:r>
            <a:r>
              <a:rPr lang="en-US" u="sng" dirty="0">
                <a:solidFill>
                  <a:srgbClr val="0000FF"/>
                </a:solidFill>
              </a:rPr>
              <a:t>Florinda.Gonzales@saws.org</a:t>
            </a:r>
            <a:endParaRPr lang="en-US" dirty="0"/>
          </a:p>
          <a:p>
            <a:r>
              <a:rPr lang="en-US" sz="2800" dirty="0"/>
              <a:t>SAWS will read questions aloud  </a:t>
            </a:r>
          </a:p>
          <a:p>
            <a:r>
              <a:rPr lang="en-US" sz="2800" b="1" u="sng" dirty="0"/>
              <a:t>Please mute your devices during the meeting</a:t>
            </a:r>
          </a:p>
          <a:p>
            <a:pPr lvl="1"/>
            <a:endParaRPr lang="en-US" dirty="0"/>
          </a:p>
        </p:txBody>
      </p:sp>
    </p:spTree>
    <p:extLst>
      <p:ext uri="{BB962C8B-B14F-4D97-AF65-F5344CB8AC3E}">
        <p14:creationId xmlns:p14="http://schemas.microsoft.com/office/powerpoint/2010/main" val="3334216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AFD70-4CF6-449C-B7AC-9378803B6C28}"/>
              </a:ext>
            </a:extLst>
          </p:cNvPr>
          <p:cNvSpPr>
            <a:spLocks noGrp="1"/>
          </p:cNvSpPr>
          <p:nvPr>
            <p:ph type="title"/>
          </p:nvPr>
        </p:nvSpPr>
        <p:spPr/>
        <p:txBody>
          <a:bodyPr/>
          <a:lstStyle/>
          <a:p>
            <a:r>
              <a:rPr lang="en-US" dirty="0"/>
              <a:t>Submittal Packet Preparation</a:t>
            </a:r>
          </a:p>
        </p:txBody>
      </p:sp>
      <p:sp>
        <p:nvSpPr>
          <p:cNvPr id="3" name="Content Placeholder 2">
            <a:extLst>
              <a:ext uri="{FF2B5EF4-FFF2-40B4-BE49-F238E27FC236}">
                <a16:creationId xmlns:a16="http://schemas.microsoft.com/office/drawing/2014/main" id="{8633D32F-AD6D-4D43-A503-521F09CC5170}"/>
              </a:ext>
            </a:extLst>
          </p:cNvPr>
          <p:cNvSpPr>
            <a:spLocks noGrp="1"/>
          </p:cNvSpPr>
          <p:nvPr>
            <p:ph idx="1"/>
          </p:nvPr>
        </p:nvSpPr>
        <p:spPr>
          <a:xfrm>
            <a:off x="323849" y="1245386"/>
            <a:ext cx="11671203" cy="4517382"/>
          </a:xfrm>
        </p:spPr>
        <p:txBody>
          <a:bodyPr/>
          <a:lstStyle/>
          <a:p>
            <a:r>
              <a:rPr lang="en-US" sz="2400" dirty="0"/>
              <a:t>Tab 1 - Attachment D (Submittal Response Checklist)</a:t>
            </a:r>
          </a:p>
          <a:p>
            <a:r>
              <a:rPr lang="en-US" sz="2400" dirty="0"/>
              <a:t>Tab 2 - Respondent Questionnaire</a:t>
            </a:r>
          </a:p>
          <a:p>
            <a:r>
              <a:rPr lang="en-US" sz="2400" dirty="0"/>
              <a:t>Tab 3 - W9 Form</a:t>
            </a:r>
          </a:p>
          <a:p>
            <a:r>
              <a:rPr lang="en-US" sz="2400" dirty="0"/>
              <a:t>Tab 4 - Evaluation Criteria</a:t>
            </a:r>
          </a:p>
          <a:p>
            <a:pPr lvl="1"/>
            <a:r>
              <a:rPr lang="en-US" sz="2000" dirty="0"/>
              <a:t>A for Proposed Team Members/Comparable Experience: DB Firm  </a:t>
            </a:r>
          </a:p>
          <a:p>
            <a:pPr lvl="1"/>
            <a:r>
              <a:rPr lang="en-US" sz="2000" dirty="0"/>
              <a:t>B for Proposed Team Members/Comparable Experience: DPOR</a:t>
            </a:r>
          </a:p>
          <a:p>
            <a:pPr lvl="1"/>
            <a:r>
              <a:rPr lang="en-US" sz="2000" dirty="0"/>
              <a:t>C for Project Approach</a:t>
            </a:r>
          </a:p>
          <a:p>
            <a:pPr lvl="1"/>
            <a:r>
              <a:rPr lang="en-US" sz="2000" dirty="0"/>
              <a:t>D for Quality Assurance/Quality Control Established Processes</a:t>
            </a:r>
          </a:p>
          <a:p>
            <a:pPr lvl="1"/>
            <a:r>
              <a:rPr lang="en-US" sz="2000" dirty="0"/>
              <a:t>E  for SMWVB  </a:t>
            </a:r>
          </a:p>
          <a:p>
            <a:r>
              <a:rPr lang="en-US" sz="2400" dirty="0"/>
              <a:t>Tab 5 - Financial Statements </a:t>
            </a:r>
          </a:p>
          <a:p>
            <a:r>
              <a:rPr lang="en-US" sz="2400" dirty="0"/>
              <a:t>Tab 6 - Attachment A (Conflict of Interest Questionnaire)</a:t>
            </a:r>
          </a:p>
          <a:p>
            <a:r>
              <a:rPr lang="en-US" sz="2400" dirty="0"/>
              <a:t>Tab 7 - Safety Procedures Plan</a:t>
            </a:r>
          </a:p>
          <a:p>
            <a:endParaRPr lang="en-US" dirty="0"/>
          </a:p>
        </p:txBody>
      </p:sp>
      <p:sp>
        <p:nvSpPr>
          <p:cNvPr id="4" name="Subtitle 3">
            <a:extLst>
              <a:ext uri="{FF2B5EF4-FFF2-40B4-BE49-F238E27FC236}">
                <a16:creationId xmlns:a16="http://schemas.microsoft.com/office/drawing/2014/main" id="{4031CD88-5123-418D-B2C0-9DBA76BD9590}"/>
              </a:ext>
            </a:extLst>
          </p:cNvPr>
          <p:cNvSpPr>
            <a:spLocks noGrp="1"/>
          </p:cNvSpPr>
          <p:nvPr>
            <p:ph type="subTitle" idx="13"/>
          </p:nvPr>
        </p:nvSpPr>
        <p:spPr>
          <a:xfrm>
            <a:off x="609599" y="885652"/>
            <a:ext cx="11385453" cy="445459"/>
          </a:xfrm>
        </p:spPr>
        <p:txBody>
          <a:bodyPr>
            <a:normAutofit lnSpcReduction="10000"/>
          </a:bodyPr>
          <a:lstStyle/>
          <a:p>
            <a:r>
              <a:rPr lang="en-US" dirty="0"/>
              <a:t>Tabs</a:t>
            </a:r>
          </a:p>
        </p:txBody>
      </p:sp>
    </p:spTree>
    <p:extLst>
      <p:ext uri="{BB962C8B-B14F-4D97-AF65-F5344CB8AC3E}">
        <p14:creationId xmlns:p14="http://schemas.microsoft.com/office/powerpoint/2010/main" val="3913716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2207" y="259557"/>
            <a:ext cx="12120312" cy="654050"/>
          </a:xfrm>
        </p:spPr>
        <p:txBody>
          <a:bodyPr/>
          <a:lstStyle/>
          <a:p>
            <a:pPr eaLnBrk="1" hangingPunct="1"/>
            <a:r>
              <a:rPr lang="en-US" dirty="0"/>
              <a:t>Submittal Packet Preparation</a:t>
            </a:r>
          </a:p>
        </p:txBody>
      </p:sp>
      <p:sp>
        <p:nvSpPr>
          <p:cNvPr id="15363" name="Rectangle 3"/>
          <p:cNvSpPr>
            <a:spLocks noGrp="1" noChangeArrowheads="1"/>
          </p:cNvSpPr>
          <p:nvPr>
            <p:ph idx="1"/>
          </p:nvPr>
        </p:nvSpPr>
        <p:spPr>
          <a:xfrm>
            <a:off x="-1" y="1267021"/>
            <a:ext cx="12049793" cy="5102225"/>
          </a:xfrm>
        </p:spPr>
        <p:txBody>
          <a:bodyPr/>
          <a:lstStyle/>
          <a:p>
            <a:pPr algn="just">
              <a:spcBef>
                <a:spcPts val="600"/>
              </a:spcBef>
              <a:spcAft>
                <a:spcPts val="600"/>
              </a:spcAft>
            </a:pPr>
            <a:r>
              <a:rPr lang="en-US" sz="2800" dirty="0"/>
              <a:t>Attachment C - Staffing Plan for DB Firm </a:t>
            </a:r>
            <a:r>
              <a:rPr lang="en-US" sz="2800" u="sng" dirty="0"/>
              <a:t>and</a:t>
            </a:r>
            <a:r>
              <a:rPr lang="en-US" sz="2800" dirty="0"/>
              <a:t> DPOR  (includes Org chart with Civil PM identified)</a:t>
            </a:r>
          </a:p>
          <a:p>
            <a:pPr algn="just">
              <a:spcBef>
                <a:spcPts val="600"/>
              </a:spcBef>
              <a:spcAft>
                <a:spcPts val="600"/>
              </a:spcAft>
            </a:pPr>
            <a:r>
              <a:rPr lang="en-US" sz="2800" dirty="0"/>
              <a:t>Resumes for all key team members proposed for this Project (1 </a:t>
            </a:r>
            <a:r>
              <a:rPr lang="en-US" sz="2800" dirty="0" err="1"/>
              <a:t>pg</a:t>
            </a:r>
            <a:r>
              <a:rPr lang="en-US" sz="2800" dirty="0"/>
              <a:t>/6 items)</a:t>
            </a:r>
          </a:p>
          <a:p>
            <a:pPr algn="just">
              <a:spcBef>
                <a:spcPts val="600"/>
              </a:spcBef>
              <a:spcAft>
                <a:spcPts val="600"/>
              </a:spcAft>
            </a:pPr>
            <a:r>
              <a:rPr lang="en-US" sz="2800" dirty="0"/>
              <a:t>Project Sheets  </a:t>
            </a:r>
          </a:p>
          <a:p>
            <a:pPr lvl="1" algn="just">
              <a:buFont typeface="Arial" panose="020B0604020202020204" pitchFamily="34" charset="0"/>
              <a:buChar char="•"/>
            </a:pPr>
            <a:r>
              <a:rPr lang="en-US" dirty="0"/>
              <a:t>Similar size and scope (new construction/demolition/renovations)</a:t>
            </a:r>
          </a:p>
          <a:p>
            <a:pPr lvl="1" algn="just">
              <a:buFont typeface="Arial" panose="020B0604020202020204" pitchFamily="34" charset="0"/>
              <a:buChar char="•"/>
            </a:pPr>
            <a:r>
              <a:rPr lang="en-US" dirty="0"/>
              <a:t>Public municipalities, similar industrial or light commercial operations, or similar building typology</a:t>
            </a:r>
          </a:p>
          <a:p>
            <a:pPr lvl="1" algn="just">
              <a:buFont typeface="Arial" panose="020B0604020202020204" pitchFamily="34" charset="0"/>
              <a:buChar char="•"/>
            </a:pPr>
            <a:r>
              <a:rPr lang="en-US" dirty="0"/>
              <a:t>All contact information of project Owner (previously verified)</a:t>
            </a:r>
          </a:p>
          <a:p>
            <a:pPr lvl="1" algn="just">
              <a:buFont typeface="Arial" panose="020B0604020202020204" pitchFamily="34" charset="0"/>
              <a:buChar char="•"/>
            </a:pPr>
            <a:r>
              <a:rPr lang="en-US" dirty="0"/>
              <a:t>Key personnel and their specific tasks and role on this DB project</a:t>
            </a:r>
          </a:p>
          <a:p>
            <a:pPr lvl="1" algn="just">
              <a:buFont typeface="Arial" panose="020B0604020202020204" pitchFamily="34" charset="0"/>
              <a:buChar char="•"/>
            </a:pPr>
            <a:endParaRPr lang="en-US" dirty="0"/>
          </a:p>
          <a:p>
            <a:pPr lvl="1" algn="just">
              <a:spcBef>
                <a:spcPts val="0"/>
              </a:spcBef>
              <a:spcAft>
                <a:spcPts val="600"/>
              </a:spcAft>
            </a:pPr>
            <a:endParaRPr lang="en-US" sz="2800" dirty="0"/>
          </a:p>
          <a:p>
            <a:pPr>
              <a:spcBef>
                <a:spcPts val="600"/>
              </a:spcBef>
              <a:spcAft>
                <a:spcPts val="600"/>
              </a:spcAft>
            </a:pPr>
            <a:endParaRPr lang="en-US" sz="2000" dirty="0"/>
          </a:p>
          <a:p>
            <a:pPr>
              <a:spcBef>
                <a:spcPts val="600"/>
              </a:spcBef>
              <a:spcAft>
                <a:spcPts val="600"/>
              </a:spcAft>
            </a:pPr>
            <a:endParaRPr lang="en-US" sz="2000" dirty="0"/>
          </a:p>
          <a:p>
            <a:pPr marL="0" indent="0" algn="ctr">
              <a:spcBef>
                <a:spcPts val="600"/>
              </a:spcBef>
              <a:spcAft>
                <a:spcPts val="600"/>
              </a:spcAft>
              <a:buNone/>
            </a:pPr>
            <a:r>
              <a:rPr lang="en-US" sz="2000" u="sng" dirty="0"/>
              <a:t> </a:t>
            </a:r>
          </a:p>
          <a:p>
            <a:pPr>
              <a:spcBef>
                <a:spcPts val="600"/>
              </a:spcBef>
              <a:spcAft>
                <a:spcPts val="600"/>
              </a:spcAft>
            </a:pPr>
            <a:endParaRPr lang="en-US" sz="2800" dirty="0"/>
          </a:p>
        </p:txBody>
      </p:sp>
      <p:sp>
        <p:nvSpPr>
          <p:cNvPr id="5" name="Subtitle 3">
            <a:extLst>
              <a:ext uri="{FF2B5EF4-FFF2-40B4-BE49-F238E27FC236}">
                <a16:creationId xmlns:a16="http://schemas.microsoft.com/office/drawing/2014/main" id="{E6B1FCEA-98F4-4C2E-9945-6DF8820B6E2E}"/>
              </a:ext>
            </a:extLst>
          </p:cNvPr>
          <p:cNvSpPr txBox="1">
            <a:spLocks/>
          </p:cNvSpPr>
          <p:nvPr/>
        </p:nvSpPr>
        <p:spPr>
          <a:xfrm>
            <a:off x="142207" y="821562"/>
            <a:ext cx="11385453" cy="44545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2400" dirty="0">
                <a:solidFill>
                  <a:srgbClr val="28AAC8"/>
                </a:solidFill>
                <a:latin typeface="Gill Sans MT" panose="020B0502020104020203" pitchFamily="34" charset="0"/>
              </a:rPr>
              <a:t>Tab 4  - A &amp; B</a:t>
            </a:r>
          </a:p>
        </p:txBody>
      </p:sp>
    </p:spTree>
    <p:extLst>
      <p:ext uri="{BB962C8B-B14F-4D97-AF65-F5344CB8AC3E}">
        <p14:creationId xmlns:p14="http://schemas.microsoft.com/office/powerpoint/2010/main" val="840556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Submittal Packet Preparation </a:t>
            </a:r>
            <a:r>
              <a:rPr lang="en-US" sz="2000" i="1" dirty="0"/>
              <a:t>(cont.)</a:t>
            </a:r>
            <a:br>
              <a:rPr lang="en-US" dirty="0"/>
            </a:br>
            <a:endParaRPr lang="en-US" dirty="0"/>
          </a:p>
        </p:txBody>
      </p:sp>
      <p:sp>
        <p:nvSpPr>
          <p:cNvPr id="5" name="Content Placeholder 4">
            <a:extLst>
              <a:ext uri="{FF2B5EF4-FFF2-40B4-BE49-F238E27FC236}">
                <a16:creationId xmlns:a16="http://schemas.microsoft.com/office/drawing/2014/main" id="{ADF51238-300D-42A9-B811-9B8754B0EDD9}"/>
              </a:ext>
            </a:extLst>
          </p:cNvPr>
          <p:cNvSpPr>
            <a:spLocks noGrp="1"/>
          </p:cNvSpPr>
          <p:nvPr>
            <p:ph idx="1"/>
          </p:nvPr>
        </p:nvSpPr>
        <p:spPr>
          <a:xfrm>
            <a:off x="363020" y="995928"/>
            <a:ext cx="11220450" cy="5011295"/>
          </a:xfrm>
        </p:spPr>
        <p:txBody>
          <a:bodyPr/>
          <a:lstStyle/>
          <a:p>
            <a:pPr lvl="1" algn="just"/>
            <a:r>
              <a:rPr lang="en-US" sz="2400" dirty="0"/>
              <a:t>Total of 9 Project Sheets (3 for DB firm, 3 for DPOR, and 3 for Civil Engineering team)</a:t>
            </a:r>
          </a:p>
          <a:p>
            <a:pPr algn="just"/>
            <a:r>
              <a:rPr lang="en-US" sz="2800" dirty="0"/>
              <a:t>Project selected should include key personnel on DB firms proposed team</a:t>
            </a:r>
          </a:p>
          <a:p>
            <a:pPr algn="just"/>
            <a:r>
              <a:rPr lang="en-US" sz="2800" dirty="0"/>
              <a:t>Utilize Attachment D- Submittal Response Checklist, which identifies the pages numbers in the RFQ, as well as dually assists with:</a:t>
            </a:r>
          </a:p>
          <a:p>
            <a:pPr lvl="1" algn="just"/>
            <a:r>
              <a:rPr lang="en-US" sz="2400" dirty="0"/>
              <a:t>Tabs</a:t>
            </a:r>
          </a:p>
          <a:p>
            <a:pPr lvl="1" algn="just"/>
            <a:r>
              <a:rPr lang="en-US" sz="2400" dirty="0"/>
              <a:t> Identification of required documents and page limits</a:t>
            </a:r>
          </a:p>
          <a:p>
            <a:pPr algn="just"/>
            <a:endParaRPr lang="en-US" sz="2800" dirty="0"/>
          </a:p>
          <a:p>
            <a:pPr marL="457200" lvl="1" indent="0" algn="just">
              <a:buNone/>
            </a:pPr>
            <a:endParaRPr lang="en-US" dirty="0">
              <a:solidFill>
                <a:srgbClr val="FF0000"/>
              </a:solidFill>
            </a:endParaRPr>
          </a:p>
          <a:p>
            <a:endParaRPr lang="en-US" dirty="0"/>
          </a:p>
        </p:txBody>
      </p:sp>
    </p:spTree>
    <p:extLst>
      <p:ext uri="{BB962C8B-B14F-4D97-AF65-F5344CB8AC3E}">
        <p14:creationId xmlns:p14="http://schemas.microsoft.com/office/powerpoint/2010/main" val="428626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18" y="946054"/>
            <a:ext cx="11862653" cy="6765937"/>
          </a:xfrm>
        </p:spPr>
        <p:txBody>
          <a:bodyPr/>
          <a:lstStyle/>
          <a:p>
            <a:pPr algn="just"/>
            <a:r>
              <a:rPr lang="en-US" sz="2800" dirty="0"/>
              <a:t>Thoroughly read and become familiar with the entire RFQ and DCP and ask any questions.</a:t>
            </a:r>
          </a:p>
          <a:p>
            <a:pPr algn="just"/>
            <a:r>
              <a:rPr lang="en-US" sz="2800" dirty="0"/>
              <a:t>Ensure there is a response to each item identified within the Evaluation Criteria to minimize point reduction. </a:t>
            </a:r>
          </a:p>
          <a:p>
            <a:pPr algn="just"/>
            <a:r>
              <a:rPr lang="en-US" sz="2800" dirty="0"/>
              <a:t>Ensure submittal clearly shows </a:t>
            </a:r>
            <a:r>
              <a:rPr lang="en-US" sz="2800" dirty="0">
                <a:solidFill>
                  <a:srgbClr val="FF0000"/>
                </a:solidFill>
              </a:rPr>
              <a:t>that the DB firm and DPOR collaborated on the SOQ submission, and that it reads as a cohesive document.</a:t>
            </a:r>
          </a:p>
          <a:p>
            <a:pPr algn="just"/>
            <a:r>
              <a:rPr lang="en-US" sz="2800" dirty="0"/>
              <a:t>Be very specific and avoid “boiler plate” responses.</a:t>
            </a:r>
          </a:p>
          <a:p>
            <a:pPr algn="just"/>
            <a:r>
              <a:rPr lang="en-US" sz="2800" dirty="0"/>
              <a:t>Ensure all required documents are submitted and signed, when applicable </a:t>
            </a:r>
            <a:br>
              <a:rPr lang="en-US" sz="2800" dirty="0"/>
            </a:br>
            <a:r>
              <a:rPr lang="en-US" sz="2800" dirty="0"/>
              <a:t>(i.e. Respondent Questionnaire, CIQ, etc.)</a:t>
            </a:r>
          </a:p>
          <a:p>
            <a:pPr algn="just"/>
            <a:r>
              <a:rPr lang="en-US" sz="2800" dirty="0"/>
              <a:t>Contact the SMWVB Program Manager for assistance, if necessary</a:t>
            </a:r>
          </a:p>
          <a:p>
            <a:pPr algn="just"/>
            <a:r>
              <a:rPr lang="en-US" sz="2800" dirty="0"/>
              <a:t>Perform a thorough QA/QC review on submittal before submitting</a:t>
            </a:r>
          </a:p>
          <a:p>
            <a:pPr lvl="2"/>
            <a:endParaRPr lang="en-US" sz="1200" dirty="0"/>
          </a:p>
          <a:p>
            <a:endParaRPr lang="en-US" sz="2000" dirty="0"/>
          </a:p>
        </p:txBody>
      </p:sp>
      <p:sp>
        <p:nvSpPr>
          <p:cNvPr id="5" name="Rectangle 2"/>
          <p:cNvSpPr txBox="1">
            <a:spLocks noChangeArrowheads="1"/>
          </p:cNvSpPr>
          <p:nvPr/>
        </p:nvSpPr>
        <p:spPr>
          <a:xfrm>
            <a:off x="147129" y="304752"/>
            <a:ext cx="8921750" cy="654050"/>
          </a:xfrm>
          <a:prstGeom prst="rect">
            <a:avLst/>
          </a:prstGeom>
        </p:spPr>
        <p:txBody>
          <a:bodyPr/>
          <a:lstStyle>
            <a:lvl1pPr algn="l" defTabSz="914400" rtl="0" eaLnBrk="1" latinLnBrk="0" hangingPunct="1">
              <a:spcBef>
                <a:spcPct val="0"/>
              </a:spcBef>
              <a:buNone/>
              <a:defRPr sz="4000" b="1" kern="1200" baseline="0">
                <a:solidFill>
                  <a:schemeClr val="bg1">
                    <a:lumMod val="50000"/>
                  </a:schemeClr>
                </a:solidFill>
                <a:latin typeface="Calibri" pitchFamily="34" charset="0"/>
                <a:ea typeface="+mj-ea"/>
                <a:cs typeface="+mj-cs"/>
              </a:defRPr>
            </a:lvl1pPr>
          </a:lstStyle>
          <a:p>
            <a:pPr fontAlgn="auto">
              <a:spcAft>
                <a:spcPts val="0"/>
              </a:spcAft>
            </a:pPr>
            <a:r>
              <a:rPr lang="en-US" b="0" dirty="0">
                <a:latin typeface="Gill Sans MT" panose="020B0502020104020203" pitchFamily="34" charset="0"/>
              </a:rPr>
              <a:t>Submittal Packet Preparation</a:t>
            </a:r>
          </a:p>
        </p:txBody>
      </p:sp>
    </p:spTree>
    <p:extLst>
      <p:ext uri="{BB962C8B-B14F-4D97-AF65-F5344CB8AC3E}">
        <p14:creationId xmlns:p14="http://schemas.microsoft.com/office/powerpoint/2010/main" val="3005766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Addendums</a:t>
            </a:r>
          </a:p>
        </p:txBody>
      </p:sp>
      <p:sp>
        <p:nvSpPr>
          <p:cNvPr id="6" name="Content Placeholder 5"/>
          <p:cNvSpPr>
            <a:spLocks noGrp="1"/>
          </p:cNvSpPr>
          <p:nvPr>
            <p:ph idx="1"/>
          </p:nvPr>
        </p:nvSpPr>
        <p:spPr>
          <a:xfrm>
            <a:off x="333375" y="949842"/>
            <a:ext cx="10972800" cy="4241209"/>
          </a:xfrm>
        </p:spPr>
        <p:txBody>
          <a:bodyPr/>
          <a:lstStyle/>
          <a:p>
            <a:r>
              <a:rPr lang="en-US" dirty="0"/>
              <a:t>Receive notification directly in your email “Inbox”.</a:t>
            </a:r>
          </a:p>
          <a:p>
            <a:r>
              <a:rPr lang="en-US" dirty="0"/>
              <a:t>Download documents.</a:t>
            </a:r>
          </a:p>
          <a:p>
            <a:r>
              <a:rPr lang="en-US" dirty="0"/>
              <a:t>Subscribe using the Notify Me button</a:t>
            </a:r>
          </a:p>
          <a:p>
            <a:r>
              <a:rPr lang="en-US" dirty="0"/>
              <a:t>Check SAWS website often and before </a:t>
            </a:r>
          </a:p>
          <a:p>
            <a:pPr marL="0" indent="0">
              <a:buNone/>
            </a:pPr>
            <a:r>
              <a:rPr lang="en-US" dirty="0"/>
              <a:t>   submitting for this RFQ</a:t>
            </a:r>
          </a:p>
          <a:p>
            <a:r>
              <a:rPr lang="en-US" dirty="0"/>
              <a:t>Multiple Addendums will be issued</a:t>
            </a:r>
          </a:p>
          <a:p>
            <a:pPr marL="0" indent="0">
              <a:buNone/>
            </a:pPr>
            <a:endParaRPr lang="en-US" dirty="0"/>
          </a:p>
          <a:p>
            <a:pPr marL="0" indent="0">
              <a:buNone/>
            </a:pPr>
            <a:r>
              <a:rPr lang="en-US" dirty="0">
                <a:hlinkClick r:id="rId2"/>
              </a:rPr>
              <a:t>https://apps.saws.org/Business_Center/Contractsol/</a:t>
            </a:r>
            <a:r>
              <a:rPr lang="en-US" dirty="0"/>
              <a:t> </a:t>
            </a:r>
          </a:p>
        </p:txBody>
      </p:sp>
      <p:pic>
        <p:nvPicPr>
          <p:cNvPr id="8" name="Picture 7"/>
          <p:cNvPicPr>
            <a:picLocks noChangeAspect="1"/>
          </p:cNvPicPr>
          <p:nvPr/>
        </p:nvPicPr>
        <p:blipFill>
          <a:blip r:embed="rId3"/>
          <a:stretch>
            <a:fillRect/>
          </a:stretch>
        </p:blipFill>
        <p:spPr>
          <a:xfrm>
            <a:off x="7727853" y="2421875"/>
            <a:ext cx="2971800" cy="2371725"/>
          </a:xfrm>
          <a:prstGeom prst="rect">
            <a:avLst/>
          </a:prstGeom>
        </p:spPr>
      </p:pic>
      <p:sp>
        <p:nvSpPr>
          <p:cNvPr id="9" name="Right Arrow 8"/>
          <p:cNvSpPr/>
          <p:nvPr/>
        </p:nvSpPr>
        <p:spPr>
          <a:xfrm>
            <a:off x="7016556" y="4295775"/>
            <a:ext cx="623887" cy="1787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217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48187" y="202407"/>
            <a:ext cx="8921750" cy="654050"/>
          </a:xfrm>
        </p:spPr>
        <p:txBody>
          <a:bodyPr/>
          <a:lstStyle/>
          <a:p>
            <a:pPr eaLnBrk="1" hangingPunct="1"/>
            <a:r>
              <a:rPr lang="en-US" dirty="0"/>
              <a:t>Key Dates </a:t>
            </a:r>
          </a:p>
        </p:txBody>
      </p:sp>
      <p:sp>
        <p:nvSpPr>
          <p:cNvPr id="14339" name="Rectangle 3"/>
          <p:cNvSpPr>
            <a:spLocks noGrp="1" noChangeArrowheads="1"/>
          </p:cNvSpPr>
          <p:nvPr>
            <p:ph type="body" idx="1"/>
          </p:nvPr>
        </p:nvSpPr>
        <p:spPr>
          <a:xfrm>
            <a:off x="0" y="913607"/>
            <a:ext cx="11949627" cy="5102225"/>
          </a:xfrm>
        </p:spPr>
        <p:txBody>
          <a:bodyPr/>
          <a:lstStyle/>
          <a:p>
            <a:r>
              <a:rPr lang="en-US" sz="1600" dirty="0"/>
              <a:t>March 19, 2021 by 4:00 p.m.				</a:t>
            </a:r>
            <a:r>
              <a:rPr lang="en-US" sz="1600" b="1" dirty="0"/>
              <a:t>Receipt of  Written Questions Due</a:t>
            </a:r>
          </a:p>
          <a:p>
            <a:r>
              <a:rPr lang="en-US" sz="1600" dirty="0"/>
              <a:t>March 24, 2021 by 4:00 p.m. 				</a:t>
            </a:r>
            <a:r>
              <a:rPr lang="en-US" sz="1600" b="1" dirty="0"/>
              <a:t>Q &amp; A Posted to Website</a:t>
            </a:r>
          </a:p>
          <a:p>
            <a:r>
              <a:rPr lang="en-US" sz="1600" dirty="0"/>
              <a:t>April 7, 2021 by 2:00 p.m.</a:t>
            </a:r>
            <a:r>
              <a:rPr lang="en-US" sz="1600" b="1" dirty="0"/>
              <a:t>				Deadline to request FTP Site Access</a:t>
            </a:r>
          </a:p>
          <a:p>
            <a:r>
              <a:rPr lang="en-US" sz="1600" dirty="0"/>
              <a:t>April 8, 2021 by 2:00 p.m.				</a:t>
            </a:r>
            <a:r>
              <a:rPr lang="en-US" sz="1600" b="1" dirty="0"/>
              <a:t>Submittals  Due</a:t>
            </a:r>
          </a:p>
          <a:p>
            <a:r>
              <a:rPr lang="en-US" sz="1600" dirty="0"/>
              <a:t>April 9-21, 2021					</a:t>
            </a:r>
            <a:r>
              <a:rPr lang="en-US" sz="1600" b="1" dirty="0"/>
              <a:t>Submittals Evaluated and Respondent Notification</a:t>
            </a:r>
          </a:p>
          <a:p>
            <a:r>
              <a:rPr lang="en-US" sz="1600" dirty="0"/>
              <a:t>April 26, 2021</a:t>
            </a:r>
            <a:r>
              <a:rPr lang="en-US" sz="1600" b="1" dirty="0"/>
              <a:t>					</a:t>
            </a:r>
            <a:r>
              <a:rPr lang="en-US" sz="1600" b="1" dirty="0">
                <a:solidFill>
                  <a:schemeClr val="tx1">
                    <a:lumMod val="75000"/>
                    <a:lumOff val="25000"/>
                  </a:schemeClr>
                </a:solidFill>
              </a:rPr>
              <a:t>RFP Issued to short-listed firms/Site visits scheduled</a:t>
            </a:r>
          </a:p>
          <a:p>
            <a:r>
              <a:rPr lang="en-US" sz="1600" dirty="0">
                <a:solidFill>
                  <a:schemeClr val="tx1">
                    <a:lumMod val="75000"/>
                    <a:lumOff val="25000"/>
                  </a:schemeClr>
                </a:solidFill>
              </a:rPr>
              <a:t>May 5, 2021	</a:t>
            </a:r>
            <a:r>
              <a:rPr lang="en-US" sz="1600" b="1" dirty="0">
                <a:solidFill>
                  <a:schemeClr val="tx1">
                    <a:lumMod val="75000"/>
                    <a:lumOff val="25000"/>
                  </a:schemeClr>
                </a:solidFill>
              </a:rPr>
              <a:t>				Mandatory Pre-Proposal Mtg and Site Visits </a:t>
            </a:r>
            <a:r>
              <a:rPr lang="en-US" sz="1600" dirty="0">
                <a:solidFill>
                  <a:schemeClr val="tx1">
                    <a:lumMod val="75000"/>
                    <a:lumOff val="25000"/>
                  </a:schemeClr>
                </a:solidFill>
              </a:rPr>
              <a:t>(Short Listed Firms )</a:t>
            </a:r>
          </a:p>
          <a:p>
            <a:r>
              <a:rPr lang="en-US" sz="1600" dirty="0">
                <a:solidFill>
                  <a:schemeClr val="tx1">
                    <a:lumMod val="75000"/>
                    <a:lumOff val="25000"/>
                  </a:schemeClr>
                </a:solidFill>
              </a:rPr>
              <a:t>May 12, 2021</a:t>
            </a:r>
            <a:r>
              <a:rPr lang="en-US" sz="1600" b="1" dirty="0">
                <a:solidFill>
                  <a:schemeClr val="tx1">
                    <a:lumMod val="75000"/>
                    <a:lumOff val="25000"/>
                  </a:schemeClr>
                </a:solidFill>
              </a:rPr>
              <a:t>					Attachment E and Bid Bond are Due</a:t>
            </a:r>
          </a:p>
          <a:p>
            <a:r>
              <a:rPr lang="en-US" sz="1600" dirty="0"/>
              <a:t>June 2, 2021					</a:t>
            </a:r>
            <a:r>
              <a:rPr lang="en-US" sz="1600" b="1" dirty="0"/>
              <a:t>RFP’s Due to SAWS</a:t>
            </a:r>
          </a:p>
          <a:p>
            <a:r>
              <a:rPr lang="en-US" sz="1600" dirty="0"/>
              <a:t>June 2-15, 2021</a:t>
            </a:r>
            <a:r>
              <a:rPr lang="en-US" sz="1600" b="1" dirty="0"/>
              <a:t>					RFP's evaluated</a:t>
            </a:r>
          </a:p>
          <a:p>
            <a:r>
              <a:rPr lang="en-US" sz="1600" dirty="0"/>
              <a:t>June 16-18,  2021 </a:t>
            </a:r>
            <a:r>
              <a:rPr lang="en-US" sz="1600" b="1" dirty="0"/>
              <a:t>					Interviews, if necessary</a:t>
            </a:r>
          </a:p>
          <a:p>
            <a:r>
              <a:rPr lang="en-US" sz="1600" dirty="0"/>
              <a:t>June	2021					</a:t>
            </a:r>
            <a:r>
              <a:rPr lang="en-US" sz="1600" b="1" dirty="0"/>
              <a:t>Selected Firm Notified </a:t>
            </a:r>
            <a:endParaRPr lang="en-US" sz="1600" dirty="0"/>
          </a:p>
          <a:p>
            <a:r>
              <a:rPr lang="en-US" sz="1600" dirty="0"/>
              <a:t>June - July 2021			</a:t>
            </a:r>
            <a:r>
              <a:rPr lang="en-US" sz="1600" b="1" dirty="0"/>
              <a:t>		Site investigation and Negotiations</a:t>
            </a:r>
          </a:p>
          <a:p>
            <a:r>
              <a:rPr lang="en-US" sz="1600" dirty="0"/>
              <a:t>September 13, 2021				</a:t>
            </a:r>
            <a:r>
              <a:rPr lang="en-US" sz="1600" b="1" dirty="0"/>
              <a:t>SAWS Board Consideration and Award</a:t>
            </a:r>
          </a:p>
          <a:p>
            <a:r>
              <a:rPr lang="en-US" sz="1600" dirty="0"/>
              <a:t>September 2021 </a:t>
            </a:r>
            <a:r>
              <a:rPr lang="en-US" sz="1600" b="1" dirty="0"/>
              <a:t>					Non-Selection Notice Mailed</a:t>
            </a:r>
          </a:p>
          <a:p>
            <a:r>
              <a:rPr lang="en-US" sz="1600" dirty="0"/>
              <a:t>September  2021 					</a:t>
            </a:r>
            <a:r>
              <a:rPr lang="en-US" sz="1600" b="1" dirty="0"/>
              <a:t>Start Work</a:t>
            </a:r>
          </a:p>
          <a:p>
            <a:pPr marL="0" indent="0">
              <a:buNone/>
            </a:pPr>
            <a:r>
              <a:rPr lang="en-US" sz="1600" b="1" i="1" dirty="0"/>
              <a:t>                        *</a:t>
            </a:r>
            <a:r>
              <a:rPr lang="en-US" sz="1600" i="1" dirty="0"/>
              <a:t>Dates are subject to change</a:t>
            </a:r>
          </a:p>
        </p:txBody>
      </p:sp>
      <p:sp>
        <p:nvSpPr>
          <p:cNvPr id="14340" name="Rectangle 4"/>
          <p:cNvSpPr>
            <a:spLocks noChangeArrowheads="1"/>
          </p:cNvSpPr>
          <p:nvPr/>
        </p:nvSpPr>
        <p:spPr bwMode="auto">
          <a:xfrm>
            <a:off x="1782763" y="725489"/>
            <a:ext cx="8839200" cy="376237"/>
          </a:xfrm>
          <a:prstGeom prst="rect">
            <a:avLst/>
          </a:prstGeom>
          <a:noFill/>
          <a:ln w="9525">
            <a:noFill/>
            <a:miter lim="800000"/>
            <a:headEnd/>
            <a:tailEnd/>
          </a:ln>
        </p:spPr>
        <p:txBody>
          <a:bodyPr anchor="ctr"/>
          <a:lstStyle/>
          <a:p>
            <a:endParaRPr lang="en-US" sz="2200" dirty="0">
              <a:solidFill>
                <a:srgbClr val="800080"/>
              </a:solidFill>
            </a:endParaRPr>
          </a:p>
        </p:txBody>
      </p:sp>
    </p:spTree>
    <p:extLst>
      <p:ext uri="{BB962C8B-B14F-4D97-AF65-F5344CB8AC3E}">
        <p14:creationId xmlns:p14="http://schemas.microsoft.com/office/powerpoint/2010/main" val="2578886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65334"/>
            <a:ext cx="11925300" cy="4368208"/>
          </a:xfrm>
        </p:spPr>
        <p:txBody>
          <a:bodyPr/>
          <a:lstStyle/>
          <a:p>
            <a:pPr algn="just"/>
            <a:r>
              <a:rPr lang="en-US" sz="2400" dirty="0">
                <a:solidFill>
                  <a:schemeClr val="bg2">
                    <a:lumMod val="25000"/>
                  </a:schemeClr>
                </a:solidFill>
              </a:rPr>
              <a:t>FTP access requests are being accepting now, but no later than April 7, 2021 by 2:00 PM CDT </a:t>
            </a:r>
          </a:p>
          <a:p>
            <a:pPr lvl="1" algn="just"/>
            <a:r>
              <a:rPr lang="en-US" sz="2000" dirty="0">
                <a:solidFill>
                  <a:schemeClr val="bg2">
                    <a:lumMod val="25000"/>
                  </a:schemeClr>
                </a:solidFill>
              </a:rPr>
              <a:t>Email Florinda Gonzales with legal name and recipient's email address and phone number  </a:t>
            </a:r>
            <a:endParaRPr lang="en-US" sz="2000" dirty="0">
              <a:solidFill>
                <a:srgbClr val="0000FF"/>
              </a:solidFill>
            </a:endParaRPr>
          </a:p>
          <a:p>
            <a:pPr algn="just"/>
            <a:r>
              <a:rPr lang="en-US" sz="2400" dirty="0">
                <a:solidFill>
                  <a:schemeClr val="bg2">
                    <a:lumMod val="25000"/>
                  </a:schemeClr>
                </a:solidFill>
              </a:rPr>
              <a:t>Title the proposal “PS-00106 Northeast Service Center DB Project RFQ Response” and name of Respondent</a:t>
            </a:r>
          </a:p>
          <a:p>
            <a:pPr algn="just"/>
            <a:r>
              <a:rPr lang="en-US" sz="2400" dirty="0">
                <a:solidFill>
                  <a:schemeClr val="bg2">
                    <a:lumMod val="25000"/>
                  </a:schemeClr>
                </a:solidFill>
              </a:rPr>
              <a:t>One (1) file per Respondent</a:t>
            </a:r>
          </a:p>
          <a:p>
            <a:pPr lvl="1" algn="just"/>
            <a:r>
              <a:rPr lang="en-US" sz="2000" dirty="0">
                <a:solidFill>
                  <a:schemeClr val="bg2">
                    <a:lumMod val="25000"/>
                  </a:schemeClr>
                </a:solidFill>
              </a:rPr>
              <a:t>See Exhibit D Submittal Response Checklist</a:t>
            </a:r>
          </a:p>
          <a:p>
            <a:pPr lvl="1" algn="just"/>
            <a:r>
              <a:rPr lang="en-US" sz="2000" dirty="0">
                <a:solidFill>
                  <a:schemeClr val="bg2">
                    <a:lumMod val="25000"/>
                  </a:schemeClr>
                </a:solidFill>
              </a:rPr>
              <a:t>8 1/2" x 11" portrait format (11" x 17" permitted where warranted)</a:t>
            </a:r>
          </a:p>
          <a:p>
            <a:pPr lvl="1" algn="just"/>
            <a:r>
              <a:rPr lang="en-US" sz="2000" dirty="0">
                <a:solidFill>
                  <a:schemeClr val="bg2">
                    <a:lumMod val="25000"/>
                  </a:schemeClr>
                </a:solidFill>
              </a:rPr>
              <a:t>PDF format with </a:t>
            </a:r>
            <a:r>
              <a:rPr lang="en-US" sz="2000" dirty="0">
                <a:solidFill>
                  <a:srgbClr val="FF0000"/>
                </a:solidFill>
              </a:rPr>
              <a:t>seven (7) </a:t>
            </a:r>
            <a:r>
              <a:rPr lang="en-US" sz="2000" dirty="0">
                <a:solidFill>
                  <a:schemeClr val="bg2">
                    <a:lumMod val="25000"/>
                  </a:schemeClr>
                </a:solidFill>
              </a:rPr>
              <a:t>TABS </a:t>
            </a:r>
            <a:r>
              <a:rPr lang="en-US" sz="2000" dirty="0">
                <a:solidFill>
                  <a:srgbClr val="FF0000"/>
                </a:solidFill>
              </a:rPr>
              <a:t>(and subtabs in Tab 4) </a:t>
            </a:r>
            <a:r>
              <a:rPr lang="en-US" sz="2000" dirty="0">
                <a:solidFill>
                  <a:schemeClr val="bg2">
                    <a:lumMod val="25000"/>
                  </a:schemeClr>
                </a:solidFill>
              </a:rPr>
              <a:t>bookmarked </a:t>
            </a:r>
            <a:r>
              <a:rPr lang="en-US" sz="2000" dirty="0">
                <a:solidFill>
                  <a:srgbClr val="FF0000"/>
                </a:solidFill>
              </a:rPr>
              <a:t>by including the Table of Contents function </a:t>
            </a:r>
            <a:r>
              <a:rPr lang="en-US" sz="2000" dirty="0">
                <a:solidFill>
                  <a:schemeClr val="bg2">
                    <a:lumMod val="25000"/>
                  </a:schemeClr>
                </a:solidFill>
              </a:rPr>
              <a:t>for easy access</a:t>
            </a:r>
          </a:p>
          <a:p>
            <a:pPr algn="just"/>
            <a:r>
              <a:rPr lang="en-US" sz="2400" dirty="0">
                <a:solidFill>
                  <a:schemeClr val="bg2">
                    <a:lumMod val="25000"/>
                  </a:schemeClr>
                </a:solidFill>
              </a:rPr>
              <a:t>Allow sufficient time to upload; SAWS recommends </a:t>
            </a:r>
            <a:r>
              <a:rPr lang="en-US" sz="2400" u="sng" dirty="0">
                <a:solidFill>
                  <a:schemeClr val="bg2">
                    <a:lumMod val="25000"/>
                  </a:schemeClr>
                </a:solidFill>
              </a:rPr>
              <a:t>no later </a:t>
            </a:r>
            <a:r>
              <a:rPr lang="en-US" sz="2400" dirty="0">
                <a:solidFill>
                  <a:schemeClr val="bg2">
                    <a:lumMod val="25000"/>
                  </a:schemeClr>
                </a:solidFill>
              </a:rPr>
              <a:t>than 2 hours prior to the deadline</a:t>
            </a:r>
          </a:p>
          <a:p>
            <a:pPr algn="just"/>
            <a:r>
              <a:rPr lang="en-US" sz="2400" dirty="0">
                <a:solidFill>
                  <a:schemeClr val="bg2">
                    <a:lumMod val="25000"/>
                  </a:schemeClr>
                </a:solidFill>
              </a:rPr>
              <a:t>Responses are due no later than April 8, 2021 at 2:00 p.m. CDT</a:t>
            </a:r>
          </a:p>
          <a:p>
            <a:pPr algn="just"/>
            <a:r>
              <a:rPr lang="en-US" sz="2400" dirty="0">
                <a:solidFill>
                  <a:schemeClr val="bg2">
                    <a:lumMod val="25000"/>
                  </a:schemeClr>
                </a:solidFill>
              </a:rPr>
              <a:t>Late responses will not be accepted and will not be downloaded</a:t>
            </a:r>
          </a:p>
        </p:txBody>
      </p:sp>
      <p:sp>
        <p:nvSpPr>
          <p:cNvPr id="5" name="Rectangle 2"/>
          <p:cNvSpPr txBox="1">
            <a:spLocks noChangeArrowheads="1"/>
          </p:cNvSpPr>
          <p:nvPr/>
        </p:nvSpPr>
        <p:spPr>
          <a:xfrm>
            <a:off x="195790" y="311284"/>
            <a:ext cx="8921750" cy="654050"/>
          </a:xfrm>
          <a:prstGeom prst="rect">
            <a:avLst/>
          </a:prstGeom>
        </p:spPr>
        <p:txBody>
          <a:bodyPr/>
          <a:lstStyle>
            <a:lvl1pPr algn="l" defTabSz="914400" rtl="0" eaLnBrk="1" latinLnBrk="0" hangingPunct="1">
              <a:spcBef>
                <a:spcPct val="0"/>
              </a:spcBef>
              <a:buNone/>
              <a:defRPr sz="4000" b="1" kern="1200" baseline="0">
                <a:solidFill>
                  <a:schemeClr val="bg1">
                    <a:lumMod val="50000"/>
                  </a:schemeClr>
                </a:solidFill>
                <a:latin typeface="Calibri" pitchFamily="34" charset="0"/>
                <a:ea typeface="+mj-ea"/>
                <a:cs typeface="+mj-cs"/>
              </a:defRPr>
            </a:lvl1pPr>
          </a:lstStyle>
          <a:p>
            <a:pPr fontAlgn="auto">
              <a:spcAft>
                <a:spcPts val="0"/>
              </a:spcAft>
            </a:pPr>
            <a:r>
              <a:rPr lang="en-US" b="0" dirty="0">
                <a:latin typeface="Gill Sans MT" panose="020B0502020104020203" pitchFamily="34" charset="0"/>
              </a:rPr>
              <a:t>Electronic Submission</a:t>
            </a:r>
          </a:p>
        </p:txBody>
      </p:sp>
    </p:spTree>
    <p:extLst>
      <p:ext uri="{BB962C8B-B14F-4D97-AF65-F5344CB8AC3E}">
        <p14:creationId xmlns:p14="http://schemas.microsoft.com/office/powerpoint/2010/main" val="1773723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85216"/>
            <a:ext cx="12002917" cy="4368208"/>
          </a:xfrm>
        </p:spPr>
        <p:txBody>
          <a:bodyPr/>
          <a:lstStyle/>
          <a:p>
            <a:r>
              <a:rPr lang="en-US" sz="2400" dirty="0"/>
              <a:t>Respondents shall not communicate with the following: </a:t>
            </a:r>
          </a:p>
          <a:p>
            <a:pPr lvl="1">
              <a:buFont typeface="Arial" panose="020B0604020202020204" pitchFamily="34" charset="0"/>
              <a:buChar char="•"/>
            </a:pPr>
            <a:r>
              <a:rPr lang="en-US" sz="2400" dirty="0"/>
              <a:t>SAWS’ Executive Management, SAWS’ Project Manager or any other SAWS’ staff</a:t>
            </a:r>
          </a:p>
          <a:p>
            <a:pPr lvl="1">
              <a:buFont typeface="Arial" panose="020B0604020202020204" pitchFamily="34" charset="0"/>
              <a:buChar char="•"/>
            </a:pPr>
            <a:r>
              <a:rPr lang="en-US" sz="2400" dirty="0"/>
              <a:t>SAWS’ Program Manager (APSI)</a:t>
            </a:r>
          </a:p>
          <a:p>
            <a:pPr lvl="1">
              <a:buFont typeface="Arial" panose="020B0604020202020204" pitchFamily="34" charset="0"/>
              <a:buChar char="•"/>
            </a:pPr>
            <a:r>
              <a:rPr lang="en-US" sz="2400" dirty="0"/>
              <a:t>City Council member of staff</a:t>
            </a:r>
          </a:p>
          <a:p>
            <a:pPr lvl="1">
              <a:buFont typeface="Arial" panose="020B0604020202020204" pitchFamily="34" charset="0"/>
              <a:buChar char="•"/>
            </a:pPr>
            <a:r>
              <a:rPr lang="en-US" sz="2400" dirty="0"/>
              <a:t>SAWS Board of Trustees</a:t>
            </a:r>
          </a:p>
          <a:p>
            <a:r>
              <a:rPr lang="en-US" sz="2400" dirty="0"/>
              <a:t>This includes phone calls, emails, letter, or any direct or indirect discussion of the RFQ (or forthcoming RFP)</a:t>
            </a:r>
          </a:p>
          <a:p>
            <a:r>
              <a:rPr lang="en-US" sz="2400" dirty="0"/>
              <a:t>Violation of this provision may result in Respondent disqualification for consideration</a:t>
            </a:r>
          </a:p>
          <a:p>
            <a:r>
              <a:rPr lang="en-US" sz="2400" dirty="0"/>
              <a:t>Communication protocol is in effect up until Board award of the Contract.</a:t>
            </a:r>
          </a:p>
          <a:p>
            <a:endParaRPr lang="en-US" dirty="0"/>
          </a:p>
        </p:txBody>
      </p:sp>
      <p:sp>
        <p:nvSpPr>
          <p:cNvPr id="5" name="Rectangle 2"/>
          <p:cNvSpPr txBox="1">
            <a:spLocks noChangeArrowheads="1"/>
          </p:cNvSpPr>
          <p:nvPr/>
        </p:nvSpPr>
        <p:spPr>
          <a:xfrm>
            <a:off x="189083" y="307341"/>
            <a:ext cx="8921750" cy="654050"/>
          </a:xfrm>
          <a:prstGeom prst="rect">
            <a:avLst/>
          </a:prstGeom>
        </p:spPr>
        <p:txBody>
          <a:bodyPr/>
          <a:lstStyle>
            <a:lvl1pPr algn="l" defTabSz="914400" rtl="0" eaLnBrk="1" latinLnBrk="0" hangingPunct="1">
              <a:spcBef>
                <a:spcPct val="0"/>
              </a:spcBef>
              <a:buNone/>
              <a:defRPr sz="4000" b="1" kern="1200" baseline="0">
                <a:solidFill>
                  <a:schemeClr val="bg1">
                    <a:lumMod val="50000"/>
                  </a:schemeClr>
                </a:solidFill>
                <a:latin typeface="Calibri" pitchFamily="34" charset="0"/>
                <a:ea typeface="+mj-ea"/>
                <a:cs typeface="+mj-cs"/>
              </a:defRPr>
            </a:lvl1pPr>
          </a:lstStyle>
          <a:p>
            <a:pPr fontAlgn="auto">
              <a:spcAft>
                <a:spcPts val="0"/>
              </a:spcAft>
            </a:pPr>
            <a:r>
              <a:rPr lang="en-US" b="0" dirty="0">
                <a:latin typeface="Gill Sans MT" panose="020B0502020104020203" pitchFamily="34" charset="0"/>
              </a:rPr>
              <a:t>Communication Reminders</a:t>
            </a:r>
          </a:p>
        </p:txBody>
      </p:sp>
    </p:spTree>
    <p:extLst>
      <p:ext uri="{BB962C8B-B14F-4D97-AF65-F5344CB8AC3E}">
        <p14:creationId xmlns:p14="http://schemas.microsoft.com/office/powerpoint/2010/main" val="1763867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603"/>
            <a:ext cx="11389896" cy="675204"/>
          </a:xfrm>
        </p:spPr>
        <p:txBody>
          <a:bodyPr/>
          <a:lstStyle/>
          <a:p>
            <a:r>
              <a:rPr lang="en-US" dirty="0"/>
              <a:t>Project Overview</a:t>
            </a:r>
          </a:p>
        </p:txBody>
      </p:sp>
      <p:sp>
        <p:nvSpPr>
          <p:cNvPr id="3" name="Content Placeholder 2"/>
          <p:cNvSpPr>
            <a:spLocks noGrp="1"/>
          </p:cNvSpPr>
          <p:nvPr>
            <p:ph idx="1"/>
          </p:nvPr>
        </p:nvSpPr>
        <p:spPr>
          <a:xfrm>
            <a:off x="0" y="918807"/>
            <a:ext cx="12192000" cy="4841358"/>
          </a:xfrm>
          <a:solidFill>
            <a:schemeClr val="bg1"/>
          </a:solidFill>
        </p:spPr>
        <p:txBody>
          <a:bodyPr/>
          <a:lstStyle/>
          <a:p>
            <a:r>
              <a:rPr lang="en-US" sz="2800" dirty="0"/>
              <a:t>Scope of services and work will take place on two distinct sites and work will consist of planning, development, design, engineering, procurement, demolition </a:t>
            </a:r>
            <a:r>
              <a:rPr lang="en-US" sz="2800" dirty="0">
                <a:solidFill>
                  <a:schemeClr val="tx1"/>
                </a:solidFill>
              </a:rPr>
              <a:t>and construction.    </a:t>
            </a:r>
          </a:p>
          <a:p>
            <a:r>
              <a:rPr lang="en-US" sz="2800" b="1" u="sng" dirty="0">
                <a:solidFill>
                  <a:schemeClr val="tx1"/>
                </a:solidFill>
              </a:rPr>
              <a:t>Attachment E: Design Build Services Agreement</a:t>
            </a:r>
          </a:p>
          <a:p>
            <a:pPr marL="0" indent="0">
              <a:buNone/>
            </a:pPr>
            <a:r>
              <a:rPr lang="en-US" sz="2800" b="1" dirty="0">
                <a:solidFill>
                  <a:schemeClr val="tx1"/>
                </a:solidFill>
              </a:rPr>
              <a:t>	</a:t>
            </a:r>
            <a:r>
              <a:rPr lang="en-US" sz="2800" b="1" u="sng" dirty="0">
                <a:solidFill>
                  <a:schemeClr val="tx1"/>
                </a:solidFill>
              </a:rPr>
              <a:t>Exhibit </a:t>
            </a:r>
            <a:r>
              <a:rPr lang="en-US" sz="2800" b="1" u="sng" dirty="0">
                <a:solidFill>
                  <a:schemeClr val="tx1"/>
                </a:solidFill>
                <a:latin typeface="Times New Roman" panose="02020603050405020304" pitchFamily="18" charset="0"/>
                <a:cs typeface="Times New Roman" panose="02020603050405020304" pitchFamily="18" charset="0"/>
              </a:rPr>
              <a:t>1</a:t>
            </a:r>
            <a:r>
              <a:rPr lang="en-US" sz="2800" b="1" u="sng" dirty="0">
                <a:solidFill>
                  <a:schemeClr val="tx1"/>
                </a:solidFill>
              </a:rPr>
              <a:t>:  Design Criteria Packet (DCP) </a:t>
            </a:r>
            <a:r>
              <a:rPr lang="en-US" sz="2800" dirty="0">
                <a:solidFill>
                  <a:schemeClr val="tx1"/>
                </a:solidFill>
              </a:rPr>
              <a:t>includes:	</a:t>
            </a:r>
          </a:p>
          <a:p>
            <a:pPr marL="0" indent="0">
              <a:buNone/>
            </a:pPr>
            <a:r>
              <a:rPr lang="en-US" sz="2800" dirty="0">
                <a:solidFill>
                  <a:schemeClr val="tx1"/>
                </a:solidFill>
              </a:rPr>
              <a:t>		Program Manager’s Survey and Geotech</a:t>
            </a:r>
          </a:p>
          <a:p>
            <a:pPr marL="0" indent="0">
              <a:buNone/>
            </a:pPr>
            <a:r>
              <a:rPr lang="en-US" sz="2800" dirty="0">
                <a:solidFill>
                  <a:schemeClr val="tx1"/>
                </a:solidFill>
              </a:rPr>
              <a:t>		Plans and Specs from previous Phases</a:t>
            </a:r>
          </a:p>
          <a:p>
            <a:pPr marL="0" indent="0">
              <a:buNone/>
            </a:pPr>
            <a:r>
              <a:rPr lang="en-US" sz="2800" dirty="0">
                <a:solidFill>
                  <a:schemeClr val="tx1"/>
                </a:solidFill>
              </a:rPr>
              <a:t>		Detailed room data /room sizes/ finishes</a:t>
            </a:r>
          </a:p>
          <a:p>
            <a:pPr marL="0" indent="0">
              <a:buNone/>
            </a:pPr>
            <a:r>
              <a:rPr lang="en-US" sz="2800" dirty="0">
                <a:solidFill>
                  <a:schemeClr val="tx1"/>
                </a:solidFill>
              </a:rPr>
              <a:t>		Performance Spec</a:t>
            </a:r>
          </a:p>
          <a:p>
            <a:pPr marL="0" indent="0">
              <a:buNone/>
            </a:pPr>
            <a:r>
              <a:rPr lang="en-US" sz="2800" dirty="0">
                <a:solidFill>
                  <a:schemeClr val="tx1"/>
                </a:solidFill>
              </a:rPr>
              <a:t>		Judson Road infrastructure plans</a:t>
            </a:r>
          </a:p>
          <a:p>
            <a:pPr marL="0" indent="0">
              <a:buNone/>
            </a:pPr>
            <a:endParaRPr lang="en-US" dirty="0"/>
          </a:p>
        </p:txBody>
      </p:sp>
    </p:spTree>
    <p:extLst>
      <p:ext uri="{BB962C8B-B14F-4D97-AF65-F5344CB8AC3E}">
        <p14:creationId xmlns:p14="http://schemas.microsoft.com/office/powerpoint/2010/main" val="3863039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4757478" y="-913317"/>
            <a:ext cx="46679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25" name="Picture 24">
            <a:extLst>
              <a:ext uri="{FF2B5EF4-FFF2-40B4-BE49-F238E27FC236}">
                <a16:creationId xmlns:a16="http://schemas.microsoft.com/office/drawing/2014/main" id="{D80D597A-F35D-4DC6-A78E-4ECD17A0A9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51882" y="-1213549"/>
            <a:ext cx="6615860" cy="8561700"/>
          </a:xfrm>
          <a:prstGeom prst="rect">
            <a:avLst/>
          </a:prstGeom>
        </p:spPr>
      </p:pic>
      <p:grpSp>
        <p:nvGrpSpPr>
          <p:cNvPr id="43" name="Group 42">
            <a:extLst>
              <a:ext uri="{FF2B5EF4-FFF2-40B4-BE49-F238E27FC236}">
                <a16:creationId xmlns:a16="http://schemas.microsoft.com/office/drawing/2014/main" id="{497840BB-5C1E-48C2-B854-E94546803FDC}"/>
              </a:ext>
            </a:extLst>
          </p:cNvPr>
          <p:cNvGrpSpPr/>
          <p:nvPr/>
        </p:nvGrpSpPr>
        <p:grpSpPr>
          <a:xfrm>
            <a:off x="7280291" y="1644073"/>
            <a:ext cx="2294106" cy="1801245"/>
            <a:chOff x="6587692" y="1814416"/>
            <a:chExt cx="2294106" cy="1801245"/>
          </a:xfrm>
        </p:grpSpPr>
        <p:sp>
          <p:nvSpPr>
            <p:cNvPr id="44" name="TextBox 43">
              <a:extLst>
                <a:ext uri="{FF2B5EF4-FFF2-40B4-BE49-F238E27FC236}">
                  <a16:creationId xmlns:a16="http://schemas.microsoft.com/office/drawing/2014/main" id="{3F6A6C2A-90F6-46DF-B64B-FE3A4582B257}"/>
                </a:ext>
              </a:extLst>
            </p:cNvPr>
            <p:cNvSpPr txBox="1"/>
            <p:nvPr/>
          </p:nvSpPr>
          <p:spPr>
            <a:xfrm>
              <a:off x="6587692" y="3338662"/>
              <a:ext cx="1452784" cy="276999"/>
            </a:xfrm>
            <a:prstGeom prst="rect">
              <a:avLst/>
            </a:prstGeom>
            <a:noFill/>
          </p:spPr>
          <p:txBody>
            <a:bodyPr wrap="square" rtlCol="0">
              <a:spAutoFit/>
            </a:bodyPr>
            <a:lstStyle/>
            <a:p>
              <a:pPr>
                <a:buNone/>
              </a:pPr>
              <a:r>
                <a:rPr lang="en-US" sz="1200" dirty="0">
                  <a:solidFill>
                    <a:srgbClr val="009900"/>
                  </a:solidFill>
                </a:rPr>
                <a:t>WSOC</a:t>
              </a:r>
            </a:p>
          </p:txBody>
        </p:sp>
        <p:sp>
          <p:nvSpPr>
            <p:cNvPr id="45" name="TextBox 44">
              <a:extLst>
                <a:ext uri="{FF2B5EF4-FFF2-40B4-BE49-F238E27FC236}">
                  <a16:creationId xmlns:a16="http://schemas.microsoft.com/office/drawing/2014/main" id="{60C699CC-1D50-4DC5-86A8-A6E9AEA09544}"/>
                </a:ext>
              </a:extLst>
            </p:cNvPr>
            <p:cNvSpPr txBox="1"/>
            <p:nvPr/>
          </p:nvSpPr>
          <p:spPr>
            <a:xfrm>
              <a:off x="7904491" y="2013795"/>
              <a:ext cx="977307" cy="276999"/>
            </a:xfrm>
            <a:prstGeom prst="rect">
              <a:avLst/>
            </a:prstGeom>
            <a:noFill/>
          </p:spPr>
          <p:txBody>
            <a:bodyPr wrap="square" rtlCol="0">
              <a:spAutoFit/>
            </a:bodyPr>
            <a:lstStyle/>
            <a:p>
              <a:pPr>
                <a:buNone/>
              </a:pPr>
              <a:r>
                <a:rPr lang="en-US" sz="1200" dirty="0">
                  <a:solidFill>
                    <a:srgbClr val="009900"/>
                  </a:solidFill>
                </a:rPr>
                <a:t>NSOC</a:t>
              </a:r>
            </a:p>
          </p:txBody>
        </p:sp>
        <p:pic>
          <p:nvPicPr>
            <p:cNvPr id="46" name="Picture 45">
              <a:extLst>
                <a:ext uri="{FF2B5EF4-FFF2-40B4-BE49-F238E27FC236}">
                  <a16:creationId xmlns:a16="http://schemas.microsoft.com/office/drawing/2014/main" id="{59C2D437-A31F-49CE-9B60-FD95A737FA7A}"/>
                </a:ext>
              </a:extLst>
            </p:cNvPr>
            <p:cNvPicPr>
              <a:picLocks noChangeAspect="1"/>
            </p:cNvPicPr>
            <p:nvPr/>
          </p:nvPicPr>
          <p:blipFill>
            <a:blip r:embed="rId4"/>
            <a:stretch>
              <a:fillRect/>
            </a:stretch>
          </p:blipFill>
          <p:spPr>
            <a:xfrm>
              <a:off x="7894159" y="1814416"/>
              <a:ext cx="292633" cy="274344"/>
            </a:xfrm>
            <a:prstGeom prst="rect">
              <a:avLst/>
            </a:prstGeom>
          </p:spPr>
        </p:pic>
      </p:grpSp>
      <p:sp>
        <p:nvSpPr>
          <p:cNvPr id="38" name="TextBox 37">
            <a:extLst>
              <a:ext uri="{FF2B5EF4-FFF2-40B4-BE49-F238E27FC236}">
                <a16:creationId xmlns:a16="http://schemas.microsoft.com/office/drawing/2014/main" id="{955B17C4-FE86-492E-B1C9-119DCE8DC304}"/>
              </a:ext>
            </a:extLst>
          </p:cNvPr>
          <p:cNvSpPr txBox="1"/>
          <p:nvPr/>
        </p:nvSpPr>
        <p:spPr>
          <a:xfrm>
            <a:off x="9833003" y="3278723"/>
            <a:ext cx="1452784" cy="276999"/>
          </a:xfrm>
          <a:prstGeom prst="rect">
            <a:avLst/>
          </a:prstGeom>
          <a:noFill/>
        </p:spPr>
        <p:txBody>
          <a:bodyPr wrap="square" rtlCol="0">
            <a:spAutoFit/>
          </a:bodyPr>
          <a:lstStyle/>
          <a:p>
            <a:pPr>
              <a:buNone/>
            </a:pPr>
            <a:r>
              <a:rPr lang="en-US" sz="1200" dirty="0">
                <a:solidFill>
                  <a:srgbClr val="009900"/>
                </a:solidFill>
              </a:rPr>
              <a:t>ESSC</a:t>
            </a:r>
          </a:p>
        </p:txBody>
      </p:sp>
      <p:sp>
        <p:nvSpPr>
          <p:cNvPr id="39" name="5-Point Star 42">
            <a:extLst>
              <a:ext uri="{FF2B5EF4-FFF2-40B4-BE49-F238E27FC236}">
                <a16:creationId xmlns:a16="http://schemas.microsoft.com/office/drawing/2014/main" id="{A189C478-73BF-48AB-BE9F-38FBF5973FED}"/>
              </a:ext>
            </a:extLst>
          </p:cNvPr>
          <p:cNvSpPr/>
          <p:nvPr/>
        </p:nvSpPr>
        <p:spPr bwMode="auto">
          <a:xfrm>
            <a:off x="10157194" y="1840441"/>
            <a:ext cx="244928" cy="235131"/>
          </a:xfrm>
          <a:prstGeom prst="star5">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40" name="TextBox 39">
            <a:extLst>
              <a:ext uri="{FF2B5EF4-FFF2-40B4-BE49-F238E27FC236}">
                <a16:creationId xmlns:a16="http://schemas.microsoft.com/office/drawing/2014/main" id="{ECF12423-F32A-4280-800F-A60E62DC5C4B}"/>
              </a:ext>
            </a:extLst>
          </p:cNvPr>
          <p:cNvSpPr txBox="1"/>
          <p:nvPr/>
        </p:nvSpPr>
        <p:spPr>
          <a:xfrm>
            <a:off x="9765525" y="2009730"/>
            <a:ext cx="977307" cy="276999"/>
          </a:xfrm>
          <a:prstGeom prst="rect">
            <a:avLst/>
          </a:prstGeom>
          <a:noFill/>
        </p:spPr>
        <p:txBody>
          <a:bodyPr wrap="square" rtlCol="0">
            <a:spAutoFit/>
          </a:bodyPr>
          <a:lstStyle/>
          <a:p>
            <a:pPr>
              <a:buNone/>
            </a:pPr>
            <a:r>
              <a:rPr lang="en-US" sz="1200" dirty="0">
                <a:solidFill>
                  <a:srgbClr val="FF0000"/>
                </a:solidFill>
              </a:rPr>
              <a:t>NESC</a:t>
            </a:r>
          </a:p>
        </p:txBody>
      </p:sp>
      <p:sp>
        <p:nvSpPr>
          <p:cNvPr id="32" name="5-Point Star 50">
            <a:extLst>
              <a:ext uri="{FF2B5EF4-FFF2-40B4-BE49-F238E27FC236}">
                <a16:creationId xmlns:a16="http://schemas.microsoft.com/office/drawing/2014/main" id="{01D1AA33-5274-4AFC-B780-2BEBC1A7AB74}"/>
              </a:ext>
            </a:extLst>
          </p:cNvPr>
          <p:cNvSpPr/>
          <p:nvPr/>
        </p:nvSpPr>
        <p:spPr bwMode="auto">
          <a:xfrm>
            <a:off x="9781092" y="3115427"/>
            <a:ext cx="244928" cy="235131"/>
          </a:xfrm>
          <a:prstGeom prst="star5">
            <a:avLst/>
          </a:prstGeom>
          <a:solidFill>
            <a:srgbClr val="00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34" name="Freeform 33">
            <a:extLst>
              <a:ext uri="{FF2B5EF4-FFF2-40B4-BE49-F238E27FC236}">
                <a16:creationId xmlns:a16="http://schemas.microsoft.com/office/drawing/2014/main" id="{40BF211F-CC10-46FE-925C-678D3199357D}"/>
              </a:ext>
            </a:extLst>
          </p:cNvPr>
          <p:cNvSpPr/>
          <p:nvPr/>
        </p:nvSpPr>
        <p:spPr>
          <a:xfrm>
            <a:off x="9111172" y="346222"/>
            <a:ext cx="2286014" cy="2816875"/>
          </a:xfrm>
          <a:custGeom>
            <a:avLst/>
            <a:gdLst>
              <a:gd name="connsiteX0" fmla="*/ 83670 w 2211294"/>
              <a:gd name="connsiteY0" fmla="*/ 131483 h 3059953"/>
              <a:gd name="connsiteX1" fmla="*/ 77694 w 2211294"/>
              <a:gd name="connsiteY1" fmla="*/ 430306 h 3059953"/>
              <a:gd name="connsiteX2" fmla="*/ 11953 w 2211294"/>
              <a:gd name="connsiteY2" fmla="*/ 484094 h 3059953"/>
              <a:gd name="connsiteX3" fmla="*/ 0 w 2211294"/>
              <a:gd name="connsiteY3" fmla="*/ 962212 h 3059953"/>
              <a:gd name="connsiteX4" fmla="*/ 41835 w 2211294"/>
              <a:gd name="connsiteY4" fmla="*/ 1039906 h 3059953"/>
              <a:gd name="connsiteX5" fmla="*/ 0 w 2211294"/>
              <a:gd name="connsiteY5" fmla="*/ 1243106 h 3059953"/>
              <a:gd name="connsiteX6" fmla="*/ 17929 w 2211294"/>
              <a:gd name="connsiteY6" fmla="*/ 1326777 h 3059953"/>
              <a:gd name="connsiteX7" fmla="*/ 17929 w 2211294"/>
              <a:gd name="connsiteY7" fmla="*/ 1398494 h 3059953"/>
              <a:gd name="connsiteX8" fmla="*/ 23906 w 2211294"/>
              <a:gd name="connsiteY8" fmla="*/ 1524000 h 3059953"/>
              <a:gd name="connsiteX9" fmla="*/ 107576 w 2211294"/>
              <a:gd name="connsiteY9" fmla="*/ 1715247 h 3059953"/>
              <a:gd name="connsiteX10" fmla="*/ 65741 w 2211294"/>
              <a:gd name="connsiteY10" fmla="*/ 1906494 h 3059953"/>
              <a:gd name="connsiteX11" fmla="*/ 53788 w 2211294"/>
              <a:gd name="connsiteY11" fmla="*/ 1996141 h 3059953"/>
              <a:gd name="connsiteX12" fmla="*/ 29882 w 2211294"/>
              <a:gd name="connsiteY12" fmla="*/ 2049930 h 3059953"/>
              <a:gd name="connsiteX13" fmla="*/ 23906 w 2211294"/>
              <a:gd name="connsiteY13" fmla="*/ 2145553 h 3059953"/>
              <a:gd name="connsiteX14" fmla="*/ 101600 w 2211294"/>
              <a:gd name="connsiteY14" fmla="*/ 2324847 h 3059953"/>
              <a:gd name="connsiteX15" fmla="*/ 137459 w 2211294"/>
              <a:gd name="connsiteY15" fmla="*/ 3012141 h 3059953"/>
              <a:gd name="connsiteX16" fmla="*/ 179294 w 2211294"/>
              <a:gd name="connsiteY16" fmla="*/ 3059953 h 3059953"/>
              <a:gd name="connsiteX17" fmla="*/ 304800 w 2211294"/>
              <a:gd name="connsiteY17" fmla="*/ 3006165 h 3059953"/>
              <a:gd name="connsiteX18" fmla="*/ 496047 w 2211294"/>
              <a:gd name="connsiteY18" fmla="*/ 3018118 h 3059953"/>
              <a:gd name="connsiteX19" fmla="*/ 627529 w 2211294"/>
              <a:gd name="connsiteY19" fmla="*/ 3018118 h 3059953"/>
              <a:gd name="connsiteX20" fmla="*/ 782918 w 2211294"/>
              <a:gd name="connsiteY20" fmla="*/ 2868706 h 3059953"/>
              <a:gd name="connsiteX21" fmla="*/ 1207247 w 2211294"/>
              <a:gd name="connsiteY21" fmla="*/ 2892612 h 3059953"/>
              <a:gd name="connsiteX22" fmla="*/ 1775012 w 2211294"/>
              <a:gd name="connsiteY22" fmla="*/ 2402541 h 3059953"/>
              <a:gd name="connsiteX23" fmla="*/ 1798918 w 2211294"/>
              <a:gd name="connsiteY23" fmla="*/ 2324847 h 3059953"/>
              <a:gd name="connsiteX24" fmla="*/ 2211294 w 2211294"/>
              <a:gd name="connsiteY24" fmla="*/ 2043953 h 3059953"/>
              <a:gd name="connsiteX25" fmla="*/ 2109694 w 2211294"/>
              <a:gd name="connsiteY25" fmla="*/ 2008094 h 3059953"/>
              <a:gd name="connsiteX26" fmla="*/ 2061882 w 2211294"/>
              <a:gd name="connsiteY26" fmla="*/ 1948330 h 3059953"/>
              <a:gd name="connsiteX27" fmla="*/ 1990165 w 2211294"/>
              <a:gd name="connsiteY27" fmla="*/ 1942353 h 3059953"/>
              <a:gd name="connsiteX28" fmla="*/ 1960282 w 2211294"/>
              <a:gd name="connsiteY28" fmla="*/ 1888565 h 3059953"/>
              <a:gd name="connsiteX29" fmla="*/ 1870635 w 2211294"/>
              <a:gd name="connsiteY29" fmla="*/ 1858683 h 3059953"/>
              <a:gd name="connsiteX30" fmla="*/ 1840753 w 2211294"/>
              <a:gd name="connsiteY30" fmla="*/ 1775012 h 3059953"/>
              <a:gd name="connsiteX31" fmla="*/ 1798918 w 2211294"/>
              <a:gd name="connsiteY31" fmla="*/ 1721224 h 3059953"/>
              <a:gd name="connsiteX32" fmla="*/ 1798918 w 2211294"/>
              <a:gd name="connsiteY32" fmla="*/ 1613647 h 3059953"/>
              <a:gd name="connsiteX33" fmla="*/ 1727200 w 2211294"/>
              <a:gd name="connsiteY33" fmla="*/ 1553883 h 3059953"/>
              <a:gd name="connsiteX34" fmla="*/ 1739153 w 2211294"/>
              <a:gd name="connsiteY34" fmla="*/ 1476189 h 3059953"/>
              <a:gd name="connsiteX35" fmla="*/ 1673412 w 2211294"/>
              <a:gd name="connsiteY35" fmla="*/ 1452283 h 3059953"/>
              <a:gd name="connsiteX36" fmla="*/ 1643529 w 2211294"/>
              <a:gd name="connsiteY36" fmla="*/ 1428377 h 3059953"/>
              <a:gd name="connsiteX37" fmla="*/ 1763059 w 2211294"/>
              <a:gd name="connsiteY37" fmla="*/ 1374589 h 3059953"/>
              <a:gd name="connsiteX38" fmla="*/ 1625600 w 2211294"/>
              <a:gd name="connsiteY38" fmla="*/ 1141506 h 3059953"/>
              <a:gd name="connsiteX39" fmla="*/ 1559859 w 2211294"/>
              <a:gd name="connsiteY39" fmla="*/ 1159436 h 3059953"/>
              <a:gd name="connsiteX40" fmla="*/ 1565835 w 2211294"/>
              <a:gd name="connsiteY40" fmla="*/ 1063812 h 3059953"/>
              <a:gd name="connsiteX41" fmla="*/ 1715247 w 2211294"/>
              <a:gd name="connsiteY41" fmla="*/ 1010024 h 3059953"/>
              <a:gd name="connsiteX42" fmla="*/ 1727200 w 2211294"/>
              <a:gd name="connsiteY42" fmla="*/ 1069789 h 3059953"/>
              <a:gd name="connsiteX43" fmla="*/ 1870635 w 2211294"/>
              <a:gd name="connsiteY43" fmla="*/ 992094 h 3059953"/>
              <a:gd name="connsiteX44" fmla="*/ 1918447 w 2211294"/>
              <a:gd name="connsiteY44" fmla="*/ 1039906 h 3059953"/>
              <a:gd name="connsiteX45" fmla="*/ 2163482 w 2211294"/>
              <a:gd name="connsiteY45" fmla="*/ 908424 h 3059953"/>
              <a:gd name="connsiteX46" fmla="*/ 2067859 w 2211294"/>
              <a:gd name="connsiteY46" fmla="*/ 782918 h 3059953"/>
              <a:gd name="connsiteX47" fmla="*/ 1978212 w 2211294"/>
              <a:gd name="connsiteY47" fmla="*/ 770965 h 3059953"/>
              <a:gd name="connsiteX48" fmla="*/ 2055906 w 2211294"/>
              <a:gd name="connsiteY48" fmla="*/ 687294 h 3059953"/>
              <a:gd name="connsiteX49" fmla="*/ 1996141 w 2211294"/>
              <a:gd name="connsiteY49" fmla="*/ 645459 h 3059953"/>
              <a:gd name="connsiteX50" fmla="*/ 1936376 w 2211294"/>
              <a:gd name="connsiteY50" fmla="*/ 591671 h 3059953"/>
              <a:gd name="connsiteX51" fmla="*/ 1936376 w 2211294"/>
              <a:gd name="connsiteY51" fmla="*/ 531906 h 3059953"/>
              <a:gd name="connsiteX52" fmla="*/ 1804894 w 2211294"/>
              <a:gd name="connsiteY52" fmla="*/ 436283 h 3059953"/>
              <a:gd name="connsiteX53" fmla="*/ 1757082 w 2211294"/>
              <a:gd name="connsiteY53" fmla="*/ 472141 h 3059953"/>
              <a:gd name="connsiteX54" fmla="*/ 1607670 w 2211294"/>
              <a:gd name="connsiteY54" fmla="*/ 466165 h 3059953"/>
              <a:gd name="connsiteX55" fmla="*/ 1547906 w 2211294"/>
              <a:gd name="connsiteY55" fmla="*/ 370541 h 3059953"/>
              <a:gd name="connsiteX56" fmla="*/ 1368612 w 2211294"/>
              <a:gd name="connsiteY56" fmla="*/ 328706 h 3059953"/>
              <a:gd name="connsiteX57" fmla="*/ 1368612 w 2211294"/>
              <a:gd name="connsiteY57" fmla="*/ 310777 h 3059953"/>
              <a:gd name="connsiteX58" fmla="*/ 1165412 w 2211294"/>
              <a:gd name="connsiteY58" fmla="*/ 340659 h 3059953"/>
              <a:gd name="connsiteX59" fmla="*/ 860612 w 2211294"/>
              <a:gd name="connsiteY59" fmla="*/ 209177 h 3059953"/>
              <a:gd name="connsiteX60" fmla="*/ 753035 w 2211294"/>
              <a:gd name="connsiteY60" fmla="*/ 334683 h 3059953"/>
              <a:gd name="connsiteX61" fmla="*/ 681318 w 2211294"/>
              <a:gd name="connsiteY61" fmla="*/ 364565 h 3059953"/>
              <a:gd name="connsiteX62" fmla="*/ 633506 w 2211294"/>
              <a:gd name="connsiteY62" fmla="*/ 292847 h 3059953"/>
              <a:gd name="connsiteX63" fmla="*/ 669365 w 2211294"/>
              <a:gd name="connsiteY63" fmla="*/ 197224 h 3059953"/>
              <a:gd name="connsiteX64" fmla="*/ 615576 w 2211294"/>
              <a:gd name="connsiteY64" fmla="*/ 185271 h 3059953"/>
              <a:gd name="connsiteX65" fmla="*/ 502023 w 2211294"/>
              <a:gd name="connsiteY65" fmla="*/ 239059 h 3059953"/>
              <a:gd name="connsiteX66" fmla="*/ 579718 w 2211294"/>
              <a:gd name="connsiteY66" fmla="*/ 17930 h 3059953"/>
              <a:gd name="connsiteX67" fmla="*/ 484094 w 2211294"/>
              <a:gd name="connsiteY67" fmla="*/ 0 h 3059953"/>
              <a:gd name="connsiteX68" fmla="*/ 442259 w 2211294"/>
              <a:gd name="connsiteY68" fmla="*/ 155389 h 3059953"/>
              <a:gd name="connsiteX69" fmla="*/ 364565 w 2211294"/>
              <a:gd name="connsiteY69" fmla="*/ 215153 h 3059953"/>
              <a:gd name="connsiteX70" fmla="*/ 268941 w 2211294"/>
              <a:gd name="connsiteY70" fmla="*/ 179294 h 3059953"/>
              <a:gd name="connsiteX71" fmla="*/ 209176 w 2211294"/>
              <a:gd name="connsiteY71" fmla="*/ 179294 h 3059953"/>
              <a:gd name="connsiteX72" fmla="*/ 83670 w 2211294"/>
              <a:gd name="connsiteY72" fmla="*/ 131483 h 3059953"/>
              <a:gd name="connsiteX0" fmla="*/ 83670 w 2211294"/>
              <a:gd name="connsiteY0" fmla="*/ 131483 h 3059953"/>
              <a:gd name="connsiteX1" fmla="*/ 77694 w 2211294"/>
              <a:gd name="connsiteY1" fmla="*/ 430306 h 3059953"/>
              <a:gd name="connsiteX2" fmla="*/ 11953 w 2211294"/>
              <a:gd name="connsiteY2" fmla="*/ 484094 h 3059953"/>
              <a:gd name="connsiteX3" fmla="*/ 0 w 2211294"/>
              <a:gd name="connsiteY3" fmla="*/ 962212 h 3059953"/>
              <a:gd name="connsiteX4" fmla="*/ 41835 w 2211294"/>
              <a:gd name="connsiteY4" fmla="*/ 1039906 h 3059953"/>
              <a:gd name="connsiteX5" fmla="*/ 0 w 2211294"/>
              <a:gd name="connsiteY5" fmla="*/ 1243106 h 3059953"/>
              <a:gd name="connsiteX6" fmla="*/ 17929 w 2211294"/>
              <a:gd name="connsiteY6" fmla="*/ 1326777 h 3059953"/>
              <a:gd name="connsiteX7" fmla="*/ 17929 w 2211294"/>
              <a:gd name="connsiteY7" fmla="*/ 1398494 h 3059953"/>
              <a:gd name="connsiteX8" fmla="*/ 23906 w 2211294"/>
              <a:gd name="connsiteY8" fmla="*/ 1524000 h 3059953"/>
              <a:gd name="connsiteX9" fmla="*/ 107576 w 2211294"/>
              <a:gd name="connsiteY9" fmla="*/ 1715247 h 3059953"/>
              <a:gd name="connsiteX10" fmla="*/ 65741 w 2211294"/>
              <a:gd name="connsiteY10" fmla="*/ 1906494 h 3059953"/>
              <a:gd name="connsiteX11" fmla="*/ 53788 w 2211294"/>
              <a:gd name="connsiteY11" fmla="*/ 1996141 h 3059953"/>
              <a:gd name="connsiteX12" fmla="*/ 29882 w 2211294"/>
              <a:gd name="connsiteY12" fmla="*/ 2049930 h 3059953"/>
              <a:gd name="connsiteX13" fmla="*/ 23906 w 2211294"/>
              <a:gd name="connsiteY13" fmla="*/ 2145553 h 3059953"/>
              <a:gd name="connsiteX14" fmla="*/ 101600 w 2211294"/>
              <a:gd name="connsiteY14" fmla="*/ 2324847 h 3059953"/>
              <a:gd name="connsiteX15" fmla="*/ 137459 w 2211294"/>
              <a:gd name="connsiteY15" fmla="*/ 3012141 h 3059953"/>
              <a:gd name="connsiteX16" fmla="*/ 179294 w 2211294"/>
              <a:gd name="connsiteY16" fmla="*/ 3059953 h 3059953"/>
              <a:gd name="connsiteX17" fmla="*/ 304800 w 2211294"/>
              <a:gd name="connsiteY17" fmla="*/ 3006165 h 3059953"/>
              <a:gd name="connsiteX18" fmla="*/ 496047 w 2211294"/>
              <a:gd name="connsiteY18" fmla="*/ 3018118 h 3059953"/>
              <a:gd name="connsiteX19" fmla="*/ 627529 w 2211294"/>
              <a:gd name="connsiteY19" fmla="*/ 3018118 h 3059953"/>
              <a:gd name="connsiteX20" fmla="*/ 782918 w 2211294"/>
              <a:gd name="connsiteY20" fmla="*/ 2868706 h 3059953"/>
              <a:gd name="connsiteX21" fmla="*/ 1207247 w 2211294"/>
              <a:gd name="connsiteY21" fmla="*/ 2892612 h 3059953"/>
              <a:gd name="connsiteX22" fmla="*/ 1775012 w 2211294"/>
              <a:gd name="connsiteY22" fmla="*/ 2402541 h 3059953"/>
              <a:gd name="connsiteX23" fmla="*/ 1798918 w 2211294"/>
              <a:gd name="connsiteY23" fmla="*/ 2324847 h 3059953"/>
              <a:gd name="connsiteX24" fmla="*/ 2211294 w 2211294"/>
              <a:gd name="connsiteY24" fmla="*/ 2043953 h 3059953"/>
              <a:gd name="connsiteX25" fmla="*/ 2109694 w 2211294"/>
              <a:gd name="connsiteY25" fmla="*/ 2008094 h 3059953"/>
              <a:gd name="connsiteX26" fmla="*/ 2061882 w 2211294"/>
              <a:gd name="connsiteY26" fmla="*/ 1948330 h 3059953"/>
              <a:gd name="connsiteX27" fmla="*/ 1990165 w 2211294"/>
              <a:gd name="connsiteY27" fmla="*/ 1942353 h 3059953"/>
              <a:gd name="connsiteX28" fmla="*/ 1960282 w 2211294"/>
              <a:gd name="connsiteY28" fmla="*/ 1888565 h 3059953"/>
              <a:gd name="connsiteX29" fmla="*/ 1870635 w 2211294"/>
              <a:gd name="connsiteY29" fmla="*/ 1858683 h 3059953"/>
              <a:gd name="connsiteX30" fmla="*/ 1840753 w 2211294"/>
              <a:gd name="connsiteY30" fmla="*/ 1775012 h 3059953"/>
              <a:gd name="connsiteX31" fmla="*/ 1798918 w 2211294"/>
              <a:gd name="connsiteY31" fmla="*/ 1721224 h 3059953"/>
              <a:gd name="connsiteX32" fmla="*/ 1798918 w 2211294"/>
              <a:gd name="connsiteY32" fmla="*/ 1613647 h 3059953"/>
              <a:gd name="connsiteX33" fmla="*/ 1727200 w 2211294"/>
              <a:gd name="connsiteY33" fmla="*/ 1553883 h 3059953"/>
              <a:gd name="connsiteX34" fmla="*/ 1739153 w 2211294"/>
              <a:gd name="connsiteY34" fmla="*/ 1476189 h 3059953"/>
              <a:gd name="connsiteX35" fmla="*/ 1673412 w 2211294"/>
              <a:gd name="connsiteY35" fmla="*/ 1452283 h 3059953"/>
              <a:gd name="connsiteX36" fmla="*/ 1643529 w 2211294"/>
              <a:gd name="connsiteY36" fmla="*/ 1428377 h 3059953"/>
              <a:gd name="connsiteX37" fmla="*/ 1763059 w 2211294"/>
              <a:gd name="connsiteY37" fmla="*/ 1374589 h 3059953"/>
              <a:gd name="connsiteX38" fmla="*/ 1625600 w 2211294"/>
              <a:gd name="connsiteY38" fmla="*/ 1141506 h 3059953"/>
              <a:gd name="connsiteX39" fmla="*/ 1559859 w 2211294"/>
              <a:gd name="connsiteY39" fmla="*/ 1159436 h 3059953"/>
              <a:gd name="connsiteX40" fmla="*/ 1565835 w 2211294"/>
              <a:gd name="connsiteY40" fmla="*/ 1063812 h 3059953"/>
              <a:gd name="connsiteX41" fmla="*/ 1715247 w 2211294"/>
              <a:gd name="connsiteY41" fmla="*/ 1010024 h 3059953"/>
              <a:gd name="connsiteX42" fmla="*/ 1727200 w 2211294"/>
              <a:gd name="connsiteY42" fmla="*/ 1069789 h 3059953"/>
              <a:gd name="connsiteX43" fmla="*/ 1870635 w 2211294"/>
              <a:gd name="connsiteY43" fmla="*/ 992094 h 3059953"/>
              <a:gd name="connsiteX44" fmla="*/ 1918447 w 2211294"/>
              <a:gd name="connsiteY44" fmla="*/ 1039906 h 3059953"/>
              <a:gd name="connsiteX45" fmla="*/ 2163482 w 2211294"/>
              <a:gd name="connsiteY45" fmla="*/ 908424 h 3059953"/>
              <a:gd name="connsiteX46" fmla="*/ 2067859 w 2211294"/>
              <a:gd name="connsiteY46" fmla="*/ 782918 h 3059953"/>
              <a:gd name="connsiteX47" fmla="*/ 1978212 w 2211294"/>
              <a:gd name="connsiteY47" fmla="*/ 770965 h 3059953"/>
              <a:gd name="connsiteX48" fmla="*/ 2055906 w 2211294"/>
              <a:gd name="connsiteY48" fmla="*/ 687294 h 3059953"/>
              <a:gd name="connsiteX49" fmla="*/ 1996141 w 2211294"/>
              <a:gd name="connsiteY49" fmla="*/ 645459 h 3059953"/>
              <a:gd name="connsiteX50" fmla="*/ 1936376 w 2211294"/>
              <a:gd name="connsiteY50" fmla="*/ 591671 h 3059953"/>
              <a:gd name="connsiteX51" fmla="*/ 1936376 w 2211294"/>
              <a:gd name="connsiteY51" fmla="*/ 531906 h 3059953"/>
              <a:gd name="connsiteX52" fmla="*/ 1804894 w 2211294"/>
              <a:gd name="connsiteY52" fmla="*/ 436283 h 3059953"/>
              <a:gd name="connsiteX53" fmla="*/ 1757082 w 2211294"/>
              <a:gd name="connsiteY53" fmla="*/ 472141 h 3059953"/>
              <a:gd name="connsiteX54" fmla="*/ 1607670 w 2211294"/>
              <a:gd name="connsiteY54" fmla="*/ 466165 h 3059953"/>
              <a:gd name="connsiteX55" fmla="*/ 1547906 w 2211294"/>
              <a:gd name="connsiteY55" fmla="*/ 370541 h 3059953"/>
              <a:gd name="connsiteX56" fmla="*/ 1368612 w 2211294"/>
              <a:gd name="connsiteY56" fmla="*/ 328706 h 3059953"/>
              <a:gd name="connsiteX57" fmla="*/ 1368612 w 2211294"/>
              <a:gd name="connsiteY57" fmla="*/ 310777 h 3059953"/>
              <a:gd name="connsiteX58" fmla="*/ 1165412 w 2211294"/>
              <a:gd name="connsiteY58" fmla="*/ 340659 h 3059953"/>
              <a:gd name="connsiteX59" fmla="*/ 860612 w 2211294"/>
              <a:gd name="connsiteY59" fmla="*/ 209177 h 3059953"/>
              <a:gd name="connsiteX60" fmla="*/ 753035 w 2211294"/>
              <a:gd name="connsiteY60" fmla="*/ 334683 h 3059953"/>
              <a:gd name="connsiteX61" fmla="*/ 681318 w 2211294"/>
              <a:gd name="connsiteY61" fmla="*/ 364565 h 3059953"/>
              <a:gd name="connsiteX62" fmla="*/ 633506 w 2211294"/>
              <a:gd name="connsiteY62" fmla="*/ 292847 h 3059953"/>
              <a:gd name="connsiteX63" fmla="*/ 669365 w 2211294"/>
              <a:gd name="connsiteY63" fmla="*/ 197224 h 3059953"/>
              <a:gd name="connsiteX64" fmla="*/ 615576 w 2211294"/>
              <a:gd name="connsiteY64" fmla="*/ 185271 h 3059953"/>
              <a:gd name="connsiteX65" fmla="*/ 561788 w 2211294"/>
              <a:gd name="connsiteY65" fmla="*/ 203200 h 3059953"/>
              <a:gd name="connsiteX66" fmla="*/ 579718 w 2211294"/>
              <a:gd name="connsiteY66" fmla="*/ 17930 h 3059953"/>
              <a:gd name="connsiteX67" fmla="*/ 484094 w 2211294"/>
              <a:gd name="connsiteY67" fmla="*/ 0 h 3059953"/>
              <a:gd name="connsiteX68" fmla="*/ 442259 w 2211294"/>
              <a:gd name="connsiteY68" fmla="*/ 155389 h 3059953"/>
              <a:gd name="connsiteX69" fmla="*/ 364565 w 2211294"/>
              <a:gd name="connsiteY69" fmla="*/ 215153 h 3059953"/>
              <a:gd name="connsiteX70" fmla="*/ 268941 w 2211294"/>
              <a:gd name="connsiteY70" fmla="*/ 179294 h 3059953"/>
              <a:gd name="connsiteX71" fmla="*/ 209176 w 2211294"/>
              <a:gd name="connsiteY71" fmla="*/ 179294 h 3059953"/>
              <a:gd name="connsiteX72" fmla="*/ 83670 w 2211294"/>
              <a:gd name="connsiteY72" fmla="*/ 131483 h 3059953"/>
              <a:gd name="connsiteX0" fmla="*/ 79336 w 2211294"/>
              <a:gd name="connsiteY0" fmla="*/ 331423 h 3059953"/>
              <a:gd name="connsiteX1" fmla="*/ 77694 w 2211294"/>
              <a:gd name="connsiteY1" fmla="*/ 430306 h 3059953"/>
              <a:gd name="connsiteX2" fmla="*/ 11953 w 2211294"/>
              <a:gd name="connsiteY2" fmla="*/ 484094 h 3059953"/>
              <a:gd name="connsiteX3" fmla="*/ 0 w 2211294"/>
              <a:gd name="connsiteY3" fmla="*/ 962212 h 3059953"/>
              <a:gd name="connsiteX4" fmla="*/ 41835 w 2211294"/>
              <a:gd name="connsiteY4" fmla="*/ 1039906 h 3059953"/>
              <a:gd name="connsiteX5" fmla="*/ 0 w 2211294"/>
              <a:gd name="connsiteY5" fmla="*/ 1243106 h 3059953"/>
              <a:gd name="connsiteX6" fmla="*/ 17929 w 2211294"/>
              <a:gd name="connsiteY6" fmla="*/ 1326777 h 3059953"/>
              <a:gd name="connsiteX7" fmla="*/ 17929 w 2211294"/>
              <a:gd name="connsiteY7" fmla="*/ 1398494 h 3059953"/>
              <a:gd name="connsiteX8" fmla="*/ 23906 w 2211294"/>
              <a:gd name="connsiteY8" fmla="*/ 1524000 h 3059953"/>
              <a:gd name="connsiteX9" fmla="*/ 107576 w 2211294"/>
              <a:gd name="connsiteY9" fmla="*/ 1715247 h 3059953"/>
              <a:gd name="connsiteX10" fmla="*/ 65741 w 2211294"/>
              <a:gd name="connsiteY10" fmla="*/ 1906494 h 3059953"/>
              <a:gd name="connsiteX11" fmla="*/ 53788 w 2211294"/>
              <a:gd name="connsiteY11" fmla="*/ 1996141 h 3059953"/>
              <a:gd name="connsiteX12" fmla="*/ 29882 w 2211294"/>
              <a:gd name="connsiteY12" fmla="*/ 2049930 h 3059953"/>
              <a:gd name="connsiteX13" fmla="*/ 23906 w 2211294"/>
              <a:gd name="connsiteY13" fmla="*/ 2145553 h 3059953"/>
              <a:gd name="connsiteX14" fmla="*/ 101600 w 2211294"/>
              <a:gd name="connsiteY14" fmla="*/ 2324847 h 3059953"/>
              <a:gd name="connsiteX15" fmla="*/ 137459 w 2211294"/>
              <a:gd name="connsiteY15" fmla="*/ 3012141 h 3059953"/>
              <a:gd name="connsiteX16" fmla="*/ 179294 w 2211294"/>
              <a:gd name="connsiteY16" fmla="*/ 3059953 h 3059953"/>
              <a:gd name="connsiteX17" fmla="*/ 304800 w 2211294"/>
              <a:gd name="connsiteY17" fmla="*/ 3006165 h 3059953"/>
              <a:gd name="connsiteX18" fmla="*/ 496047 w 2211294"/>
              <a:gd name="connsiteY18" fmla="*/ 3018118 h 3059953"/>
              <a:gd name="connsiteX19" fmla="*/ 627529 w 2211294"/>
              <a:gd name="connsiteY19" fmla="*/ 3018118 h 3059953"/>
              <a:gd name="connsiteX20" fmla="*/ 782918 w 2211294"/>
              <a:gd name="connsiteY20" fmla="*/ 2868706 h 3059953"/>
              <a:gd name="connsiteX21" fmla="*/ 1207247 w 2211294"/>
              <a:gd name="connsiteY21" fmla="*/ 2892612 h 3059953"/>
              <a:gd name="connsiteX22" fmla="*/ 1775012 w 2211294"/>
              <a:gd name="connsiteY22" fmla="*/ 2402541 h 3059953"/>
              <a:gd name="connsiteX23" fmla="*/ 1798918 w 2211294"/>
              <a:gd name="connsiteY23" fmla="*/ 2324847 h 3059953"/>
              <a:gd name="connsiteX24" fmla="*/ 2211294 w 2211294"/>
              <a:gd name="connsiteY24" fmla="*/ 2043953 h 3059953"/>
              <a:gd name="connsiteX25" fmla="*/ 2109694 w 2211294"/>
              <a:gd name="connsiteY25" fmla="*/ 2008094 h 3059953"/>
              <a:gd name="connsiteX26" fmla="*/ 2061882 w 2211294"/>
              <a:gd name="connsiteY26" fmla="*/ 1948330 h 3059953"/>
              <a:gd name="connsiteX27" fmla="*/ 1990165 w 2211294"/>
              <a:gd name="connsiteY27" fmla="*/ 1942353 h 3059953"/>
              <a:gd name="connsiteX28" fmla="*/ 1960282 w 2211294"/>
              <a:gd name="connsiteY28" fmla="*/ 1888565 h 3059953"/>
              <a:gd name="connsiteX29" fmla="*/ 1870635 w 2211294"/>
              <a:gd name="connsiteY29" fmla="*/ 1858683 h 3059953"/>
              <a:gd name="connsiteX30" fmla="*/ 1840753 w 2211294"/>
              <a:gd name="connsiteY30" fmla="*/ 1775012 h 3059953"/>
              <a:gd name="connsiteX31" fmla="*/ 1798918 w 2211294"/>
              <a:gd name="connsiteY31" fmla="*/ 1721224 h 3059953"/>
              <a:gd name="connsiteX32" fmla="*/ 1798918 w 2211294"/>
              <a:gd name="connsiteY32" fmla="*/ 1613647 h 3059953"/>
              <a:gd name="connsiteX33" fmla="*/ 1727200 w 2211294"/>
              <a:gd name="connsiteY33" fmla="*/ 1553883 h 3059953"/>
              <a:gd name="connsiteX34" fmla="*/ 1739153 w 2211294"/>
              <a:gd name="connsiteY34" fmla="*/ 1476189 h 3059953"/>
              <a:gd name="connsiteX35" fmla="*/ 1673412 w 2211294"/>
              <a:gd name="connsiteY35" fmla="*/ 1452283 h 3059953"/>
              <a:gd name="connsiteX36" fmla="*/ 1643529 w 2211294"/>
              <a:gd name="connsiteY36" fmla="*/ 1428377 h 3059953"/>
              <a:gd name="connsiteX37" fmla="*/ 1763059 w 2211294"/>
              <a:gd name="connsiteY37" fmla="*/ 1374589 h 3059953"/>
              <a:gd name="connsiteX38" fmla="*/ 1625600 w 2211294"/>
              <a:gd name="connsiteY38" fmla="*/ 1141506 h 3059953"/>
              <a:gd name="connsiteX39" fmla="*/ 1559859 w 2211294"/>
              <a:gd name="connsiteY39" fmla="*/ 1159436 h 3059953"/>
              <a:gd name="connsiteX40" fmla="*/ 1565835 w 2211294"/>
              <a:gd name="connsiteY40" fmla="*/ 1063812 h 3059953"/>
              <a:gd name="connsiteX41" fmla="*/ 1715247 w 2211294"/>
              <a:gd name="connsiteY41" fmla="*/ 1010024 h 3059953"/>
              <a:gd name="connsiteX42" fmla="*/ 1727200 w 2211294"/>
              <a:gd name="connsiteY42" fmla="*/ 1069789 h 3059953"/>
              <a:gd name="connsiteX43" fmla="*/ 1870635 w 2211294"/>
              <a:gd name="connsiteY43" fmla="*/ 992094 h 3059953"/>
              <a:gd name="connsiteX44" fmla="*/ 1918447 w 2211294"/>
              <a:gd name="connsiteY44" fmla="*/ 1039906 h 3059953"/>
              <a:gd name="connsiteX45" fmla="*/ 2163482 w 2211294"/>
              <a:gd name="connsiteY45" fmla="*/ 908424 h 3059953"/>
              <a:gd name="connsiteX46" fmla="*/ 2067859 w 2211294"/>
              <a:gd name="connsiteY46" fmla="*/ 782918 h 3059953"/>
              <a:gd name="connsiteX47" fmla="*/ 1978212 w 2211294"/>
              <a:gd name="connsiteY47" fmla="*/ 770965 h 3059953"/>
              <a:gd name="connsiteX48" fmla="*/ 2055906 w 2211294"/>
              <a:gd name="connsiteY48" fmla="*/ 687294 h 3059953"/>
              <a:gd name="connsiteX49" fmla="*/ 1996141 w 2211294"/>
              <a:gd name="connsiteY49" fmla="*/ 645459 h 3059953"/>
              <a:gd name="connsiteX50" fmla="*/ 1936376 w 2211294"/>
              <a:gd name="connsiteY50" fmla="*/ 591671 h 3059953"/>
              <a:gd name="connsiteX51" fmla="*/ 1936376 w 2211294"/>
              <a:gd name="connsiteY51" fmla="*/ 531906 h 3059953"/>
              <a:gd name="connsiteX52" fmla="*/ 1804894 w 2211294"/>
              <a:gd name="connsiteY52" fmla="*/ 436283 h 3059953"/>
              <a:gd name="connsiteX53" fmla="*/ 1757082 w 2211294"/>
              <a:gd name="connsiteY53" fmla="*/ 472141 h 3059953"/>
              <a:gd name="connsiteX54" fmla="*/ 1607670 w 2211294"/>
              <a:gd name="connsiteY54" fmla="*/ 466165 h 3059953"/>
              <a:gd name="connsiteX55" fmla="*/ 1547906 w 2211294"/>
              <a:gd name="connsiteY55" fmla="*/ 370541 h 3059953"/>
              <a:gd name="connsiteX56" fmla="*/ 1368612 w 2211294"/>
              <a:gd name="connsiteY56" fmla="*/ 328706 h 3059953"/>
              <a:gd name="connsiteX57" fmla="*/ 1368612 w 2211294"/>
              <a:gd name="connsiteY57" fmla="*/ 310777 h 3059953"/>
              <a:gd name="connsiteX58" fmla="*/ 1165412 w 2211294"/>
              <a:gd name="connsiteY58" fmla="*/ 340659 h 3059953"/>
              <a:gd name="connsiteX59" fmla="*/ 860612 w 2211294"/>
              <a:gd name="connsiteY59" fmla="*/ 209177 h 3059953"/>
              <a:gd name="connsiteX60" fmla="*/ 753035 w 2211294"/>
              <a:gd name="connsiteY60" fmla="*/ 334683 h 3059953"/>
              <a:gd name="connsiteX61" fmla="*/ 681318 w 2211294"/>
              <a:gd name="connsiteY61" fmla="*/ 364565 h 3059953"/>
              <a:gd name="connsiteX62" fmla="*/ 633506 w 2211294"/>
              <a:gd name="connsiteY62" fmla="*/ 292847 h 3059953"/>
              <a:gd name="connsiteX63" fmla="*/ 669365 w 2211294"/>
              <a:gd name="connsiteY63" fmla="*/ 197224 h 3059953"/>
              <a:gd name="connsiteX64" fmla="*/ 615576 w 2211294"/>
              <a:gd name="connsiteY64" fmla="*/ 185271 h 3059953"/>
              <a:gd name="connsiteX65" fmla="*/ 561788 w 2211294"/>
              <a:gd name="connsiteY65" fmla="*/ 203200 h 3059953"/>
              <a:gd name="connsiteX66" fmla="*/ 579718 w 2211294"/>
              <a:gd name="connsiteY66" fmla="*/ 17930 h 3059953"/>
              <a:gd name="connsiteX67" fmla="*/ 484094 w 2211294"/>
              <a:gd name="connsiteY67" fmla="*/ 0 h 3059953"/>
              <a:gd name="connsiteX68" fmla="*/ 442259 w 2211294"/>
              <a:gd name="connsiteY68" fmla="*/ 155389 h 3059953"/>
              <a:gd name="connsiteX69" fmla="*/ 364565 w 2211294"/>
              <a:gd name="connsiteY69" fmla="*/ 215153 h 3059953"/>
              <a:gd name="connsiteX70" fmla="*/ 268941 w 2211294"/>
              <a:gd name="connsiteY70" fmla="*/ 179294 h 3059953"/>
              <a:gd name="connsiteX71" fmla="*/ 209176 w 2211294"/>
              <a:gd name="connsiteY71" fmla="*/ 179294 h 3059953"/>
              <a:gd name="connsiteX72" fmla="*/ 79336 w 2211294"/>
              <a:gd name="connsiteY72" fmla="*/ 331423 h 3059953"/>
              <a:gd name="connsiteX0" fmla="*/ 79336 w 2211294"/>
              <a:gd name="connsiteY0" fmla="*/ 331423 h 3059953"/>
              <a:gd name="connsiteX1" fmla="*/ 77694 w 2211294"/>
              <a:gd name="connsiteY1" fmla="*/ 430306 h 3059953"/>
              <a:gd name="connsiteX2" fmla="*/ 11953 w 2211294"/>
              <a:gd name="connsiteY2" fmla="*/ 484094 h 3059953"/>
              <a:gd name="connsiteX3" fmla="*/ 0 w 2211294"/>
              <a:gd name="connsiteY3" fmla="*/ 962212 h 3059953"/>
              <a:gd name="connsiteX4" fmla="*/ 41835 w 2211294"/>
              <a:gd name="connsiteY4" fmla="*/ 1039906 h 3059953"/>
              <a:gd name="connsiteX5" fmla="*/ 0 w 2211294"/>
              <a:gd name="connsiteY5" fmla="*/ 1243106 h 3059953"/>
              <a:gd name="connsiteX6" fmla="*/ 17929 w 2211294"/>
              <a:gd name="connsiteY6" fmla="*/ 1326777 h 3059953"/>
              <a:gd name="connsiteX7" fmla="*/ 17929 w 2211294"/>
              <a:gd name="connsiteY7" fmla="*/ 1398494 h 3059953"/>
              <a:gd name="connsiteX8" fmla="*/ 23906 w 2211294"/>
              <a:gd name="connsiteY8" fmla="*/ 1524000 h 3059953"/>
              <a:gd name="connsiteX9" fmla="*/ 107576 w 2211294"/>
              <a:gd name="connsiteY9" fmla="*/ 1715247 h 3059953"/>
              <a:gd name="connsiteX10" fmla="*/ 65741 w 2211294"/>
              <a:gd name="connsiteY10" fmla="*/ 1906494 h 3059953"/>
              <a:gd name="connsiteX11" fmla="*/ 53788 w 2211294"/>
              <a:gd name="connsiteY11" fmla="*/ 1996141 h 3059953"/>
              <a:gd name="connsiteX12" fmla="*/ 29882 w 2211294"/>
              <a:gd name="connsiteY12" fmla="*/ 2049930 h 3059953"/>
              <a:gd name="connsiteX13" fmla="*/ 23906 w 2211294"/>
              <a:gd name="connsiteY13" fmla="*/ 2145553 h 3059953"/>
              <a:gd name="connsiteX14" fmla="*/ 101600 w 2211294"/>
              <a:gd name="connsiteY14" fmla="*/ 2324847 h 3059953"/>
              <a:gd name="connsiteX15" fmla="*/ 137459 w 2211294"/>
              <a:gd name="connsiteY15" fmla="*/ 3012141 h 3059953"/>
              <a:gd name="connsiteX16" fmla="*/ 179294 w 2211294"/>
              <a:gd name="connsiteY16" fmla="*/ 3059953 h 3059953"/>
              <a:gd name="connsiteX17" fmla="*/ 304800 w 2211294"/>
              <a:gd name="connsiteY17" fmla="*/ 3006165 h 3059953"/>
              <a:gd name="connsiteX18" fmla="*/ 496047 w 2211294"/>
              <a:gd name="connsiteY18" fmla="*/ 3018118 h 3059953"/>
              <a:gd name="connsiteX19" fmla="*/ 627529 w 2211294"/>
              <a:gd name="connsiteY19" fmla="*/ 3018118 h 3059953"/>
              <a:gd name="connsiteX20" fmla="*/ 782918 w 2211294"/>
              <a:gd name="connsiteY20" fmla="*/ 2868706 h 3059953"/>
              <a:gd name="connsiteX21" fmla="*/ 1207247 w 2211294"/>
              <a:gd name="connsiteY21" fmla="*/ 2892612 h 3059953"/>
              <a:gd name="connsiteX22" fmla="*/ 1775012 w 2211294"/>
              <a:gd name="connsiteY22" fmla="*/ 2402541 h 3059953"/>
              <a:gd name="connsiteX23" fmla="*/ 1798918 w 2211294"/>
              <a:gd name="connsiteY23" fmla="*/ 2324847 h 3059953"/>
              <a:gd name="connsiteX24" fmla="*/ 2211294 w 2211294"/>
              <a:gd name="connsiteY24" fmla="*/ 2043953 h 3059953"/>
              <a:gd name="connsiteX25" fmla="*/ 2109694 w 2211294"/>
              <a:gd name="connsiteY25" fmla="*/ 2008094 h 3059953"/>
              <a:gd name="connsiteX26" fmla="*/ 2061882 w 2211294"/>
              <a:gd name="connsiteY26" fmla="*/ 1948330 h 3059953"/>
              <a:gd name="connsiteX27" fmla="*/ 1990165 w 2211294"/>
              <a:gd name="connsiteY27" fmla="*/ 1942353 h 3059953"/>
              <a:gd name="connsiteX28" fmla="*/ 1960282 w 2211294"/>
              <a:gd name="connsiteY28" fmla="*/ 1888565 h 3059953"/>
              <a:gd name="connsiteX29" fmla="*/ 1870635 w 2211294"/>
              <a:gd name="connsiteY29" fmla="*/ 1858683 h 3059953"/>
              <a:gd name="connsiteX30" fmla="*/ 1840753 w 2211294"/>
              <a:gd name="connsiteY30" fmla="*/ 1775012 h 3059953"/>
              <a:gd name="connsiteX31" fmla="*/ 1798918 w 2211294"/>
              <a:gd name="connsiteY31" fmla="*/ 1721224 h 3059953"/>
              <a:gd name="connsiteX32" fmla="*/ 1798918 w 2211294"/>
              <a:gd name="connsiteY32" fmla="*/ 1613647 h 3059953"/>
              <a:gd name="connsiteX33" fmla="*/ 1727200 w 2211294"/>
              <a:gd name="connsiteY33" fmla="*/ 1553883 h 3059953"/>
              <a:gd name="connsiteX34" fmla="*/ 1739153 w 2211294"/>
              <a:gd name="connsiteY34" fmla="*/ 1476189 h 3059953"/>
              <a:gd name="connsiteX35" fmla="*/ 1673412 w 2211294"/>
              <a:gd name="connsiteY35" fmla="*/ 1452283 h 3059953"/>
              <a:gd name="connsiteX36" fmla="*/ 1643529 w 2211294"/>
              <a:gd name="connsiteY36" fmla="*/ 1428377 h 3059953"/>
              <a:gd name="connsiteX37" fmla="*/ 1763059 w 2211294"/>
              <a:gd name="connsiteY37" fmla="*/ 1374589 h 3059953"/>
              <a:gd name="connsiteX38" fmla="*/ 1625600 w 2211294"/>
              <a:gd name="connsiteY38" fmla="*/ 1141506 h 3059953"/>
              <a:gd name="connsiteX39" fmla="*/ 1559859 w 2211294"/>
              <a:gd name="connsiteY39" fmla="*/ 1159436 h 3059953"/>
              <a:gd name="connsiteX40" fmla="*/ 1565835 w 2211294"/>
              <a:gd name="connsiteY40" fmla="*/ 1063812 h 3059953"/>
              <a:gd name="connsiteX41" fmla="*/ 1715247 w 2211294"/>
              <a:gd name="connsiteY41" fmla="*/ 1010024 h 3059953"/>
              <a:gd name="connsiteX42" fmla="*/ 1727200 w 2211294"/>
              <a:gd name="connsiteY42" fmla="*/ 1069789 h 3059953"/>
              <a:gd name="connsiteX43" fmla="*/ 1870635 w 2211294"/>
              <a:gd name="connsiteY43" fmla="*/ 992094 h 3059953"/>
              <a:gd name="connsiteX44" fmla="*/ 1918447 w 2211294"/>
              <a:gd name="connsiteY44" fmla="*/ 1039906 h 3059953"/>
              <a:gd name="connsiteX45" fmla="*/ 2163482 w 2211294"/>
              <a:gd name="connsiteY45" fmla="*/ 908424 h 3059953"/>
              <a:gd name="connsiteX46" fmla="*/ 2067859 w 2211294"/>
              <a:gd name="connsiteY46" fmla="*/ 782918 h 3059953"/>
              <a:gd name="connsiteX47" fmla="*/ 1978212 w 2211294"/>
              <a:gd name="connsiteY47" fmla="*/ 770965 h 3059953"/>
              <a:gd name="connsiteX48" fmla="*/ 2055906 w 2211294"/>
              <a:gd name="connsiteY48" fmla="*/ 687294 h 3059953"/>
              <a:gd name="connsiteX49" fmla="*/ 1996141 w 2211294"/>
              <a:gd name="connsiteY49" fmla="*/ 645459 h 3059953"/>
              <a:gd name="connsiteX50" fmla="*/ 1936376 w 2211294"/>
              <a:gd name="connsiteY50" fmla="*/ 591671 h 3059953"/>
              <a:gd name="connsiteX51" fmla="*/ 1936376 w 2211294"/>
              <a:gd name="connsiteY51" fmla="*/ 531906 h 3059953"/>
              <a:gd name="connsiteX52" fmla="*/ 1804894 w 2211294"/>
              <a:gd name="connsiteY52" fmla="*/ 436283 h 3059953"/>
              <a:gd name="connsiteX53" fmla="*/ 1757082 w 2211294"/>
              <a:gd name="connsiteY53" fmla="*/ 472141 h 3059953"/>
              <a:gd name="connsiteX54" fmla="*/ 1607670 w 2211294"/>
              <a:gd name="connsiteY54" fmla="*/ 466165 h 3059953"/>
              <a:gd name="connsiteX55" fmla="*/ 1547906 w 2211294"/>
              <a:gd name="connsiteY55" fmla="*/ 370541 h 3059953"/>
              <a:gd name="connsiteX56" fmla="*/ 1368612 w 2211294"/>
              <a:gd name="connsiteY56" fmla="*/ 328706 h 3059953"/>
              <a:gd name="connsiteX57" fmla="*/ 1368612 w 2211294"/>
              <a:gd name="connsiteY57" fmla="*/ 310777 h 3059953"/>
              <a:gd name="connsiteX58" fmla="*/ 1165412 w 2211294"/>
              <a:gd name="connsiteY58" fmla="*/ 340659 h 3059953"/>
              <a:gd name="connsiteX59" fmla="*/ 860612 w 2211294"/>
              <a:gd name="connsiteY59" fmla="*/ 209177 h 3059953"/>
              <a:gd name="connsiteX60" fmla="*/ 753035 w 2211294"/>
              <a:gd name="connsiteY60" fmla="*/ 334683 h 3059953"/>
              <a:gd name="connsiteX61" fmla="*/ 681318 w 2211294"/>
              <a:gd name="connsiteY61" fmla="*/ 364565 h 3059953"/>
              <a:gd name="connsiteX62" fmla="*/ 633506 w 2211294"/>
              <a:gd name="connsiteY62" fmla="*/ 292847 h 3059953"/>
              <a:gd name="connsiteX63" fmla="*/ 669365 w 2211294"/>
              <a:gd name="connsiteY63" fmla="*/ 197224 h 3059953"/>
              <a:gd name="connsiteX64" fmla="*/ 615576 w 2211294"/>
              <a:gd name="connsiteY64" fmla="*/ 185271 h 3059953"/>
              <a:gd name="connsiteX65" fmla="*/ 561788 w 2211294"/>
              <a:gd name="connsiteY65" fmla="*/ 203200 h 3059953"/>
              <a:gd name="connsiteX66" fmla="*/ 579718 w 2211294"/>
              <a:gd name="connsiteY66" fmla="*/ 17930 h 3059953"/>
              <a:gd name="connsiteX67" fmla="*/ 484094 w 2211294"/>
              <a:gd name="connsiteY67" fmla="*/ 0 h 3059953"/>
              <a:gd name="connsiteX68" fmla="*/ 442259 w 2211294"/>
              <a:gd name="connsiteY68" fmla="*/ 155389 h 3059953"/>
              <a:gd name="connsiteX69" fmla="*/ 364565 w 2211294"/>
              <a:gd name="connsiteY69" fmla="*/ 215153 h 3059953"/>
              <a:gd name="connsiteX70" fmla="*/ 268941 w 2211294"/>
              <a:gd name="connsiteY70" fmla="*/ 179294 h 3059953"/>
              <a:gd name="connsiteX71" fmla="*/ 252513 w 2211294"/>
              <a:gd name="connsiteY71" fmla="*/ 383580 h 3059953"/>
              <a:gd name="connsiteX72" fmla="*/ 79336 w 2211294"/>
              <a:gd name="connsiteY72" fmla="*/ 331423 h 3059953"/>
              <a:gd name="connsiteX0" fmla="*/ 79336 w 2211294"/>
              <a:gd name="connsiteY0" fmla="*/ 331423 h 3059953"/>
              <a:gd name="connsiteX1" fmla="*/ 77694 w 2211294"/>
              <a:gd name="connsiteY1" fmla="*/ 430306 h 3059953"/>
              <a:gd name="connsiteX2" fmla="*/ 11953 w 2211294"/>
              <a:gd name="connsiteY2" fmla="*/ 484094 h 3059953"/>
              <a:gd name="connsiteX3" fmla="*/ 0 w 2211294"/>
              <a:gd name="connsiteY3" fmla="*/ 962212 h 3059953"/>
              <a:gd name="connsiteX4" fmla="*/ 41835 w 2211294"/>
              <a:gd name="connsiteY4" fmla="*/ 1039906 h 3059953"/>
              <a:gd name="connsiteX5" fmla="*/ 0 w 2211294"/>
              <a:gd name="connsiteY5" fmla="*/ 1243106 h 3059953"/>
              <a:gd name="connsiteX6" fmla="*/ 17929 w 2211294"/>
              <a:gd name="connsiteY6" fmla="*/ 1326777 h 3059953"/>
              <a:gd name="connsiteX7" fmla="*/ 17929 w 2211294"/>
              <a:gd name="connsiteY7" fmla="*/ 1398494 h 3059953"/>
              <a:gd name="connsiteX8" fmla="*/ 23906 w 2211294"/>
              <a:gd name="connsiteY8" fmla="*/ 1524000 h 3059953"/>
              <a:gd name="connsiteX9" fmla="*/ 107576 w 2211294"/>
              <a:gd name="connsiteY9" fmla="*/ 1715247 h 3059953"/>
              <a:gd name="connsiteX10" fmla="*/ 65741 w 2211294"/>
              <a:gd name="connsiteY10" fmla="*/ 1906494 h 3059953"/>
              <a:gd name="connsiteX11" fmla="*/ 53788 w 2211294"/>
              <a:gd name="connsiteY11" fmla="*/ 1996141 h 3059953"/>
              <a:gd name="connsiteX12" fmla="*/ 29882 w 2211294"/>
              <a:gd name="connsiteY12" fmla="*/ 2049930 h 3059953"/>
              <a:gd name="connsiteX13" fmla="*/ 23906 w 2211294"/>
              <a:gd name="connsiteY13" fmla="*/ 2145553 h 3059953"/>
              <a:gd name="connsiteX14" fmla="*/ 101600 w 2211294"/>
              <a:gd name="connsiteY14" fmla="*/ 2324847 h 3059953"/>
              <a:gd name="connsiteX15" fmla="*/ 137459 w 2211294"/>
              <a:gd name="connsiteY15" fmla="*/ 3012141 h 3059953"/>
              <a:gd name="connsiteX16" fmla="*/ 179294 w 2211294"/>
              <a:gd name="connsiteY16" fmla="*/ 3059953 h 3059953"/>
              <a:gd name="connsiteX17" fmla="*/ 304800 w 2211294"/>
              <a:gd name="connsiteY17" fmla="*/ 3006165 h 3059953"/>
              <a:gd name="connsiteX18" fmla="*/ 496047 w 2211294"/>
              <a:gd name="connsiteY18" fmla="*/ 3018118 h 3059953"/>
              <a:gd name="connsiteX19" fmla="*/ 627529 w 2211294"/>
              <a:gd name="connsiteY19" fmla="*/ 3018118 h 3059953"/>
              <a:gd name="connsiteX20" fmla="*/ 782918 w 2211294"/>
              <a:gd name="connsiteY20" fmla="*/ 2868706 h 3059953"/>
              <a:gd name="connsiteX21" fmla="*/ 1207247 w 2211294"/>
              <a:gd name="connsiteY21" fmla="*/ 2892612 h 3059953"/>
              <a:gd name="connsiteX22" fmla="*/ 1775012 w 2211294"/>
              <a:gd name="connsiteY22" fmla="*/ 2402541 h 3059953"/>
              <a:gd name="connsiteX23" fmla="*/ 1798918 w 2211294"/>
              <a:gd name="connsiteY23" fmla="*/ 2324847 h 3059953"/>
              <a:gd name="connsiteX24" fmla="*/ 2211294 w 2211294"/>
              <a:gd name="connsiteY24" fmla="*/ 2043953 h 3059953"/>
              <a:gd name="connsiteX25" fmla="*/ 2109694 w 2211294"/>
              <a:gd name="connsiteY25" fmla="*/ 2008094 h 3059953"/>
              <a:gd name="connsiteX26" fmla="*/ 2061882 w 2211294"/>
              <a:gd name="connsiteY26" fmla="*/ 1948330 h 3059953"/>
              <a:gd name="connsiteX27" fmla="*/ 1990165 w 2211294"/>
              <a:gd name="connsiteY27" fmla="*/ 1942353 h 3059953"/>
              <a:gd name="connsiteX28" fmla="*/ 1960282 w 2211294"/>
              <a:gd name="connsiteY28" fmla="*/ 1888565 h 3059953"/>
              <a:gd name="connsiteX29" fmla="*/ 1870635 w 2211294"/>
              <a:gd name="connsiteY29" fmla="*/ 1858683 h 3059953"/>
              <a:gd name="connsiteX30" fmla="*/ 1840753 w 2211294"/>
              <a:gd name="connsiteY30" fmla="*/ 1775012 h 3059953"/>
              <a:gd name="connsiteX31" fmla="*/ 1798918 w 2211294"/>
              <a:gd name="connsiteY31" fmla="*/ 1721224 h 3059953"/>
              <a:gd name="connsiteX32" fmla="*/ 1798918 w 2211294"/>
              <a:gd name="connsiteY32" fmla="*/ 1613647 h 3059953"/>
              <a:gd name="connsiteX33" fmla="*/ 1727200 w 2211294"/>
              <a:gd name="connsiteY33" fmla="*/ 1553883 h 3059953"/>
              <a:gd name="connsiteX34" fmla="*/ 1739153 w 2211294"/>
              <a:gd name="connsiteY34" fmla="*/ 1476189 h 3059953"/>
              <a:gd name="connsiteX35" fmla="*/ 1673412 w 2211294"/>
              <a:gd name="connsiteY35" fmla="*/ 1452283 h 3059953"/>
              <a:gd name="connsiteX36" fmla="*/ 1643529 w 2211294"/>
              <a:gd name="connsiteY36" fmla="*/ 1428377 h 3059953"/>
              <a:gd name="connsiteX37" fmla="*/ 1763059 w 2211294"/>
              <a:gd name="connsiteY37" fmla="*/ 1374589 h 3059953"/>
              <a:gd name="connsiteX38" fmla="*/ 1625600 w 2211294"/>
              <a:gd name="connsiteY38" fmla="*/ 1141506 h 3059953"/>
              <a:gd name="connsiteX39" fmla="*/ 1559859 w 2211294"/>
              <a:gd name="connsiteY39" fmla="*/ 1159436 h 3059953"/>
              <a:gd name="connsiteX40" fmla="*/ 1565835 w 2211294"/>
              <a:gd name="connsiteY40" fmla="*/ 1063812 h 3059953"/>
              <a:gd name="connsiteX41" fmla="*/ 1715247 w 2211294"/>
              <a:gd name="connsiteY41" fmla="*/ 1010024 h 3059953"/>
              <a:gd name="connsiteX42" fmla="*/ 1727200 w 2211294"/>
              <a:gd name="connsiteY42" fmla="*/ 1069789 h 3059953"/>
              <a:gd name="connsiteX43" fmla="*/ 1870635 w 2211294"/>
              <a:gd name="connsiteY43" fmla="*/ 992094 h 3059953"/>
              <a:gd name="connsiteX44" fmla="*/ 1918447 w 2211294"/>
              <a:gd name="connsiteY44" fmla="*/ 1039906 h 3059953"/>
              <a:gd name="connsiteX45" fmla="*/ 2163482 w 2211294"/>
              <a:gd name="connsiteY45" fmla="*/ 908424 h 3059953"/>
              <a:gd name="connsiteX46" fmla="*/ 2067859 w 2211294"/>
              <a:gd name="connsiteY46" fmla="*/ 782918 h 3059953"/>
              <a:gd name="connsiteX47" fmla="*/ 1978212 w 2211294"/>
              <a:gd name="connsiteY47" fmla="*/ 770965 h 3059953"/>
              <a:gd name="connsiteX48" fmla="*/ 2055906 w 2211294"/>
              <a:gd name="connsiteY48" fmla="*/ 687294 h 3059953"/>
              <a:gd name="connsiteX49" fmla="*/ 1996141 w 2211294"/>
              <a:gd name="connsiteY49" fmla="*/ 645459 h 3059953"/>
              <a:gd name="connsiteX50" fmla="*/ 1936376 w 2211294"/>
              <a:gd name="connsiteY50" fmla="*/ 591671 h 3059953"/>
              <a:gd name="connsiteX51" fmla="*/ 1936376 w 2211294"/>
              <a:gd name="connsiteY51" fmla="*/ 531906 h 3059953"/>
              <a:gd name="connsiteX52" fmla="*/ 1804894 w 2211294"/>
              <a:gd name="connsiteY52" fmla="*/ 436283 h 3059953"/>
              <a:gd name="connsiteX53" fmla="*/ 1757082 w 2211294"/>
              <a:gd name="connsiteY53" fmla="*/ 472141 h 3059953"/>
              <a:gd name="connsiteX54" fmla="*/ 1607670 w 2211294"/>
              <a:gd name="connsiteY54" fmla="*/ 466165 h 3059953"/>
              <a:gd name="connsiteX55" fmla="*/ 1547906 w 2211294"/>
              <a:gd name="connsiteY55" fmla="*/ 370541 h 3059953"/>
              <a:gd name="connsiteX56" fmla="*/ 1368612 w 2211294"/>
              <a:gd name="connsiteY56" fmla="*/ 328706 h 3059953"/>
              <a:gd name="connsiteX57" fmla="*/ 1368612 w 2211294"/>
              <a:gd name="connsiteY57" fmla="*/ 310777 h 3059953"/>
              <a:gd name="connsiteX58" fmla="*/ 1165412 w 2211294"/>
              <a:gd name="connsiteY58" fmla="*/ 340659 h 3059953"/>
              <a:gd name="connsiteX59" fmla="*/ 860612 w 2211294"/>
              <a:gd name="connsiteY59" fmla="*/ 209177 h 3059953"/>
              <a:gd name="connsiteX60" fmla="*/ 753035 w 2211294"/>
              <a:gd name="connsiteY60" fmla="*/ 334683 h 3059953"/>
              <a:gd name="connsiteX61" fmla="*/ 681318 w 2211294"/>
              <a:gd name="connsiteY61" fmla="*/ 364565 h 3059953"/>
              <a:gd name="connsiteX62" fmla="*/ 633506 w 2211294"/>
              <a:gd name="connsiteY62" fmla="*/ 292847 h 3059953"/>
              <a:gd name="connsiteX63" fmla="*/ 669365 w 2211294"/>
              <a:gd name="connsiteY63" fmla="*/ 197224 h 3059953"/>
              <a:gd name="connsiteX64" fmla="*/ 615576 w 2211294"/>
              <a:gd name="connsiteY64" fmla="*/ 185271 h 3059953"/>
              <a:gd name="connsiteX65" fmla="*/ 561788 w 2211294"/>
              <a:gd name="connsiteY65" fmla="*/ 203200 h 3059953"/>
              <a:gd name="connsiteX66" fmla="*/ 579718 w 2211294"/>
              <a:gd name="connsiteY66" fmla="*/ 17930 h 3059953"/>
              <a:gd name="connsiteX67" fmla="*/ 484094 w 2211294"/>
              <a:gd name="connsiteY67" fmla="*/ 0 h 3059953"/>
              <a:gd name="connsiteX68" fmla="*/ 442259 w 2211294"/>
              <a:gd name="connsiteY68" fmla="*/ 155389 h 3059953"/>
              <a:gd name="connsiteX69" fmla="*/ 364565 w 2211294"/>
              <a:gd name="connsiteY69" fmla="*/ 215153 h 3059953"/>
              <a:gd name="connsiteX70" fmla="*/ 372949 w 2211294"/>
              <a:gd name="connsiteY70" fmla="*/ 392274 h 3059953"/>
              <a:gd name="connsiteX71" fmla="*/ 252513 w 2211294"/>
              <a:gd name="connsiteY71" fmla="*/ 383580 h 3059953"/>
              <a:gd name="connsiteX72" fmla="*/ 79336 w 2211294"/>
              <a:gd name="connsiteY72" fmla="*/ 331423 h 3059953"/>
              <a:gd name="connsiteX0" fmla="*/ 79336 w 2211294"/>
              <a:gd name="connsiteY0" fmla="*/ 331423 h 3059953"/>
              <a:gd name="connsiteX1" fmla="*/ 77694 w 2211294"/>
              <a:gd name="connsiteY1" fmla="*/ 430306 h 3059953"/>
              <a:gd name="connsiteX2" fmla="*/ 11953 w 2211294"/>
              <a:gd name="connsiteY2" fmla="*/ 484094 h 3059953"/>
              <a:gd name="connsiteX3" fmla="*/ 0 w 2211294"/>
              <a:gd name="connsiteY3" fmla="*/ 962212 h 3059953"/>
              <a:gd name="connsiteX4" fmla="*/ 41835 w 2211294"/>
              <a:gd name="connsiteY4" fmla="*/ 1039906 h 3059953"/>
              <a:gd name="connsiteX5" fmla="*/ 0 w 2211294"/>
              <a:gd name="connsiteY5" fmla="*/ 1243106 h 3059953"/>
              <a:gd name="connsiteX6" fmla="*/ 17929 w 2211294"/>
              <a:gd name="connsiteY6" fmla="*/ 1326777 h 3059953"/>
              <a:gd name="connsiteX7" fmla="*/ 17929 w 2211294"/>
              <a:gd name="connsiteY7" fmla="*/ 1398494 h 3059953"/>
              <a:gd name="connsiteX8" fmla="*/ 23906 w 2211294"/>
              <a:gd name="connsiteY8" fmla="*/ 1524000 h 3059953"/>
              <a:gd name="connsiteX9" fmla="*/ 107576 w 2211294"/>
              <a:gd name="connsiteY9" fmla="*/ 1715247 h 3059953"/>
              <a:gd name="connsiteX10" fmla="*/ 65741 w 2211294"/>
              <a:gd name="connsiteY10" fmla="*/ 1906494 h 3059953"/>
              <a:gd name="connsiteX11" fmla="*/ 53788 w 2211294"/>
              <a:gd name="connsiteY11" fmla="*/ 1996141 h 3059953"/>
              <a:gd name="connsiteX12" fmla="*/ 29882 w 2211294"/>
              <a:gd name="connsiteY12" fmla="*/ 2049930 h 3059953"/>
              <a:gd name="connsiteX13" fmla="*/ 23906 w 2211294"/>
              <a:gd name="connsiteY13" fmla="*/ 2145553 h 3059953"/>
              <a:gd name="connsiteX14" fmla="*/ 101600 w 2211294"/>
              <a:gd name="connsiteY14" fmla="*/ 2324847 h 3059953"/>
              <a:gd name="connsiteX15" fmla="*/ 137459 w 2211294"/>
              <a:gd name="connsiteY15" fmla="*/ 3012141 h 3059953"/>
              <a:gd name="connsiteX16" fmla="*/ 179294 w 2211294"/>
              <a:gd name="connsiteY16" fmla="*/ 3059953 h 3059953"/>
              <a:gd name="connsiteX17" fmla="*/ 304800 w 2211294"/>
              <a:gd name="connsiteY17" fmla="*/ 3006165 h 3059953"/>
              <a:gd name="connsiteX18" fmla="*/ 496047 w 2211294"/>
              <a:gd name="connsiteY18" fmla="*/ 3018118 h 3059953"/>
              <a:gd name="connsiteX19" fmla="*/ 627529 w 2211294"/>
              <a:gd name="connsiteY19" fmla="*/ 3018118 h 3059953"/>
              <a:gd name="connsiteX20" fmla="*/ 782918 w 2211294"/>
              <a:gd name="connsiteY20" fmla="*/ 2868706 h 3059953"/>
              <a:gd name="connsiteX21" fmla="*/ 1207247 w 2211294"/>
              <a:gd name="connsiteY21" fmla="*/ 2892612 h 3059953"/>
              <a:gd name="connsiteX22" fmla="*/ 1775012 w 2211294"/>
              <a:gd name="connsiteY22" fmla="*/ 2402541 h 3059953"/>
              <a:gd name="connsiteX23" fmla="*/ 1798918 w 2211294"/>
              <a:gd name="connsiteY23" fmla="*/ 2324847 h 3059953"/>
              <a:gd name="connsiteX24" fmla="*/ 2211294 w 2211294"/>
              <a:gd name="connsiteY24" fmla="*/ 2043953 h 3059953"/>
              <a:gd name="connsiteX25" fmla="*/ 2109694 w 2211294"/>
              <a:gd name="connsiteY25" fmla="*/ 2008094 h 3059953"/>
              <a:gd name="connsiteX26" fmla="*/ 2061882 w 2211294"/>
              <a:gd name="connsiteY26" fmla="*/ 1948330 h 3059953"/>
              <a:gd name="connsiteX27" fmla="*/ 1990165 w 2211294"/>
              <a:gd name="connsiteY27" fmla="*/ 1942353 h 3059953"/>
              <a:gd name="connsiteX28" fmla="*/ 1960282 w 2211294"/>
              <a:gd name="connsiteY28" fmla="*/ 1888565 h 3059953"/>
              <a:gd name="connsiteX29" fmla="*/ 1870635 w 2211294"/>
              <a:gd name="connsiteY29" fmla="*/ 1858683 h 3059953"/>
              <a:gd name="connsiteX30" fmla="*/ 1840753 w 2211294"/>
              <a:gd name="connsiteY30" fmla="*/ 1775012 h 3059953"/>
              <a:gd name="connsiteX31" fmla="*/ 1798918 w 2211294"/>
              <a:gd name="connsiteY31" fmla="*/ 1721224 h 3059953"/>
              <a:gd name="connsiteX32" fmla="*/ 1798918 w 2211294"/>
              <a:gd name="connsiteY32" fmla="*/ 1613647 h 3059953"/>
              <a:gd name="connsiteX33" fmla="*/ 1727200 w 2211294"/>
              <a:gd name="connsiteY33" fmla="*/ 1553883 h 3059953"/>
              <a:gd name="connsiteX34" fmla="*/ 1739153 w 2211294"/>
              <a:gd name="connsiteY34" fmla="*/ 1476189 h 3059953"/>
              <a:gd name="connsiteX35" fmla="*/ 1673412 w 2211294"/>
              <a:gd name="connsiteY35" fmla="*/ 1452283 h 3059953"/>
              <a:gd name="connsiteX36" fmla="*/ 1643529 w 2211294"/>
              <a:gd name="connsiteY36" fmla="*/ 1428377 h 3059953"/>
              <a:gd name="connsiteX37" fmla="*/ 1763059 w 2211294"/>
              <a:gd name="connsiteY37" fmla="*/ 1374589 h 3059953"/>
              <a:gd name="connsiteX38" fmla="*/ 1625600 w 2211294"/>
              <a:gd name="connsiteY38" fmla="*/ 1141506 h 3059953"/>
              <a:gd name="connsiteX39" fmla="*/ 1559859 w 2211294"/>
              <a:gd name="connsiteY39" fmla="*/ 1159436 h 3059953"/>
              <a:gd name="connsiteX40" fmla="*/ 1565835 w 2211294"/>
              <a:gd name="connsiteY40" fmla="*/ 1063812 h 3059953"/>
              <a:gd name="connsiteX41" fmla="*/ 1715247 w 2211294"/>
              <a:gd name="connsiteY41" fmla="*/ 1010024 h 3059953"/>
              <a:gd name="connsiteX42" fmla="*/ 1727200 w 2211294"/>
              <a:gd name="connsiteY42" fmla="*/ 1069789 h 3059953"/>
              <a:gd name="connsiteX43" fmla="*/ 1870635 w 2211294"/>
              <a:gd name="connsiteY43" fmla="*/ 992094 h 3059953"/>
              <a:gd name="connsiteX44" fmla="*/ 1918447 w 2211294"/>
              <a:gd name="connsiteY44" fmla="*/ 1039906 h 3059953"/>
              <a:gd name="connsiteX45" fmla="*/ 2163482 w 2211294"/>
              <a:gd name="connsiteY45" fmla="*/ 908424 h 3059953"/>
              <a:gd name="connsiteX46" fmla="*/ 2067859 w 2211294"/>
              <a:gd name="connsiteY46" fmla="*/ 782918 h 3059953"/>
              <a:gd name="connsiteX47" fmla="*/ 1978212 w 2211294"/>
              <a:gd name="connsiteY47" fmla="*/ 770965 h 3059953"/>
              <a:gd name="connsiteX48" fmla="*/ 2055906 w 2211294"/>
              <a:gd name="connsiteY48" fmla="*/ 687294 h 3059953"/>
              <a:gd name="connsiteX49" fmla="*/ 1996141 w 2211294"/>
              <a:gd name="connsiteY49" fmla="*/ 645459 h 3059953"/>
              <a:gd name="connsiteX50" fmla="*/ 1936376 w 2211294"/>
              <a:gd name="connsiteY50" fmla="*/ 591671 h 3059953"/>
              <a:gd name="connsiteX51" fmla="*/ 1936376 w 2211294"/>
              <a:gd name="connsiteY51" fmla="*/ 531906 h 3059953"/>
              <a:gd name="connsiteX52" fmla="*/ 1804894 w 2211294"/>
              <a:gd name="connsiteY52" fmla="*/ 436283 h 3059953"/>
              <a:gd name="connsiteX53" fmla="*/ 1757082 w 2211294"/>
              <a:gd name="connsiteY53" fmla="*/ 472141 h 3059953"/>
              <a:gd name="connsiteX54" fmla="*/ 1607670 w 2211294"/>
              <a:gd name="connsiteY54" fmla="*/ 466165 h 3059953"/>
              <a:gd name="connsiteX55" fmla="*/ 1547906 w 2211294"/>
              <a:gd name="connsiteY55" fmla="*/ 370541 h 3059953"/>
              <a:gd name="connsiteX56" fmla="*/ 1368612 w 2211294"/>
              <a:gd name="connsiteY56" fmla="*/ 328706 h 3059953"/>
              <a:gd name="connsiteX57" fmla="*/ 1368612 w 2211294"/>
              <a:gd name="connsiteY57" fmla="*/ 310777 h 3059953"/>
              <a:gd name="connsiteX58" fmla="*/ 1165412 w 2211294"/>
              <a:gd name="connsiteY58" fmla="*/ 340659 h 3059953"/>
              <a:gd name="connsiteX59" fmla="*/ 860612 w 2211294"/>
              <a:gd name="connsiteY59" fmla="*/ 209177 h 3059953"/>
              <a:gd name="connsiteX60" fmla="*/ 753035 w 2211294"/>
              <a:gd name="connsiteY60" fmla="*/ 334683 h 3059953"/>
              <a:gd name="connsiteX61" fmla="*/ 681318 w 2211294"/>
              <a:gd name="connsiteY61" fmla="*/ 364565 h 3059953"/>
              <a:gd name="connsiteX62" fmla="*/ 633506 w 2211294"/>
              <a:gd name="connsiteY62" fmla="*/ 292847 h 3059953"/>
              <a:gd name="connsiteX63" fmla="*/ 669365 w 2211294"/>
              <a:gd name="connsiteY63" fmla="*/ 197224 h 3059953"/>
              <a:gd name="connsiteX64" fmla="*/ 615576 w 2211294"/>
              <a:gd name="connsiteY64" fmla="*/ 185271 h 3059953"/>
              <a:gd name="connsiteX65" fmla="*/ 561788 w 2211294"/>
              <a:gd name="connsiteY65" fmla="*/ 203200 h 3059953"/>
              <a:gd name="connsiteX66" fmla="*/ 579718 w 2211294"/>
              <a:gd name="connsiteY66" fmla="*/ 17930 h 3059953"/>
              <a:gd name="connsiteX67" fmla="*/ 484094 w 2211294"/>
              <a:gd name="connsiteY67" fmla="*/ 0 h 3059953"/>
              <a:gd name="connsiteX68" fmla="*/ 442259 w 2211294"/>
              <a:gd name="connsiteY68" fmla="*/ 155389 h 3059953"/>
              <a:gd name="connsiteX69" fmla="*/ 511909 w 2211294"/>
              <a:gd name="connsiteY69" fmla="*/ 410746 h 3059953"/>
              <a:gd name="connsiteX70" fmla="*/ 372949 w 2211294"/>
              <a:gd name="connsiteY70" fmla="*/ 392274 h 3059953"/>
              <a:gd name="connsiteX71" fmla="*/ 252513 w 2211294"/>
              <a:gd name="connsiteY71" fmla="*/ 383580 h 3059953"/>
              <a:gd name="connsiteX72" fmla="*/ 79336 w 2211294"/>
              <a:gd name="connsiteY72" fmla="*/ 331423 h 3059953"/>
              <a:gd name="connsiteX0" fmla="*/ 79336 w 2211294"/>
              <a:gd name="connsiteY0" fmla="*/ 331423 h 3059953"/>
              <a:gd name="connsiteX1" fmla="*/ 77694 w 2211294"/>
              <a:gd name="connsiteY1" fmla="*/ 430306 h 3059953"/>
              <a:gd name="connsiteX2" fmla="*/ 11953 w 2211294"/>
              <a:gd name="connsiteY2" fmla="*/ 484094 h 3059953"/>
              <a:gd name="connsiteX3" fmla="*/ 0 w 2211294"/>
              <a:gd name="connsiteY3" fmla="*/ 962212 h 3059953"/>
              <a:gd name="connsiteX4" fmla="*/ 41835 w 2211294"/>
              <a:gd name="connsiteY4" fmla="*/ 1039906 h 3059953"/>
              <a:gd name="connsiteX5" fmla="*/ 0 w 2211294"/>
              <a:gd name="connsiteY5" fmla="*/ 1243106 h 3059953"/>
              <a:gd name="connsiteX6" fmla="*/ 17929 w 2211294"/>
              <a:gd name="connsiteY6" fmla="*/ 1326777 h 3059953"/>
              <a:gd name="connsiteX7" fmla="*/ 17929 w 2211294"/>
              <a:gd name="connsiteY7" fmla="*/ 1398494 h 3059953"/>
              <a:gd name="connsiteX8" fmla="*/ 23906 w 2211294"/>
              <a:gd name="connsiteY8" fmla="*/ 1524000 h 3059953"/>
              <a:gd name="connsiteX9" fmla="*/ 107576 w 2211294"/>
              <a:gd name="connsiteY9" fmla="*/ 1715247 h 3059953"/>
              <a:gd name="connsiteX10" fmla="*/ 65741 w 2211294"/>
              <a:gd name="connsiteY10" fmla="*/ 1906494 h 3059953"/>
              <a:gd name="connsiteX11" fmla="*/ 53788 w 2211294"/>
              <a:gd name="connsiteY11" fmla="*/ 1996141 h 3059953"/>
              <a:gd name="connsiteX12" fmla="*/ 29882 w 2211294"/>
              <a:gd name="connsiteY12" fmla="*/ 2049930 h 3059953"/>
              <a:gd name="connsiteX13" fmla="*/ 23906 w 2211294"/>
              <a:gd name="connsiteY13" fmla="*/ 2145553 h 3059953"/>
              <a:gd name="connsiteX14" fmla="*/ 101600 w 2211294"/>
              <a:gd name="connsiteY14" fmla="*/ 2324847 h 3059953"/>
              <a:gd name="connsiteX15" fmla="*/ 137459 w 2211294"/>
              <a:gd name="connsiteY15" fmla="*/ 3012141 h 3059953"/>
              <a:gd name="connsiteX16" fmla="*/ 179294 w 2211294"/>
              <a:gd name="connsiteY16" fmla="*/ 3059953 h 3059953"/>
              <a:gd name="connsiteX17" fmla="*/ 304800 w 2211294"/>
              <a:gd name="connsiteY17" fmla="*/ 3006165 h 3059953"/>
              <a:gd name="connsiteX18" fmla="*/ 496047 w 2211294"/>
              <a:gd name="connsiteY18" fmla="*/ 3018118 h 3059953"/>
              <a:gd name="connsiteX19" fmla="*/ 627529 w 2211294"/>
              <a:gd name="connsiteY19" fmla="*/ 3018118 h 3059953"/>
              <a:gd name="connsiteX20" fmla="*/ 782918 w 2211294"/>
              <a:gd name="connsiteY20" fmla="*/ 2868706 h 3059953"/>
              <a:gd name="connsiteX21" fmla="*/ 1207247 w 2211294"/>
              <a:gd name="connsiteY21" fmla="*/ 2892612 h 3059953"/>
              <a:gd name="connsiteX22" fmla="*/ 1775012 w 2211294"/>
              <a:gd name="connsiteY22" fmla="*/ 2402541 h 3059953"/>
              <a:gd name="connsiteX23" fmla="*/ 1798918 w 2211294"/>
              <a:gd name="connsiteY23" fmla="*/ 2324847 h 3059953"/>
              <a:gd name="connsiteX24" fmla="*/ 2211294 w 2211294"/>
              <a:gd name="connsiteY24" fmla="*/ 2043953 h 3059953"/>
              <a:gd name="connsiteX25" fmla="*/ 2109694 w 2211294"/>
              <a:gd name="connsiteY25" fmla="*/ 2008094 h 3059953"/>
              <a:gd name="connsiteX26" fmla="*/ 2061882 w 2211294"/>
              <a:gd name="connsiteY26" fmla="*/ 1948330 h 3059953"/>
              <a:gd name="connsiteX27" fmla="*/ 1990165 w 2211294"/>
              <a:gd name="connsiteY27" fmla="*/ 1942353 h 3059953"/>
              <a:gd name="connsiteX28" fmla="*/ 1960282 w 2211294"/>
              <a:gd name="connsiteY28" fmla="*/ 1888565 h 3059953"/>
              <a:gd name="connsiteX29" fmla="*/ 1870635 w 2211294"/>
              <a:gd name="connsiteY29" fmla="*/ 1858683 h 3059953"/>
              <a:gd name="connsiteX30" fmla="*/ 1840753 w 2211294"/>
              <a:gd name="connsiteY30" fmla="*/ 1775012 h 3059953"/>
              <a:gd name="connsiteX31" fmla="*/ 1798918 w 2211294"/>
              <a:gd name="connsiteY31" fmla="*/ 1721224 h 3059953"/>
              <a:gd name="connsiteX32" fmla="*/ 1798918 w 2211294"/>
              <a:gd name="connsiteY32" fmla="*/ 1613647 h 3059953"/>
              <a:gd name="connsiteX33" fmla="*/ 1727200 w 2211294"/>
              <a:gd name="connsiteY33" fmla="*/ 1553883 h 3059953"/>
              <a:gd name="connsiteX34" fmla="*/ 1739153 w 2211294"/>
              <a:gd name="connsiteY34" fmla="*/ 1476189 h 3059953"/>
              <a:gd name="connsiteX35" fmla="*/ 1673412 w 2211294"/>
              <a:gd name="connsiteY35" fmla="*/ 1452283 h 3059953"/>
              <a:gd name="connsiteX36" fmla="*/ 1643529 w 2211294"/>
              <a:gd name="connsiteY36" fmla="*/ 1428377 h 3059953"/>
              <a:gd name="connsiteX37" fmla="*/ 1763059 w 2211294"/>
              <a:gd name="connsiteY37" fmla="*/ 1374589 h 3059953"/>
              <a:gd name="connsiteX38" fmla="*/ 1625600 w 2211294"/>
              <a:gd name="connsiteY38" fmla="*/ 1141506 h 3059953"/>
              <a:gd name="connsiteX39" fmla="*/ 1559859 w 2211294"/>
              <a:gd name="connsiteY39" fmla="*/ 1159436 h 3059953"/>
              <a:gd name="connsiteX40" fmla="*/ 1565835 w 2211294"/>
              <a:gd name="connsiteY40" fmla="*/ 1063812 h 3059953"/>
              <a:gd name="connsiteX41" fmla="*/ 1715247 w 2211294"/>
              <a:gd name="connsiteY41" fmla="*/ 1010024 h 3059953"/>
              <a:gd name="connsiteX42" fmla="*/ 1727200 w 2211294"/>
              <a:gd name="connsiteY42" fmla="*/ 1069789 h 3059953"/>
              <a:gd name="connsiteX43" fmla="*/ 1870635 w 2211294"/>
              <a:gd name="connsiteY43" fmla="*/ 992094 h 3059953"/>
              <a:gd name="connsiteX44" fmla="*/ 1918447 w 2211294"/>
              <a:gd name="connsiteY44" fmla="*/ 1039906 h 3059953"/>
              <a:gd name="connsiteX45" fmla="*/ 2163482 w 2211294"/>
              <a:gd name="connsiteY45" fmla="*/ 908424 h 3059953"/>
              <a:gd name="connsiteX46" fmla="*/ 2067859 w 2211294"/>
              <a:gd name="connsiteY46" fmla="*/ 782918 h 3059953"/>
              <a:gd name="connsiteX47" fmla="*/ 1978212 w 2211294"/>
              <a:gd name="connsiteY47" fmla="*/ 770965 h 3059953"/>
              <a:gd name="connsiteX48" fmla="*/ 2055906 w 2211294"/>
              <a:gd name="connsiteY48" fmla="*/ 687294 h 3059953"/>
              <a:gd name="connsiteX49" fmla="*/ 1996141 w 2211294"/>
              <a:gd name="connsiteY49" fmla="*/ 645459 h 3059953"/>
              <a:gd name="connsiteX50" fmla="*/ 1936376 w 2211294"/>
              <a:gd name="connsiteY50" fmla="*/ 591671 h 3059953"/>
              <a:gd name="connsiteX51" fmla="*/ 1936376 w 2211294"/>
              <a:gd name="connsiteY51" fmla="*/ 531906 h 3059953"/>
              <a:gd name="connsiteX52" fmla="*/ 1804894 w 2211294"/>
              <a:gd name="connsiteY52" fmla="*/ 436283 h 3059953"/>
              <a:gd name="connsiteX53" fmla="*/ 1757082 w 2211294"/>
              <a:gd name="connsiteY53" fmla="*/ 472141 h 3059953"/>
              <a:gd name="connsiteX54" fmla="*/ 1607670 w 2211294"/>
              <a:gd name="connsiteY54" fmla="*/ 466165 h 3059953"/>
              <a:gd name="connsiteX55" fmla="*/ 1547906 w 2211294"/>
              <a:gd name="connsiteY55" fmla="*/ 370541 h 3059953"/>
              <a:gd name="connsiteX56" fmla="*/ 1368612 w 2211294"/>
              <a:gd name="connsiteY56" fmla="*/ 328706 h 3059953"/>
              <a:gd name="connsiteX57" fmla="*/ 1368612 w 2211294"/>
              <a:gd name="connsiteY57" fmla="*/ 310777 h 3059953"/>
              <a:gd name="connsiteX58" fmla="*/ 1165412 w 2211294"/>
              <a:gd name="connsiteY58" fmla="*/ 340659 h 3059953"/>
              <a:gd name="connsiteX59" fmla="*/ 860612 w 2211294"/>
              <a:gd name="connsiteY59" fmla="*/ 209177 h 3059953"/>
              <a:gd name="connsiteX60" fmla="*/ 753035 w 2211294"/>
              <a:gd name="connsiteY60" fmla="*/ 334683 h 3059953"/>
              <a:gd name="connsiteX61" fmla="*/ 681318 w 2211294"/>
              <a:gd name="connsiteY61" fmla="*/ 364565 h 3059953"/>
              <a:gd name="connsiteX62" fmla="*/ 633506 w 2211294"/>
              <a:gd name="connsiteY62" fmla="*/ 292847 h 3059953"/>
              <a:gd name="connsiteX63" fmla="*/ 669365 w 2211294"/>
              <a:gd name="connsiteY63" fmla="*/ 197224 h 3059953"/>
              <a:gd name="connsiteX64" fmla="*/ 615576 w 2211294"/>
              <a:gd name="connsiteY64" fmla="*/ 185271 h 3059953"/>
              <a:gd name="connsiteX65" fmla="*/ 561788 w 2211294"/>
              <a:gd name="connsiteY65" fmla="*/ 203200 h 3059953"/>
              <a:gd name="connsiteX66" fmla="*/ 579718 w 2211294"/>
              <a:gd name="connsiteY66" fmla="*/ 17930 h 3059953"/>
              <a:gd name="connsiteX67" fmla="*/ 484094 w 2211294"/>
              <a:gd name="connsiteY67" fmla="*/ 0 h 3059953"/>
              <a:gd name="connsiteX68" fmla="*/ 563601 w 2211294"/>
              <a:gd name="connsiteY68" fmla="*/ 420526 h 3059953"/>
              <a:gd name="connsiteX69" fmla="*/ 511909 w 2211294"/>
              <a:gd name="connsiteY69" fmla="*/ 410746 h 3059953"/>
              <a:gd name="connsiteX70" fmla="*/ 372949 w 2211294"/>
              <a:gd name="connsiteY70" fmla="*/ 392274 h 3059953"/>
              <a:gd name="connsiteX71" fmla="*/ 252513 w 2211294"/>
              <a:gd name="connsiteY71" fmla="*/ 383580 h 3059953"/>
              <a:gd name="connsiteX72" fmla="*/ 79336 w 2211294"/>
              <a:gd name="connsiteY72" fmla="*/ 331423 h 3059953"/>
              <a:gd name="connsiteX0" fmla="*/ 79336 w 2211294"/>
              <a:gd name="connsiteY0" fmla="*/ 331423 h 3059953"/>
              <a:gd name="connsiteX1" fmla="*/ 77694 w 2211294"/>
              <a:gd name="connsiteY1" fmla="*/ 430306 h 3059953"/>
              <a:gd name="connsiteX2" fmla="*/ 11953 w 2211294"/>
              <a:gd name="connsiteY2" fmla="*/ 484094 h 3059953"/>
              <a:gd name="connsiteX3" fmla="*/ 0 w 2211294"/>
              <a:gd name="connsiteY3" fmla="*/ 962212 h 3059953"/>
              <a:gd name="connsiteX4" fmla="*/ 41835 w 2211294"/>
              <a:gd name="connsiteY4" fmla="*/ 1039906 h 3059953"/>
              <a:gd name="connsiteX5" fmla="*/ 0 w 2211294"/>
              <a:gd name="connsiteY5" fmla="*/ 1243106 h 3059953"/>
              <a:gd name="connsiteX6" fmla="*/ 17929 w 2211294"/>
              <a:gd name="connsiteY6" fmla="*/ 1326777 h 3059953"/>
              <a:gd name="connsiteX7" fmla="*/ 17929 w 2211294"/>
              <a:gd name="connsiteY7" fmla="*/ 1398494 h 3059953"/>
              <a:gd name="connsiteX8" fmla="*/ 23906 w 2211294"/>
              <a:gd name="connsiteY8" fmla="*/ 1524000 h 3059953"/>
              <a:gd name="connsiteX9" fmla="*/ 107576 w 2211294"/>
              <a:gd name="connsiteY9" fmla="*/ 1715247 h 3059953"/>
              <a:gd name="connsiteX10" fmla="*/ 65741 w 2211294"/>
              <a:gd name="connsiteY10" fmla="*/ 1906494 h 3059953"/>
              <a:gd name="connsiteX11" fmla="*/ 53788 w 2211294"/>
              <a:gd name="connsiteY11" fmla="*/ 1996141 h 3059953"/>
              <a:gd name="connsiteX12" fmla="*/ 29882 w 2211294"/>
              <a:gd name="connsiteY12" fmla="*/ 2049930 h 3059953"/>
              <a:gd name="connsiteX13" fmla="*/ 23906 w 2211294"/>
              <a:gd name="connsiteY13" fmla="*/ 2145553 h 3059953"/>
              <a:gd name="connsiteX14" fmla="*/ 101600 w 2211294"/>
              <a:gd name="connsiteY14" fmla="*/ 2324847 h 3059953"/>
              <a:gd name="connsiteX15" fmla="*/ 137459 w 2211294"/>
              <a:gd name="connsiteY15" fmla="*/ 3012141 h 3059953"/>
              <a:gd name="connsiteX16" fmla="*/ 179294 w 2211294"/>
              <a:gd name="connsiteY16" fmla="*/ 3059953 h 3059953"/>
              <a:gd name="connsiteX17" fmla="*/ 304800 w 2211294"/>
              <a:gd name="connsiteY17" fmla="*/ 3006165 h 3059953"/>
              <a:gd name="connsiteX18" fmla="*/ 496047 w 2211294"/>
              <a:gd name="connsiteY18" fmla="*/ 3018118 h 3059953"/>
              <a:gd name="connsiteX19" fmla="*/ 627529 w 2211294"/>
              <a:gd name="connsiteY19" fmla="*/ 3018118 h 3059953"/>
              <a:gd name="connsiteX20" fmla="*/ 782918 w 2211294"/>
              <a:gd name="connsiteY20" fmla="*/ 2868706 h 3059953"/>
              <a:gd name="connsiteX21" fmla="*/ 1207247 w 2211294"/>
              <a:gd name="connsiteY21" fmla="*/ 2892612 h 3059953"/>
              <a:gd name="connsiteX22" fmla="*/ 1775012 w 2211294"/>
              <a:gd name="connsiteY22" fmla="*/ 2402541 h 3059953"/>
              <a:gd name="connsiteX23" fmla="*/ 1798918 w 2211294"/>
              <a:gd name="connsiteY23" fmla="*/ 2324847 h 3059953"/>
              <a:gd name="connsiteX24" fmla="*/ 2211294 w 2211294"/>
              <a:gd name="connsiteY24" fmla="*/ 2043953 h 3059953"/>
              <a:gd name="connsiteX25" fmla="*/ 2109694 w 2211294"/>
              <a:gd name="connsiteY25" fmla="*/ 2008094 h 3059953"/>
              <a:gd name="connsiteX26" fmla="*/ 2061882 w 2211294"/>
              <a:gd name="connsiteY26" fmla="*/ 1948330 h 3059953"/>
              <a:gd name="connsiteX27" fmla="*/ 1990165 w 2211294"/>
              <a:gd name="connsiteY27" fmla="*/ 1942353 h 3059953"/>
              <a:gd name="connsiteX28" fmla="*/ 1960282 w 2211294"/>
              <a:gd name="connsiteY28" fmla="*/ 1888565 h 3059953"/>
              <a:gd name="connsiteX29" fmla="*/ 1870635 w 2211294"/>
              <a:gd name="connsiteY29" fmla="*/ 1858683 h 3059953"/>
              <a:gd name="connsiteX30" fmla="*/ 1840753 w 2211294"/>
              <a:gd name="connsiteY30" fmla="*/ 1775012 h 3059953"/>
              <a:gd name="connsiteX31" fmla="*/ 1798918 w 2211294"/>
              <a:gd name="connsiteY31" fmla="*/ 1721224 h 3059953"/>
              <a:gd name="connsiteX32" fmla="*/ 1798918 w 2211294"/>
              <a:gd name="connsiteY32" fmla="*/ 1613647 h 3059953"/>
              <a:gd name="connsiteX33" fmla="*/ 1727200 w 2211294"/>
              <a:gd name="connsiteY33" fmla="*/ 1553883 h 3059953"/>
              <a:gd name="connsiteX34" fmla="*/ 1739153 w 2211294"/>
              <a:gd name="connsiteY34" fmla="*/ 1476189 h 3059953"/>
              <a:gd name="connsiteX35" fmla="*/ 1673412 w 2211294"/>
              <a:gd name="connsiteY35" fmla="*/ 1452283 h 3059953"/>
              <a:gd name="connsiteX36" fmla="*/ 1643529 w 2211294"/>
              <a:gd name="connsiteY36" fmla="*/ 1428377 h 3059953"/>
              <a:gd name="connsiteX37" fmla="*/ 1763059 w 2211294"/>
              <a:gd name="connsiteY37" fmla="*/ 1374589 h 3059953"/>
              <a:gd name="connsiteX38" fmla="*/ 1625600 w 2211294"/>
              <a:gd name="connsiteY38" fmla="*/ 1141506 h 3059953"/>
              <a:gd name="connsiteX39" fmla="*/ 1559859 w 2211294"/>
              <a:gd name="connsiteY39" fmla="*/ 1159436 h 3059953"/>
              <a:gd name="connsiteX40" fmla="*/ 1565835 w 2211294"/>
              <a:gd name="connsiteY40" fmla="*/ 1063812 h 3059953"/>
              <a:gd name="connsiteX41" fmla="*/ 1715247 w 2211294"/>
              <a:gd name="connsiteY41" fmla="*/ 1010024 h 3059953"/>
              <a:gd name="connsiteX42" fmla="*/ 1727200 w 2211294"/>
              <a:gd name="connsiteY42" fmla="*/ 1069789 h 3059953"/>
              <a:gd name="connsiteX43" fmla="*/ 1870635 w 2211294"/>
              <a:gd name="connsiteY43" fmla="*/ 992094 h 3059953"/>
              <a:gd name="connsiteX44" fmla="*/ 1918447 w 2211294"/>
              <a:gd name="connsiteY44" fmla="*/ 1039906 h 3059953"/>
              <a:gd name="connsiteX45" fmla="*/ 2163482 w 2211294"/>
              <a:gd name="connsiteY45" fmla="*/ 908424 h 3059953"/>
              <a:gd name="connsiteX46" fmla="*/ 2067859 w 2211294"/>
              <a:gd name="connsiteY46" fmla="*/ 782918 h 3059953"/>
              <a:gd name="connsiteX47" fmla="*/ 1978212 w 2211294"/>
              <a:gd name="connsiteY47" fmla="*/ 770965 h 3059953"/>
              <a:gd name="connsiteX48" fmla="*/ 2055906 w 2211294"/>
              <a:gd name="connsiteY48" fmla="*/ 687294 h 3059953"/>
              <a:gd name="connsiteX49" fmla="*/ 1996141 w 2211294"/>
              <a:gd name="connsiteY49" fmla="*/ 645459 h 3059953"/>
              <a:gd name="connsiteX50" fmla="*/ 1936376 w 2211294"/>
              <a:gd name="connsiteY50" fmla="*/ 591671 h 3059953"/>
              <a:gd name="connsiteX51" fmla="*/ 1936376 w 2211294"/>
              <a:gd name="connsiteY51" fmla="*/ 531906 h 3059953"/>
              <a:gd name="connsiteX52" fmla="*/ 1804894 w 2211294"/>
              <a:gd name="connsiteY52" fmla="*/ 436283 h 3059953"/>
              <a:gd name="connsiteX53" fmla="*/ 1757082 w 2211294"/>
              <a:gd name="connsiteY53" fmla="*/ 472141 h 3059953"/>
              <a:gd name="connsiteX54" fmla="*/ 1607670 w 2211294"/>
              <a:gd name="connsiteY54" fmla="*/ 466165 h 3059953"/>
              <a:gd name="connsiteX55" fmla="*/ 1547906 w 2211294"/>
              <a:gd name="connsiteY55" fmla="*/ 370541 h 3059953"/>
              <a:gd name="connsiteX56" fmla="*/ 1368612 w 2211294"/>
              <a:gd name="connsiteY56" fmla="*/ 328706 h 3059953"/>
              <a:gd name="connsiteX57" fmla="*/ 1368612 w 2211294"/>
              <a:gd name="connsiteY57" fmla="*/ 310777 h 3059953"/>
              <a:gd name="connsiteX58" fmla="*/ 1165412 w 2211294"/>
              <a:gd name="connsiteY58" fmla="*/ 340659 h 3059953"/>
              <a:gd name="connsiteX59" fmla="*/ 860612 w 2211294"/>
              <a:gd name="connsiteY59" fmla="*/ 209177 h 3059953"/>
              <a:gd name="connsiteX60" fmla="*/ 753035 w 2211294"/>
              <a:gd name="connsiteY60" fmla="*/ 334683 h 3059953"/>
              <a:gd name="connsiteX61" fmla="*/ 681318 w 2211294"/>
              <a:gd name="connsiteY61" fmla="*/ 364565 h 3059953"/>
              <a:gd name="connsiteX62" fmla="*/ 633506 w 2211294"/>
              <a:gd name="connsiteY62" fmla="*/ 292847 h 3059953"/>
              <a:gd name="connsiteX63" fmla="*/ 669365 w 2211294"/>
              <a:gd name="connsiteY63" fmla="*/ 197224 h 3059953"/>
              <a:gd name="connsiteX64" fmla="*/ 615576 w 2211294"/>
              <a:gd name="connsiteY64" fmla="*/ 185271 h 3059953"/>
              <a:gd name="connsiteX65" fmla="*/ 561788 w 2211294"/>
              <a:gd name="connsiteY65" fmla="*/ 203200 h 3059953"/>
              <a:gd name="connsiteX66" fmla="*/ 579718 w 2211294"/>
              <a:gd name="connsiteY66" fmla="*/ 17930 h 3059953"/>
              <a:gd name="connsiteX67" fmla="*/ 569176 w 2211294"/>
              <a:gd name="connsiteY67" fmla="*/ 527238 h 3059953"/>
              <a:gd name="connsiteX68" fmla="*/ 484094 w 2211294"/>
              <a:gd name="connsiteY68" fmla="*/ 0 h 3059953"/>
              <a:gd name="connsiteX69" fmla="*/ 563601 w 2211294"/>
              <a:gd name="connsiteY69" fmla="*/ 420526 h 3059953"/>
              <a:gd name="connsiteX70" fmla="*/ 511909 w 2211294"/>
              <a:gd name="connsiteY70" fmla="*/ 410746 h 3059953"/>
              <a:gd name="connsiteX71" fmla="*/ 372949 w 2211294"/>
              <a:gd name="connsiteY71" fmla="*/ 392274 h 3059953"/>
              <a:gd name="connsiteX72" fmla="*/ 252513 w 2211294"/>
              <a:gd name="connsiteY72" fmla="*/ 383580 h 3059953"/>
              <a:gd name="connsiteX73" fmla="*/ 79336 w 2211294"/>
              <a:gd name="connsiteY73" fmla="*/ 331423 h 3059953"/>
              <a:gd name="connsiteX0" fmla="*/ 79336 w 2211294"/>
              <a:gd name="connsiteY0" fmla="*/ 313537 h 3042067"/>
              <a:gd name="connsiteX1" fmla="*/ 77694 w 2211294"/>
              <a:gd name="connsiteY1" fmla="*/ 412420 h 3042067"/>
              <a:gd name="connsiteX2" fmla="*/ 11953 w 2211294"/>
              <a:gd name="connsiteY2" fmla="*/ 466208 h 3042067"/>
              <a:gd name="connsiteX3" fmla="*/ 0 w 2211294"/>
              <a:gd name="connsiteY3" fmla="*/ 944326 h 3042067"/>
              <a:gd name="connsiteX4" fmla="*/ 41835 w 2211294"/>
              <a:gd name="connsiteY4" fmla="*/ 1022020 h 3042067"/>
              <a:gd name="connsiteX5" fmla="*/ 0 w 2211294"/>
              <a:gd name="connsiteY5" fmla="*/ 1225220 h 3042067"/>
              <a:gd name="connsiteX6" fmla="*/ 17929 w 2211294"/>
              <a:gd name="connsiteY6" fmla="*/ 1308891 h 3042067"/>
              <a:gd name="connsiteX7" fmla="*/ 17929 w 2211294"/>
              <a:gd name="connsiteY7" fmla="*/ 1380608 h 3042067"/>
              <a:gd name="connsiteX8" fmla="*/ 23906 w 2211294"/>
              <a:gd name="connsiteY8" fmla="*/ 1506114 h 3042067"/>
              <a:gd name="connsiteX9" fmla="*/ 107576 w 2211294"/>
              <a:gd name="connsiteY9" fmla="*/ 1697361 h 3042067"/>
              <a:gd name="connsiteX10" fmla="*/ 65741 w 2211294"/>
              <a:gd name="connsiteY10" fmla="*/ 1888608 h 3042067"/>
              <a:gd name="connsiteX11" fmla="*/ 53788 w 2211294"/>
              <a:gd name="connsiteY11" fmla="*/ 1978255 h 3042067"/>
              <a:gd name="connsiteX12" fmla="*/ 29882 w 2211294"/>
              <a:gd name="connsiteY12" fmla="*/ 2032044 h 3042067"/>
              <a:gd name="connsiteX13" fmla="*/ 23906 w 2211294"/>
              <a:gd name="connsiteY13" fmla="*/ 2127667 h 3042067"/>
              <a:gd name="connsiteX14" fmla="*/ 101600 w 2211294"/>
              <a:gd name="connsiteY14" fmla="*/ 2306961 h 3042067"/>
              <a:gd name="connsiteX15" fmla="*/ 137459 w 2211294"/>
              <a:gd name="connsiteY15" fmla="*/ 2994255 h 3042067"/>
              <a:gd name="connsiteX16" fmla="*/ 179294 w 2211294"/>
              <a:gd name="connsiteY16" fmla="*/ 3042067 h 3042067"/>
              <a:gd name="connsiteX17" fmla="*/ 304800 w 2211294"/>
              <a:gd name="connsiteY17" fmla="*/ 2988279 h 3042067"/>
              <a:gd name="connsiteX18" fmla="*/ 496047 w 2211294"/>
              <a:gd name="connsiteY18" fmla="*/ 3000232 h 3042067"/>
              <a:gd name="connsiteX19" fmla="*/ 627529 w 2211294"/>
              <a:gd name="connsiteY19" fmla="*/ 3000232 h 3042067"/>
              <a:gd name="connsiteX20" fmla="*/ 782918 w 2211294"/>
              <a:gd name="connsiteY20" fmla="*/ 2850820 h 3042067"/>
              <a:gd name="connsiteX21" fmla="*/ 1207247 w 2211294"/>
              <a:gd name="connsiteY21" fmla="*/ 2874726 h 3042067"/>
              <a:gd name="connsiteX22" fmla="*/ 1775012 w 2211294"/>
              <a:gd name="connsiteY22" fmla="*/ 2384655 h 3042067"/>
              <a:gd name="connsiteX23" fmla="*/ 1798918 w 2211294"/>
              <a:gd name="connsiteY23" fmla="*/ 2306961 h 3042067"/>
              <a:gd name="connsiteX24" fmla="*/ 2211294 w 2211294"/>
              <a:gd name="connsiteY24" fmla="*/ 2026067 h 3042067"/>
              <a:gd name="connsiteX25" fmla="*/ 2109694 w 2211294"/>
              <a:gd name="connsiteY25" fmla="*/ 1990208 h 3042067"/>
              <a:gd name="connsiteX26" fmla="*/ 2061882 w 2211294"/>
              <a:gd name="connsiteY26" fmla="*/ 1930444 h 3042067"/>
              <a:gd name="connsiteX27" fmla="*/ 1990165 w 2211294"/>
              <a:gd name="connsiteY27" fmla="*/ 1924467 h 3042067"/>
              <a:gd name="connsiteX28" fmla="*/ 1960282 w 2211294"/>
              <a:gd name="connsiteY28" fmla="*/ 1870679 h 3042067"/>
              <a:gd name="connsiteX29" fmla="*/ 1870635 w 2211294"/>
              <a:gd name="connsiteY29" fmla="*/ 1840797 h 3042067"/>
              <a:gd name="connsiteX30" fmla="*/ 1840753 w 2211294"/>
              <a:gd name="connsiteY30" fmla="*/ 1757126 h 3042067"/>
              <a:gd name="connsiteX31" fmla="*/ 1798918 w 2211294"/>
              <a:gd name="connsiteY31" fmla="*/ 1703338 h 3042067"/>
              <a:gd name="connsiteX32" fmla="*/ 1798918 w 2211294"/>
              <a:gd name="connsiteY32" fmla="*/ 1595761 h 3042067"/>
              <a:gd name="connsiteX33" fmla="*/ 1727200 w 2211294"/>
              <a:gd name="connsiteY33" fmla="*/ 1535997 h 3042067"/>
              <a:gd name="connsiteX34" fmla="*/ 1739153 w 2211294"/>
              <a:gd name="connsiteY34" fmla="*/ 1458303 h 3042067"/>
              <a:gd name="connsiteX35" fmla="*/ 1673412 w 2211294"/>
              <a:gd name="connsiteY35" fmla="*/ 1434397 h 3042067"/>
              <a:gd name="connsiteX36" fmla="*/ 1643529 w 2211294"/>
              <a:gd name="connsiteY36" fmla="*/ 1410491 h 3042067"/>
              <a:gd name="connsiteX37" fmla="*/ 1763059 w 2211294"/>
              <a:gd name="connsiteY37" fmla="*/ 1356703 h 3042067"/>
              <a:gd name="connsiteX38" fmla="*/ 1625600 w 2211294"/>
              <a:gd name="connsiteY38" fmla="*/ 1123620 h 3042067"/>
              <a:gd name="connsiteX39" fmla="*/ 1559859 w 2211294"/>
              <a:gd name="connsiteY39" fmla="*/ 1141550 h 3042067"/>
              <a:gd name="connsiteX40" fmla="*/ 1565835 w 2211294"/>
              <a:gd name="connsiteY40" fmla="*/ 1045926 h 3042067"/>
              <a:gd name="connsiteX41" fmla="*/ 1715247 w 2211294"/>
              <a:gd name="connsiteY41" fmla="*/ 992138 h 3042067"/>
              <a:gd name="connsiteX42" fmla="*/ 1727200 w 2211294"/>
              <a:gd name="connsiteY42" fmla="*/ 1051903 h 3042067"/>
              <a:gd name="connsiteX43" fmla="*/ 1870635 w 2211294"/>
              <a:gd name="connsiteY43" fmla="*/ 974208 h 3042067"/>
              <a:gd name="connsiteX44" fmla="*/ 1918447 w 2211294"/>
              <a:gd name="connsiteY44" fmla="*/ 1022020 h 3042067"/>
              <a:gd name="connsiteX45" fmla="*/ 2163482 w 2211294"/>
              <a:gd name="connsiteY45" fmla="*/ 890538 h 3042067"/>
              <a:gd name="connsiteX46" fmla="*/ 2067859 w 2211294"/>
              <a:gd name="connsiteY46" fmla="*/ 765032 h 3042067"/>
              <a:gd name="connsiteX47" fmla="*/ 1978212 w 2211294"/>
              <a:gd name="connsiteY47" fmla="*/ 753079 h 3042067"/>
              <a:gd name="connsiteX48" fmla="*/ 2055906 w 2211294"/>
              <a:gd name="connsiteY48" fmla="*/ 669408 h 3042067"/>
              <a:gd name="connsiteX49" fmla="*/ 1996141 w 2211294"/>
              <a:gd name="connsiteY49" fmla="*/ 627573 h 3042067"/>
              <a:gd name="connsiteX50" fmla="*/ 1936376 w 2211294"/>
              <a:gd name="connsiteY50" fmla="*/ 573785 h 3042067"/>
              <a:gd name="connsiteX51" fmla="*/ 1936376 w 2211294"/>
              <a:gd name="connsiteY51" fmla="*/ 514020 h 3042067"/>
              <a:gd name="connsiteX52" fmla="*/ 1804894 w 2211294"/>
              <a:gd name="connsiteY52" fmla="*/ 418397 h 3042067"/>
              <a:gd name="connsiteX53" fmla="*/ 1757082 w 2211294"/>
              <a:gd name="connsiteY53" fmla="*/ 454255 h 3042067"/>
              <a:gd name="connsiteX54" fmla="*/ 1607670 w 2211294"/>
              <a:gd name="connsiteY54" fmla="*/ 448279 h 3042067"/>
              <a:gd name="connsiteX55" fmla="*/ 1547906 w 2211294"/>
              <a:gd name="connsiteY55" fmla="*/ 352655 h 3042067"/>
              <a:gd name="connsiteX56" fmla="*/ 1368612 w 2211294"/>
              <a:gd name="connsiteY56" fmla="*/ 310820 h 3042067"/>
              <a:gd name="connsiteX57" fmla="*/ 1368612 w 2211294"/>
              <a:gd name="connsiteY57" fmla="*/ 292891 h 3042067"/>
              <a:gd name="connsiteX58" fmla="*/ 1165412 w 2211294"/>
              <a:gd name="connsiteY58" fmla="*/ 322773 h 3042067"/>
              <a:gd name="connsiteX59" fmla="*/ 860612 w 2211294"/>
              <a:gd name="connsiteY59" fmla="*/ 191291 h 3042067"/>
              <a:gd name="connsiteX60" fmla="*/ 753035 w 2211294"/>
              <a:gd name="connsiteY60" fmla="*/ 316797 h 3042067"/>
              <a:gd name="connsiteX61" fmla="*/ 681318 w 2211294"/>
              <a:gd name="connsiteY61" fmla="*/ 346679 h 3042067"/>
              <a:gd name="connsiteX62" fmla="*/ 633506 w 2211294"/>
              <a:gd name="connsiteY62" fmla="*/ 274961 h 3042067"/>
              <a:gd name="connsiteX63" fmla="*/ 669365 w 2211294"/>
              <a:gd name="connsiteY63" fmla="*/ 179338 h 3042067"/>
              <a:gd name="connsiteX64" fmla="*/ 615576 w 2211294"/>
              <a:gd name="connsiteY64" fmla="*/ 167385 h 3042067"/>
              <a:gd name="connsiteX65" fmla="*/ 561788 w 2211294"/>
              <a:gd name="connsiteY65" fmla="*/ 185314 h 3042067"/>
              <a:gd name="connsiteX66" fmla="*/ 579718 w 2211294"/>
              <a:gd name="connsiteY66" fmla="*/ 44 h 3042067"/>
              <a:gd name="connsiteX67" fmla="*/ 569176 w 2211294"/>
              <a:gd name="connsiteY67" fmla="*/ 509352 h 3042067"/>
              <a:gd name="connsiteX68" fmla="*/ 640105 w 2211294"/>
              <a:gd name="connsiteY68" fmla="*/ 555855 h 3042067"/>
              <a:gd name="connsiteX69" fmla="*/ 563601 w 2211294"/>
              <a:gd name="connsiteY69" fmla="*/ 402640 h 3042067"/>
              <a:gd name="connsiteX70" fmla="*/ 511909 w 2211294"/>
              <a:gd name="connsiteY70" fmla="*/ 392860 h 3042067"/>
              <a:gd name="connsiteX71" fmla="*/ 372949 w 2211294"/>
              <a:gd name="connsiteY71" fmla="*/ 374388 h 3042067"/>
              <a:gd name="connsiteX72" fmla="*/ 252513 w 2211294"/>
              <a:gd name="connsiteY72" fmla="*/ 365694 h 3042067"/>
              <a:gd name="connsiteX73" fmla="*/ 79336 w 2211294"/>
              <a:gd name="connsiteY73" fmla="*/ 313537 h 3042067"/>
              <a:gd name="connsiteX0" fmla="*/ 79336 w 2211294"/>
              <a:gd name="connsiteY0" fmla="*/ 313537 h 3042067"/>
              <a:gd name="connsiteX1" fmla="*/ 77694 w 2211294"/>
              <a:gd name="connsiteY1" fmla="*/ 412420 h 3042067"/>
              <a:gd name="connsiteX2" fmla="*/ 11953 w 2211294"/>
              <a:gd name="connsiteY2" fmla="*/ 466208 h 3042067"/>
              <a:gd name="connsiteX3" fmla="*/ 0 w 2211294"/>
              <a:gd name="connsiteY3" fmla="*/ 944326 h 3042067"/>
              <a:gd name="connsiteX4" fmla="*/ 41835 w 2211294"/>
              <a:gd name="connsiteY4" fmla="*/ 1022020 h 3042067"/>
              <a:gd name="connsiteX5" fmla="*/ 0 w 2211294"/>
              <a:gd name="connsiteY5" fmla="*/ 1225220 h 3042067"/>
              <a:gd name="connsiteX6" fmla="*/ 17929 w 2211294"/>
              <a:gd name="connsiteY6" fmla="*/ 1308891 h 3042067"/>
              <a:gd name="connsiteX7" fmla="*/ 17929 w 2211294"/>
              <a:gd name="connsiteY7" fmla="*/ 1380608 h 3042067"/>
              <a:gd name="connsiteX8" fmla="*/ 23906 w 2211294"/>
              <a:gd name="connsiteY8" fmla="*/ 1506114 h 3042067"/>
              <a:gd name="connsiteX9" fmla="*/ 107576 w 2211294"/>
              <a:gd name="connsiteY9" fmla="*/ 1697361 h 3042067"/>
              <a:gd name="connsiteX10" fmla="*/ 65741 w 2211294"/>
              <a:gd name="connsiteY10" fmla="*/ 1888608 h 3042067"/>
              <a:gd name="connsiteX11" fmla="*/ 53788 w 2211294"/>
              <a:gd name="connsiteY11" fmla="*/ 1978255 h 3042067"/>
              <a:gd name="connsiteX12" fmla="*/ 29882 w 2211294"/>
              <a:gd name="connsiteY12" fmla="*/ 2032044 h 3042067"/>
              <a:gd name="connsiteX13" fmla="*/ 23906 w 2211294"/>
              <a:gd name="connsiteY13" fmla="*/ 2127667 h 3042067"/>
              <a:gd name="connsiteX14" fmla="*/ 101600 w 2211294"/>
              <a:gd name="connsiteY14" fmla="*/ 2306961 h 3042067"/>
              <a:gd name="connsiteX15" fmla="*/ 137459 w 2211294"/>
              <a:gd name="connsiteY15" fmla="*/ 2994255 h 3042067"/>
              <a:gd name="connsiteX16" fmla="*/ 179294 w 2211294"/>
              <a:gd name="connsiteY16" fmla="*/ 3042067 h 3042067"/>
              <a:gd name="connsiteX17" fmla="*/ 304800 w 2211294"/>
              <a:gd name="connsiteY17" fmla="*/ 2988279 h 3042067"/>
              <a:gd name="connsiteX18" fmla="*/ 496047 w 2211294"/>
              <a:gd name="connsiteY18" fmla="*/ 3000232 h 3042067"/>
              <a:gd name="connsiteX19" fmla="*/ 627529 w 2211294"/>
              <a:gd name="connsiteY19" fmla="*/ 3000232 h 3042067"/>
              <a:gd name="connsiteX20" fmla="*/ 782918 w 2211294"/>
              <a:gd name="connsiteY20" fmla="*/ 2850820 h 3042067"/>
              <a:gd name="connsiteX21" fmla="*/ 1207247 w 2211294"/>
              <a:gd name="connsiteY21" fmla="*/ 2874726 h 3042067"/>
              <a:gd name="connsiteX22" fmla="*/ 1775012 w 2211294"/>
              <a:gd name="connsiteY22" fmla="*/ 2384655 h 3042067"/>
              <a:gd name="connsiteX23" fmla="*/ 1798918 w 2211294"/>
              <a:gd name="connsiteY23" fmla="*/ 2306961 h 3042067"/>
              <a:gd name="connsiteX24" fmla="*/ 2211294 w 2211294"/>
              <a:gd name="connsiteY24" fmla="*/ 2026067 h 3042067"/>
              <a:gd name="connsiteX25" fmla="*/ 2109694 w 2211294"/>
              <a:gd name="connsiteY25" fmla="*/ 1990208 h 3042067"/>
              <a:gd name="connsiteX26" fmla="*/ 2061882 w 2211294"/>
              <a:gd name="connsiteY26" fmla="*/ 1930444 h 3042067"/>
              <a:gd name="connsiteX27" fmla="*/ 1990165 w 2211294"/>
              <a:gd name="connsiteY27" fmla="*/ 1924467 h 3042067"/>
              <a:gd name="connsiteX28" fmla="*/ 1960282 w 2211294"/>
              <a:gd name="connsiteY28" fmla="*/ 1870679 h 3042067"/>
              <a:gd name="connsiteX29" fmla="*/ 1870635 w 2211294"/>
              <a:gd name="connsiteY29" fmla="*/ 1840797 h 3042067"/>
              <a:gd name="connsiteX30" fmla="*/ 1840753 w 2211294"/>
              <a:gd name="connsiteY30" fmla="*/ 1757126 h 3042067"/>
              <a:gd name="connsiteX31" fmla="*/ 1798918 w 2211294"/>
              <a:gd name="connsiteY31" fmla="*/ 1703338 h 3042067"/>
              <a:gd name="connsiteX32" fmla="*/ 1798918 w 2211294"/>
              <a:gd name="connsiteY32" fmla="*/ 1595761 h 3042067"/>
              <a:gd name="connsiteX33" fmla="*/ 1727200 w 2211294"/>
              <a:gd name="connsiteY33" fmla="*/ 1535997 h 3042067"/>
              <a:gd name="connsiteX34" fmla="*/ 1739153 w 2211294"/>
              <a:gd name="connsiteY34" fmla="*/ 1458303 h 3042067"/>
              <a:gd name="connsiteX35" fmla="*/ 1673412 w 2211294"/>
              <a:gd name="connsiteY35" fmla="*/ 1434397 h 3042067"/>
              <a:gd name="connsiteX36" fmla="*/ 1643529 w 2211294"/>
              <a:gd name="connsiteY36" fmla="*/ 1410491 h 3042067"/>
              <a:gd name="connsiteX37" fmla="*/ 1763059 w 2211294"/>
              <a:gd name="connsiteY37" fmla="*/ 1356703 h 3042067"/>
              <a:gd name="connsiteX38" fmla="*/ 1625600 w 2211294"/>
              <a:gd name="connsiteY38" fmla="*/ 1123620 h 3042067"/>
              <a:gd name="connsiteX39" fmla="*/ 1559859 w 2211294"/>
              <a:gd name="connsiteY39" fmla="*/ 1141550 h 3042067"/>
              <a:gd name="connsiteX40" fmla="*/ 1565835 w 2211294"/>
              <a:gd name="connsiteY40" fmla="*/ 1045926 h 3042067"/>
              <a:gd name="connsiteX41" fmla="*/ 1715247 w 2211294"/>
              <a:gd name="connsiteY41" fmla="*/ 992138 h 3042067"/>
              <a:gd name="connsiteX42" fmla="*/ 1727200 w 2211294"/>
              <a:gd name="connsiteY42" fmla="*/ 1051903 h 3042067"/>
              <a:gd name="connsiteX43" fmla="*/ 1870635 w 2211294"/>
              <a:gd name="connsiteY43" fmla="*/ 974208 h 3042067"/>
              <a:gd name="connsiteX44" fmla="*/ 1918447 w 2211294"/>
              <a:gd name="connsiteY44" fmla="*/ 1022020 h 3042067"/>
              <a:gd name="connsiteX45" fmla="*/ 2163482 w 2211294"/>
              <a:gd name="connsiteY45" fmla="*/ 890538 h 3042067"/>
              <a:gd name="connsiteX46" fmla="*/ 2067859 w 2211294"/>
              <a:gd name="connsiteY46" fmla="*/ 765032 h 3042067"/>
              <a:gd name="connsiteX47" fmla="*/ 1978212 w 2211294"/>
              <a:gd name="connsiteY47" fmla="*/ 753079 h 3042067"/>
              <a:gd name="connsiteX48" fmla="*/ 2055906 w 2211294"/>
              <a:gd name="connsiteY48" fmla="*/ 669408 h 3042067"/>
              <a:gd name="connsiteX49" fmla="*/ 1996141 w 2211294"/>
              <a:gd name="connsiteY49" fmla="*/ 627573 h 3042067"/>
              <a:gd name="connsiteX50" fmla="*/ 1936376 w 2211294"/>
              <a:gd name="connsiteY50" fmla="*/ 573785 h 3042067"/>
              <a:gd name="connsiteX51" fmla="*/ 1936376 w 2211294"/>
              <a:gd name="connsiteY51" fmla="*/ 514020 h 3042067"/>
              <a:gd name="connsiteX52" fmla="*/ 1804894 w 2211294"/>
              <a:gd name="connsiteY52" fmla="*/ 418397 h 3042067"/>
              <a:gd name="connsiteX53" fmla="*/ 1757082 w 2211294"/>
              <a:gd name="connsiteY53" fmla="*/ 454255 h 3042067"/>
              <a:gd name="connsiteX54" fmla="*/ 1607670 w 2211294"/>
              <a:gd name="connsiteY54" fmla="*/ 448279 h 3042067"/>
              <a:gd name="connsiteX55" fmla="*/ 1547906 w 2211294"/>
              <a:gd name="connsiteY55" fmla="*/ 352655 h 3042067"/>
              <a:gd name="connsiteX56" fmla="*/ 1368612 w 2211294"/>
              <a:gd name="connsiteY56" fmla="*/ 310820 h 3042067"/>
              <a:gd name="connsiteX57" fmla="*/ 1368612 w 2211294"/>
              <a:gd name="connsiteY57" fmla="*/ 292891 h 3042067"/>
              <a:gd name="connsiteX58" fmla="*/ 1165412 w 2211294"/>
              <a:gd name="connsiteY58" fmla="*/ 322773 h 3042067"/>
              <a:gd name="connsiteX59" fmla="*/ 860612 w 2211294"/>
              <a:gd name="connsiteY59" fmla="*/ 191291 h 3042067"/>
              <a:gd name="connsiteX60" fmla="*/ 753035 w 2211294"/>
              <a:gd name="connsiteY60" fmla="*/ 316797 h 3042067"/>
              <a:gd name="connsiteX61" fmla="*/ 681318 w 2211294"/>
              <a:gd name="connsiteY61" fmla="*/ 346679 h 3042067"/>
              <a:gd name="connsiteX62" fmla="*/ 633506 w 2211294"/>
              <a:gd name="connsiteY62" fmla="*/ 274961 h 3042067"/>
              <a:gd name="connsiteX63" fmla="*/ 669365 w 2211294"/>
              <a:gd name="connsiteY63" fmla="*/ 179338 h 3042067"/>
              <a:gd name="connsiteX64" fmla="*/ 615576 w 2211294"/>
              <a:gd name="connsiteY64" fmla="*/ 167385 h 3042067"/>
              <a:gd name="connsiteX65" fmla="*/ 561788 w 2211294"/>
              <a:gd name="connsiteY65" fmla="*/ 185314 h 3042067"/>
              <a:gd name="connsiteX66" fmla="*/ 579718 w 2211294"/>
              <a:gd name="connsiteY66" fmla="*/ 44 h 3042067"/>
              <a:gd name="connsiteX67" fmla="*/ 569176 w 2211294"/>
              <a:gd name="connsiteY67" fmla="*/ 509352 h 3042067"/>
              <a:gd name="connsiteX68" fmla="*/ 640105 w 2211294"/>
              <a:gd name="connsiteY68" fmla="*/ 555855 h 3042067"/>
              <a:gd name="connsiteX69" fmla="*/ 463927 w 2211294"/>
              <a:gd name="connsiteY69" fmla="*/ 550422 h 3042067"/>
              <a:gd name="connsiteX70" fmla="*/ 511909 w 2211294"/>
              <a:gd name="connsiteY70" fmla="*/ 392860 h 3042067"/>
              <a:gd name="connsiteX71" fmla="*/ 372949 w 2211294"/>
              <a:gd name="connsiteY71" fmla="*/ 374388 h 3042067"/>
              <a:gd name="connsiteX72" fmla="*/ 252513 w 2211294"/>
              <a:gd name="connsiteY72" fmla="*/ 365694 h 3042067"/>
              <a:gd name="connsiteX73" fmla="*/ 79336 w 2211294"/>
              <a:gd name="connsiteY73" fmla="*/ 313537 h 3042067"/>
              <a:gd name="connsiteX0" fmla="*/ 79336 w 2211294"/>
              <a:gd name="connsiteY0" fmla="*/ 313537 h 3042067"/>
              <a:gd name="connsiteX1" fmla="*/ 77694 w 2211294"/>
              <a:gd name="connsiteY1" fmla="*/ 412420 h 3042067"/>
              <a:gd name="connsiteX2" fmla="*/ 11953 w 2211294"/>
              <a:gd name="connsiteY2" fmla="*/ 466208 h 3042067"/>
              <a:gd name="connsiteX3" fmla="*/ 0 w 2211294"/>
              <a:gd name="connsiteY3" fmla="*/ 944326 h 3042067"/>
              <a:gd name="connsiteX4" fmla="*/ 41835 w 2211294"/>
              <a:gd name="connsiteY4" fmla="*/ 1022020 h 3042067"/>
              <a:gd name="connsiteX5" fmla="*/ 0 w 2211294"/>
              <a:gd name="connsiteY5" fmla="*/ 1225220 h 3042067"/>
              <a:gd name="connsiteX6" fmla="*/ 17929 w 2211294"/>
              <a:gd name="connsiteY6" fmla="*/ 1308891 h 3042067"/>
              <a:gd name="connsiteX7" fmla="*/ 17929 w 2211294"/>
              <a:gd name="connsiteY7" fmla="*/ 1380608 h 3042067"/>
              <a:gd name="connsiteX8" fmla="*/ 23906 w 2211294"/>
              <a:gd name="connsiteY8" fmla="*/ 1506114 h 3042067"/>
              <a:gd name="connsiteX9" fmla="*/ 107576 w 2211294"/>
              <a:gd name="connsiteY9" fmla="*/ 1697361 h 3042067"/>
              <a:gd name="connsiteX10" fmla="*/ 65741 w 2211294"/>
              <a:gd name="connsiteY10" fmla="*/ 1888608 h 3042067"/>
              <a:gd name="connsiteX11" fmla="*/ 53788 w 2211294"/>
              <a:gd name="connsiteY11" fmla="*/ 1978255 h 3042067"/>
              <a:gd name="connsiteX12" fmla="*/ 29882 w 2211294"/>
              <a:gd name="connsiteY12" fmla="*/ 2032044 h 3042067"/>
              <a:gd name="connsiteX13" fmla="*/ 23906 w 2211294"/>
              <a:gd name="connsiteY13" fmla="*/ 2127667 h 3042067"/>
              <a:gd name="connsiteX14" fmla="*/ 101600 w 2211294"/>
              <a:gd name="connsiteY14" fmla="*/ 2306961 h 3042067"/>
              <a:gd name="connsiteX15" fmla="*/ 137459 w 2211294"/>
              <a:gd name="connsiteY15" fmla="*/ 2994255 h 3042067"/>
              <a:gd name="connsiteX16" fmla="*/ 179294 w 2211294"/>
              <a:gd name="connsiteY16" fmla="*/ 3042067 h 3042067"/>
              <a:gd name="connsiteX17" fmla="*/ 304800 w 2211294"/>
              <a:gd name="connsiteY17" fmla="*/ 2988279 h 3042067"/>
              <a:gd name="connsiteX18" fmla="*/ 496047 w 2211294"/>
              <a:gd name="connsiteY18" fmla="*/ 3000232 h 3042067"/>
              <a:gd name="connsiteX19" fmla="*/ 627529 w 2211294"/>
              <a:gd name="connsiteY19" fmla="*/ 3000232 h 3042067"/>
              <a:gd name="connsiteX20" fmla="*/ 782918 w 2211294"/>
              <a:gd name="connsiteY20" fmla="*/ 2850820 h 3042067"/>
              <a:gd name="connsiteX21" fmla="*/ 1207247 w 2211294"/>
              <a:gd name="connsiteY21" fmla="*/ 2874726 h 3042067"/>
              <a:gd name="connsiteX22" fmla="*/ 1775012 w 2211294"/>
              <a:gd name="connsiteY22" fmla="*/ 2384655 h 3042067"/>
              <a:gd name="connsiteX23" fmla="*/ 1798918 w 2211294"/>
              <a:gd name="connsiteY23" fmla="*/ 2306961 h 3042067"/>
              <a:gd name="connsiteX24" fmla="*/ 2211294 w 2211294"/>
              <a:gd name="connsiteY24" fmla="*/ 2026067 h 3042067"/>
              <a:gd name="connsiteX25" fmla="*/ 2109694 w 2211294"/>
              <a:gd name="connsiteY25" fmla="*/ 1990208 h 3042067"/>
              <a:gd name="connsiteX26" fmla="*/ 2061882 w 2211294"/>
              <a:gd name="connsiteY26" fmla="*/ 1930444 h 3042067"/>
              <a:gd name="connsiteX27" fmla="*/ 1990165 w 2211294"/>
              <a:gd name="connsiteY27" fmla="*/ 1924467 h 3042067"/>
              <a:gd name="connsiteX28" fmla="*/ 1960282 w 2211294"/>
              <a:gd name="connsiteY28" fmla="*/ 1870679 h 3042067"/>
              <a:gd name="connsiteX29" fmla="*/ 1870635 w 2211294"/>
              <a:gd name="connsiteY29" fmla="*/ 1840797 h 3042067"/>
              <a:gd name="connsiteX30" fmla="*/ 1840753 w 2211294"/>
              <a:gd name="connsiteY30" fmla="*/ 1757126 h 3042067"/>
              <a:gd name="connsiteX31" fmla="*/ 1798918 w 2211294"/>
              <a:gd name="connsiteY31" fmla="*/ 1703338 h 3042067"/>
              <a:gd name="connsiteX32" fmla="*/ 1798918 w 2211294"/>
              <a:gd name="connsiteY32" fmla="*/ 1595761 h 3042067"/>
              <a:gd name="connsiteX33" fmla="*/ 1727200 w 2211294"/>
              <a:gd name="connsiteY33" fmla="*/ 1535997 h 3042067"/>
              <a:gd name="connsiteX34" fmla="*/ 1739153 w 2211294"/>
              <a:gd name="connsiteY34" fmla="*/ 1458303 h 3042067"/>
              <a:gd name="connsiteX35" fmla="*/ 1673412 w 2211294"/>
              <a:gd name="connsiteY35" fmla="*/ 1434397 h 3042067"/>
              <a:gd name="connsiteX36" fmla="*/ 1643529 w 2211294"/>
              <a:gd name="connsiteY36" fmla="*/ 1410491 h 3042067"/>
              <a:gd name="connsiteX37" fmla="*/ 1763059 w 2211294"/>
              <a:gd name="connsiteY37" fmla="*/ 1356703 h 3042067"/>
              <a:gd name="connsiteX38" fmla="*/ 1625600 w 2211294"/>
              <a:gd name="connsiteY38" fmla="*/ 1123620 h 3042067"/>
              <a:gd name="connsiteX39" fmla="*/ 1559859 w 2211294"/>
              <a:gd name="connsiteY39" fmla="*/ 1141550 h 3042067"/>
              <a:gd name="connsiteX40" fmla="*/ 1565835 w 2211294"/>
              <a:gd name="connsiteY40" fmla="*/ 1045926 h 3042067"/>
              <a:gd name="connsiteX41" fmla="*/ 1715247 w 2211294"/>
              <a:gd name="connsiteY41" fmla="*/ 992138 h 3042067"/>
              <a:gd name="connsiteX42" fmla="*/ 1727200 w 2211294"/>
              <a:gd name="connsiteY42" fmla="*/ 1051903 h 3042067"/>
              <a:gd name="connsiteX43" fmla="*/ 1870635 w 2211294"/>
              <a:gd name="connsiteY43" fmla="*/ 974208 h 3042067"/>
              <a:gd name="connsiteX44" fmla="*/ 1918447 w 2211294"/>
              <a:gd name="connsiteY44" fmla="*/ 1022020 h 3042067"/>
              <a:gd name="connsiteX45" fmla="*/ 2163482 w 2211294"/>
              <a:gd name="connsiteY45" fmla="*/ 890538 h 3042067"/>
              <a:gd name="connsiteX46" fmla="*/ 2067859 w 2211294"/>
              <a:gd name="connsiteY46" fmla="*/ 765032 h 3042067"/>
              <a:gd name="connsiteX47" fmla="*/ 1978212 w 2211294"/>
              <a:gd name="connsiteY47" fmla="*/ 753079 h 3042067"/>
              <a:gd name="connsiteX48" fmla="*/ 2055906 w 2211294"/>
              <a:gd name="connsiteY48" fmla="*/ 669408 h 3042067"/>
              <a:gd name="connsiteX49" fmla="*/ 1996141 w 2211294"/>
              <a:gd name="connsiteY49" fmla="*/ 627573 h 3042067"/>
              <a:gd name="connsiteX50" fmla="*/ 1936376 w 2211294"/>
              <a:gd name="connsiteY50" fmla="*/ 573785 h 3042067"/>
              <a:gd name="connsiteX51" fmla="*/ 1936376 w 2211294"/>
              <a:gd name="connsiteY51" fmla="*/ 514020 h 3042067"/>
              <a:gd name="connsiteX52" fmla="*/ 1804894 w 2211294"/>
              <a:gd name="connsiteY52" fmla="*/ 418397 h 3042067"/>
              <a:gd name="connsiteX53" fmla="*/ 1757082 w 2211294"/>
              <a:gd name="connsiteY53" fmla="*/ 454255 h 3042067"/>
              <a:gd name="connsiteX54" fmla="*/ 1607670 w 2211294"/>
              <a:gd name="connsiteY54" fmla="*/ 448279 h 3042067"/>
              <a:gd name="connsiteX55" fmla="*/ 1547906 w 2211294"/>
              <a:gd name="connsiteY55" fmla="*/ 352655 h 3042067"/>
              <a:gd name="connsiteX56" fmla="*/ 1368612 w 2211294"/>
              <a:gd name="connsiteY56" fmla="*/ 310820 h 3042067"/>
              <a:gd name="connsiteX57" fmla="*/ 1368612 w 2211294"/>
              <a:gd name="connsiteY57" fmla="*/ 292891 h 3042067"/>
              <a:gd name="connsiteX58" fmla="*/ 1165412 w 2211294"/>
              <a:gd name="connsiteY58" fmla="*/ 322773 h 3042067"/>
              <a:gd name="connsiteX59" fmla="*/ 1176968 w 2211294"/>
              <a:gd name="connsiteY59" fmla="*/ 482509 h 3042067"/>
              <a:gd name="connsiteX60" fmla="*/ 753035 w 2211294"/>
              <a:gd name="connsiteY60" fmla="*/ 316797 h 3042067"/>
              <a:gd name="connsiteX61" fmla="*/ 681318 w 2211294"/>
              <a:gd name="connsiteY61" fmla="*/ 346679 h 3042067"/>
              <a:gd name="connsiteX62" fmla="*/ 633506 w 2211294"/>
              <a:gd name="connsiteY62" fmla="*/ 274961 h 3042067"/>
              <a:gd name="connsiteX63" fmla="*/ 669365 w 2211294"/>
              <a:gd name="connsiteY63" fmla="*/ 179338 h 3042067"/>
              <a:gd name="connsiteX64" fmla="*/ 615576 w 2211294"/>
              <a:gd name="connsiteY64" fmla="*/ 167385 h 3042067"/>
              <a:gd name="connsiteX65" fmla="*/ 561788 w 2211294"/>
              <a:gd name="connsiteY65" fmla="*/ 185314 h 3042067"/>
              <a:gd name="connsiteX66" fmla="*/ 579718 w 2211294"/>
              <a:gd name="connsiteY66" fmla="*/ 44 h 3042067"/>
              <a:gd name="connsiteX67" fmla="*/ 569176 w 2211294"/>
              <a:gd name="connsiteY67" fmla="*/ 509352 h 3042067"/>
              <a:gd name="connsiteX68" fmla="*/ 640105 w 2211294"/>
              <a:gd name="connsiteY68" fmla="*/ 555855 h 3042067"/>
              <a:gd name="connsiteX69" fmla="*/ 463927 w 2211294"/>
              <a:gd name="connsiteY69" fmla="*/ 550422 h 3042067"/>
              <a:gd name="connsiteX70" fmla="*/ 511909 w 2211294"/>
              <a:gd name="connsiteY70" fmla="*/ 392860 h 3042067"/>
              <a:gd name="connsiteX71" fmla="*/ 372949 w 2211294"/>
              <a:gd name="connsiteY71" fmla="*/ 374388 h 3042067"/>
              <a:gd name="connsiteX72" fmla="*/ 252513 w 2211294"/>
              <a:gd name="connsiteY72" fmla="*/ 365694 h 3042067"/>
              <a:gd name="connsiteX73" fmla="*/ 79336 w 2211294"/>
              <a:gd name="connsiteY73" fmla="*/ 313537 h 3042067"/>
              <a:gd name="connsiteX0" fmla="*/ 79336 w 2211294"/>
              <a:gd name="connsiteY0" fmla="*/ 313537 h 3042067"/>
              <a:gd name="connsiteX1" fmla="*/ 77694 w 2211294"/>
              <a:gd name="connsiteY1" fmla="*/ 412420 h 3042067"/>
              <a:gd name="connsiteX2" fmla="*/ 11953 w 2211294"/>
              <a:gd name="connsiteY2" fmla="*/ 466208 h 3042067"/>
              <a:gd name="connsiteX3" fmla="*/ 0 w 2211294"/>
              <a:gd name="connsiteY3" fmla="*/ 944326 h 3042067"/>
              <a:gd name="connsiteX4" fmla="*/ 41835 w 2211294"/>
              <a:gd name="connsiteY4" fmla="*/ 1022020 h 3042067"/>
              <a:gd name="connsiteX5" fmla="*/ 0 w 2211294"/>
              <a:gd name="connsiteY5" fmla="*/ 1225220 h 3042067"/>
              <a:gd name="connsiteX6" fmla="*/ 17929 w 2211294"/>
              <a:gd name="connsiteY6" fmla="*/ 1308891 h 3042067"/>
              <a:gd name="connsiteX7" fmla="*/ 17929 w 2211294"/>
              <a:gd name="connsiteY7" fmla="*/ 1380608 h 3042067"/>
              <a:gd name="connsiteX8" fmla="*/ 23906 w 2211294"/>
              <a:gd name="connsiteY8" fmla="*/ 1506114 h 3042067"/>
              <a:gd name="connsiteX9" fmla="*/ 107576 w 2211294"/>
              <a:gd name="connsiteY9" fmla="*/ 1697361 h 3042067"/>
              <a:gd name="connsiteX10" fmla="*/ 65741 w 2211294"/>
              <a:gd name="connsiteY10" fmla="*/ 1888608 h 3042067"/>
              <a:gd name="connsiteX11" fmla="*/ 53788 w 2211294"/>
              <a:gd name="connsiteY11" fmla="*/ 1978255 h 3042067"/>
              <a:gd name="connsiteX12" fmla="*/ 29882 w 2211294"/>
              <a:gd name="connsiteY12" fmla="*/ 2032044 h 3042067"/>
              <a:gd name="connsiteX13" fmla="*/ 23906 w 2211294"/>
              <a:gd name="connsiteY13" fmla="*/ 2127667 h 3042067"/>
              <a:gd name="connsiteX14" fmla="*/ 101600 w 2211294"/>
              <a:gd name="connsiteY14" fmla="*/ 2306961 h 3042067"/>
              <a:gd name="connsiteX15" fmla="*/ 137459 w 2211294"/>
              <a:gd name="connsiteY15" fmla="*/ 2994255 h 3042067"/>
              <a:gd name="connsiteX16" fmla="*/ 179294 w 2211294"/>
              <a:gd name="connsiteY16" fmla="*/ 3042067 h 3042067"/>
              <a:gd name="connsiteX17" fmla="*/ 304800 w 2211294"/>
              <a:gd name="connsiteY17" fmla="*/ 2988279 h 3042067"/>
              <a:gd name="connsiteX18" fmla="*/ 496047 w 2211294"/>
              <a:gd name="connsiteY18" fmla="*/ 3000232 h 3042067"/>
              <a:gd name="connsiteX19" fmla="*/ 627529 w 2211294"/>
              <a:gd name="connsiteY19" fmla="*/ 3000232 h 3042067"/>
              <a:gd name="connsiteX20" fmla="*/ 782918 w 2211294"/>
              <a:gd name="connsiteY20" fmla="*/ 2850820 h 3042067"/>
              <a:gd name="connsiteX21" fmla="*/ 1207247 w 2211294"/>
              <a:gd name="connsiteY21" fmla="*/ 2874726 h 3042067"/>
              <a:gd name="connsiteX22" fmla="*/ 1775012 w 2211294"/>
              <a:gd name="connsiteY22" fmla="*/ 2384655 h 3042067"/>
              <a:gd name="connsiteX23" fmla="*/ 1798918 w 2211294"/>
              <a:gd name="connsiteY23" fmla="*/ 2306961 h 3042067"/>
              <a:gd name="connsiteX24" fmla="*/ 2211294 w 2211294"/>
              <a:gd name="connsiteY24" fmla="*/ 2026067 h 3042067"/>
              <a:gd name="connsiteX25" fmla="*/ 2109694 w 2211294"/>
              <a:gd name="connsiteY25" fmla="*/ 1990208 h 3042067"/>
              <a:gd name="connsiteX26" fmla="*/ 2061882 w 2211294"/>
              <a:gd name="connsiteY26" fmla="*/ 1930444 h 3042067"/>
              <a:gd name="connsiteX27" fmla="*/ 1990165 w 2211294"/>
              <a:gd name="connsiteY27" fmla="*/ 1924467 h 3042067"/>
              <a:gd name="connsiteX28" fmla="*/ 1960282 w 2211294"/>
              <a:gd name="connsiteY28" fmla="*/ 1870679 h 3042067"/>
              <a:gd name="connsiteX29" fmla="*/ 1870635 w 2211294"/>
              <a:gd name="connsiteY29" fmla="*/ 1840797 h 3042067"/>
              <a:gd name="connsiteX30" fmla="*/ 1840753 w 2211294"/>
              <a:gd name="connsiteY30" fmla="*/ 1757126 h 3042067"/>
              <a:gd name="connsiteX31" fmla="*/ 1798918 w 2211294"/>
              <a:gd name="connsiteY31" fmla="*/ 1703338 h 3042067"/>
              <a:gd name="connsiteX32" fmla="*/ 1798918 w 2211294"/>
              <a:gd name="connsiteY32" fmla="*/ 1595761 h 3042067"/>
              <a:gd name="connsiteX33" fmla="*/ 1727200 w 2211294"/>
              <a:gd name="connsiteY33" fmla="*/ 1535997 h 3042067"/>
              <a:gd name="connsiteX34" fmla="*/ 1739153 w 2211294"/>
              <a:gd name="connsiteY34" fmla="*/ 1458303 h 3042067"/>
              <a:gd name="connsiteX35" fmla="*/ 1673412 w 2211294"/>
              <a:gd name="connsiteY35" fmla="*/ 1434397 h 3042067"/>
              <a:gd name="connsiteX36" fmla="*/ 1643529 w 2211294"/>
              <a:gd name="connsiteY36" fmla="*/ 1410491 h 3042067"/>
              <a:gd name="connsiteX37" fmla="*/ 1763059 w 2211294"/>
              <a:gd name="connsiteY37" fmla="*/ 1356703 h 3042067"/>
              <a:gd name="connsiteX38" fmla="*/ 1625600 w 2211294"/>
              <a:gd name="connsiteY38" fmla="*/ 1123620 h 3042067"/>
              <a:gd name="connsiteX39" fmla="*/ 1559859 w 2211294"/>
              <a:gd name="connsiteY39" fmla="*/ 1141550 h 3042067"/>
              <a:gd name="connsiteX40" fmla="*/ 1565835 w 2211294"/>
              <a:gd name="connsiteY40" fmla="*/ 1045926 h 3042067"/>
              <a:gd name="connsiteX41" fmla="*/ 1715247 w 2211294"/>
              <a:gd name="connsiteY41" fmla="*/ 992138 h 3042067"/>
              <a:gd name="connsiteX42" fmla="*/ 1727200 w 2211294"/>
              <a:gd name="connsiteY42" fmla="*/ 1051903 h 3042067"/>
              <a:gd name="connsiteX43" fmla="*/ 1870635 w 2211294"/>
              <a:gd name="connsiteY43" fmla="*/ 974208 h 3042067"/>
              <a:gd name="connsiteX44" fmla="*/ 1918447 w 2211294"/>
              <a:gd name="connsiteY44" fmla="*/ 1022020 h 3042067"/>
              <a:gd name="connsiteX45" fmla="*/ 2163482 w 2211294"/>
              <a:gd name="connsiteY45" fmla="*/ 890538 h 3042067"/>
              <a:gd name="connsiteX46" fmla="*/ 2067859 w 2211294"/>
              <a:gd name="connsiteY46" fmla="*/ 765032 h 3042067"/>
              <a:gd name="connsiteX47" fmla="*/ 1978212 w 2211294"/>
              <a:gd name="connsiteY47" fmla="*/ 753079 h 3042067"/>
              <a:gd name="connsiteX48" fmla="*/ 2055906 w 2211294"/>
              <a:gd name="connsiteY48" fmla="*/ 669408 h 3042067"/>
              <a:gd name="connsiteX49" fmla="*/ 1996141 w 2211294"/>
              <a:gd name="connsiteY49" fmla="*/ 627573 h 3042067"/>
              <a:gd name="connsiteX50" fmla="*/ 1936376 w 2211294"/>
              <a:gd name="connsiteY50" fmla="*/ 573785 h 3042067"/>
              <a:gd name="connsiteX51" fmla="*/ 1936376 w 2211294"/>
              <a:gd name="connsiteY51" fmla="*/ 514020 h 3042067"/>
              <a:gd name="connsiteX52" fmla="*/ 1804894 w 2211294"/>
              <a:gd name="connsiteY52" fmla="*/ 418397 h 3042067"/>
              <a:gd name="connsiteX53" fmla="*/ 1757082 w 2211294"/>
              <a:gd name="connsiteY53" fmla="*/ 454255 h 3042067"/>
              <a:gd name="connsiteX54" fmla="*/ 1607670 w 2211294"/>
              <a:gd name="connsiteY54" fmla="*/ 448279 h 3042067"/>
              <a:gd name="connsiteX55" fmla="*/ 1547906 w 2211294"/>
              <a:gd name="connsiteY55" fmla="*/ 352655 h 3042067"/>
              <a:gd name="connsiteX56" fmla="*/ 1368612 w 2211294"/>
              <a:gd name="connsiteY56" fmla="*/ 310820 h 3042067"/>
              <a:gd name="connsiteX57" fmla="*/ 1368612 w 2211294"/>
              <a:gd name="connsiteY57" fmla="*/ 292891 h 3042067"/>
              <a:gd name="connsiteX58" fmla="*/ 1234750 w 2211294"/>
              <a:gd name="connsiteY58" fmla="*/ 396664 h 3042067"/>
              <a:gd name="connsiteX59" fmla="*/ 1176968 w 2211294"/>
              <a:gd name="connsiteY59" fmla="*/ 482509 h 3042067"/>
              <a:gd name="connsiteX60" fmla="*/ 753035 w 2211294"/>
              <a:gd name="connsiteY60" fmla="*/ 316797 h 3042067"/>
              <a:gd name="connsiteX61" fmla="*/ 681318 w 2211294"/>
              <a:gd name="connsiteY61" fmla="*/ 346679 h 3042067"/>
              <a:gd name="connsiteX62" fmla="*/ 633506 w 2211294"/>
              <a:gd name="connsiteY62" fmla="*/ 274961 h 3042067"/>
              <a:gd name="connsiteX63" fmla="*/ 669365 w 2211294"/>
              <a:gd name="connsiteY63" fmla="*/ 179338 h 3042067"/>
              <a:gd name="connsiteX64" fmla="*/ 615576 w 2211294"/>
              <a:gd name="connsiteY64" fmla="*/ 167385 h 3042067"/>
              <a:gd name="connsiteX65" fmla="*/ 561788 w 2211294"/>
              <a:gd name="connsiteY65" fmla="*/ 185314 h 3042067"/>
              <a:gd name="connsiteX66" fmla="*/ 579718 w 2211294"/>
              <a:gd name="connsiteY66" fmla="*/ 44 h 3042067"/>
              <a:gd name="connsiteX67" fmla="*/ 569176 w 2211294"/>
              <a:gd name="connsiteY67" fmla="*/ 509352 h 3042067"/>
              <a:gd name="connsiteX68" fmla="*/ 640105 w 2211294"/>
              <a:gd name="connsiteY68" fmla="*/ 555855 h 3042067"/>
              <a:gd name="connsiteX69" fmla="*/ 463927 w 2211294"/>
              <a:gd name="connsiteY69" fmla="*/ 550422 h 3042067"/>
              <a:gd name="connsiteX70" fmla="*/ 511909 w 2211294"/>
              <a:gd name="connsiteY70" fmla="*/ 392860 h 3042067"/>
              <a:gd name="connsiteX71" fmla="*/ 372949 w 2211294"/>
              <a:gd name="connsiteY71" fmla="*/ 374388 h 3042067"/>
              <a:gd name="connsiteX72" fmla="*/ 252513 w 2211294"/>
              <a:gd name="connsiteY72" fmla="*/ 365694 h 3042067"/>
              <a:gd name="connsiteX73" fmla="*/ 79336 w 2211294"/>
              <a:gd name="connsiteY73" fmla="*/ 313537 h 3042067"/>
              <a:gd name="connsiteX0" fmla="*/ 79336 w 2211294"/>
              <a:gd name="connsiteY0" fmla="*/ 313537 h 3042067"/>
              <a:gd name="connsiteX1" fmla="*/ 77694 w 2211294"/>
              <a:gd name="connsiteY1" fmla="*/ 412420 h 3042067"/>
              <a:gd name="connsiteX2" fmla="*/ 11953 w 2211294"/>
              <a:gd name="connsiteY2" fmla="*/ 466208 h 3042067"/>
              <a:gd name="connsiteX3" fmla="*/ 0 w 2211294"/>
              <a:gd name="connsiteY3" fmla="*/ 944326 h 3042067"/>
              <a:gd name="connsiteX4" fmla="*/ 41835 w 2211294"/>
              <a:gd name="connsiteY4" fmla="*/ 1022020 h 3042067"/>
              <a:gd name="connsiteX5" fmla="*/ 0 w 2211294"/>
              <a:gd name="connsiteY5" fmla="*/ 1225220 h 3042067"/>
              <a:gd name="connsiteX6" fmla="*/ 17929 w 2211294"/>
              <a:gd name="connsiteY6" fmla="*/ 1308891 h 3042067"/>
              <a:gd name="connsiteX7" fmla="*/ 17929 w 2211294"/>
              <a:gd name="connsiteY7" fmla="*/ 1380608 h 3042067"/>
              <a:gd name="connsiteX8" fmla="*/ 23906 w 2211294"/>
              <a:gd name="connsiteY8" fmla="*/ 1506114 h 3042067"/>
              <a:gd name="connsiteX9" fmla="*/ 107576 w 2211294"/>
              <a:gd name="connsiteY9" fmla="*/ 1697361 h 3042067"/>
              <a:gd name="connsiteX10" fmla="*/ 65741 w 2211294"/>
              <a:gd name="connsiteY10" fmla="*/ 1888608 h 3042067"/>
              <a:gd name="connsiteX11" fmla="*/ 53788 w 2211294"/>
              <a:gd name="connsiteY11" fmla="*/ 1978255 h 3042067"/>
              <a:gd name="connsiteX12" fmla="*/ 29882 w 2211294"/>
              <a:gd name="connsiteY12" fmla="*/ 2032044 h 3042067"/>
              <a:gd name="connsiteX13" fmla="*/ 23906 w 2211294"/>
              <a:gd name="connsiteY13" fmla="*/ 2127667 h 3042067"/>
              <a:gd name="connsiteX14" fmla="*/ 101600 w 2211294"/>
              <a:gd name="connsiteY14" fmla="*/ 2306961 h 3042067"/>
              <a:gd name="connsiteX15" fmla="*/ 137459 w 2211294"/>
              <a:gd name="connsiteY15" fmla="*/ 2994255 h 3042067"/>
              <a:gd name="connsiteX16" fmla="*/ 179294 w 2211294"/>
              <a:gd name="connsiteY16" fmla="*/ 3042067 h 3042067"/>
              <a:gd name="connsiteX17" fmla="*/ 304800 w 2211294"/>
              <a:gd name="connsiteY17" fmla="*/ 2988279 h 3042067"/>
              <a:gd name="connsiteX18" fmla="*/ 496047 w 2211294"/>
              <a:gd name="connsiteY18" fmla="*/ 3000232 h 3042067"/>
              <a:gd name="connsiteX19" fmla="*/ 627529 w 2211294"/>
              <a:gd name="connsiteY19" fmla="*/ 3000232 h 3042067"/>
              <a:gd name="connsiteX20" fmla="*/ 782918 w 2211294"/>
              <a:gd name="connsiteY20" fmla="*/ 2850820 h 3042067"/>
              <a:gd name="connsiteX21" fmla="*/ 1207247 w 2211294"/>
              <a:gd name="connsiteY21" fmla="*/ 2874726 h 3042067"/>
              <a:gd name="connsiteX22" fmla="*/ 1775012 w 2211294"/>
              <a:gd name="connsiteY22" fmla="*/ 2384655 h 3042067"/>
              <a:gd name="connsiteX23" fmla="*/ 1798918 w 2211294"/>
              <a:gd name="connsiteY23" fmla="*/ 2306961 h 3042067"/>
              <a:gd name="connsiteX24" fmla="*/ 2211294 w 2211294"/>
              <a:gd name="connsiteY24" fmla="*/ 2026067 h 3042067"/>
              <a:gd name="connsiteX25" fmla="*/ 2109694 w 2211294"/>
              <a:gd name="connsiteY25" fmla="*/ 1990208 h 3042067"/>
              <a:gd name="connsiteX26" fmla="*/ 2061882 w 2211294"/>
              <a:gd name="connsiteY26" fmla="*/ 1930444 h 3042067"/>
              <a:gd name="connsiteX27" fmla="*/ 1990165 w 2211294"/>
              <a:gd name="connsiteY27" fmla="*/ 1924467 h 3042067"/>
              <a:gd name="connsiteX28" fmla="*/ 1960282 w 2211294"/>
              <a:gd name="connsiteY28" fmla="*/ 1870679 h 3042067"/>
              <a:gd name="connsiteX29" fmla="*/ 1870635 w 2211294"/>
              <a:gd name="connsiteY29" fmla="*/ 1840797 h 3042067"/>
              <a:gd name="connsiteX30" fmla="*/ 1840753 w 2211294"/>
              <a:gd name="connsiteY30" fmla="*/ 1757126 h 3042067"/>
              <a:gd name="connsiteX31" fmla="*/ 1798918 w 2211294"/>
              <a:gd name="connsiteY31" fmla="*/ 1703338 h 3042067"/>
              <a:gd name="connsiteX32" fmla="*/ 1798918 w 2211294"/>
              <a:gd name="connsiteY32" fmla="*/ 1595761 h 3042067"/>
              <a:gd name="connsiteX33" fmla="*/ 1727200 w 2211294"/>
              <a:gd name="connsiteY33" fmla="*/ 1535997 h 3042067"/>
              <a:gd name="connsiteX34" fmla="*/ 1739153 w 2211294"/>
              <a:gd name="connsiteY34" fmla="*/ 1458303 h 3042067"/>
              <a:gd name="connsiteX35" fmla="*/ 1673412 w 2211294"/>
              <a:gd name="connsiteY35" fmla="*/ 1434397 h 3042067"/>
              <a:gd name="connsiteX36" fmla="*/ 1643529 w 2211294"/>
              <a:gd name="connsiteY36" fmla="*/ 1410491 h 3042067"/>
              <a:gd name="connsiteX37" fmla="*/ 1763059 w 2211294"/>
              <a:gd name="connsiteY37" fmla="*/ 1356703 h 3042067"/>
              <a:gd name="connsiteX38" fmla="*/ 1625600 w 2211294"/>
              <a:gd name="connsiteY38" fmla="*/ 1123620 h 3042067"/>
              <a:gd name="connsiteX39" fmla="*/ 1559859 w 2211294"/>
              <a:gd name="connsiteY39" fmla="*/ 1141550 h 3042067"/>
              <a:gd name="connsiteX40" fmla="*/ 1565835 w 2211294"/>
              <a:gd name="connsiteY40" fmla="*/ 1045926 h 3042067"/>
              <a:gd name="connsiteX41" fmla="*/ 1715247 w 2211294"/>
              <a:gd name="connsiteY41" fmla="*/ 992138 h 3042067"/>
              <a:gd name="connsiteX42" fmla="*/ 1727200 w 2211294"/>
              <a:gd name="connsiteY42" fmla="*/ 1051903 h 3042067"/>
              <a:gd name="connsiteX43" fmla="*/ 1870635 w 2211294"/>
              <a:gd name="connsiteY43" fmla="*/ 974208 h 3042067"/>
              <a:gd name="connsiteX44" fmla="*/ 1918447 w 2211294"/>
              <a:gd name="connsiteY44" fmla="*/ 1022020 h 3042067"/>
              <a:gd name="connsiteX45" fmla="*/ 2163482 w 2211294"/>
              <a:gd name="connsiteY45" fmla="*/ 890538 h 3042067"/>
              <a:gd name="connsiteX46" fmla="*/ 2067859 w 2211294"/>
              <a:gd name="connsiteY46" fmla="*/ 765032 h 3042067"/>
              <a:gd name="connsiteX47" fmla="*/ 1978212 w 2211294"/>
              <a:gd name="connsiteY47" fmla="*/ 753079 h 3042067"/>
              <a:gd name="connsiteX48" fmla="*/ 2055906 w 2211294"/>
              <a:gd name="connsiteY48" fmla="*/ 669408 h 3042067"/>
              <a:gd name="connsiteX49" fmla="*/ 1996141 w 2211294"/>
              <a:gd name="connsiteY49" fmla="*/ 627573 h 3042067"/>
              <a:gd name="connsiteX50" fmla="*/ 1936376 w 2211294"/>
              <a:gd name="connsiteY50" fmla="*/ 573785 h 3042067"/>
              <a:gd name="connsiteX51" fmla="*/ 1936376 w 2211294"/>
              <a:gd name="connsiteY51" fmla="*/ 514020 h 3042067"/>
              <a:gd name="connsiteX52" fmla="*/ 1804894 w 2211294"/>
              <a:gd name="connsiteY52" fmla="*/ 418397 h 3042067"/>
              <a:gd name="connsiteX53" fmla="*/ 1757082 w 2211294"/>
              <a:gd name="connsiteY53" fmla="*/ 454255 h 3042067"/>
              <a:gd name="connsiteX54" fmla="*/ 1607670 w 2211294"/>
              <a:gd name="connsiteY54" fmla="*/ 448279 h 3042067"/>
              <a:gd name="connsiteX55" fmla="*/ 1547906 w 2211294"/>
              <a:gd name="connsiteY55" fmla="*/ 352655 h 3042067"/>
              <a:gd name="connsiteX56" fmla="*/ 1368612 w 2211294"/>
              <a:gd name="connsiteY56" fmla="*/ 310820 h 3042067"/>
              <a:gd name="connsiteX57" fmla="*/ 1303607 w 2211294"/>
              <a:gd name="connsiteY57" fmla="*/ 445020 h 3042067"/>
              <a:gd name="connsiteX58" fmla="*/ 1234750 w 2211294"/>
              <a:gd name="connsiteY58" fmla="*/ 396664 h 3042067"/>
              <a:gd name="connsiteX59" fmla="*/ 1176968 w 2211294"/>
              <a:gd name="connsiteY59" fmla="*/ 482509 h 3042067"/>
              <a:gd name="connsiteX60" fmla="*/ 753035 w 2211294"/>
              <a:gd name="connsiteY60" fmla="*/ 316797 h 3042067"/>
              <a:gd name="connsiteX61" fmla="*/ 681318 w 2211294"/>
              <a:gd name="connsiteY61" fmla="*/ 346679 h 3042067"/>
              <a:gd name="connsiteX62" fmla="*/ 633506 w 2211294"/>
              <a:gd name="connsiteY62" fmla="*/ 274961 h 3042067"/>
              <a:gd name="connsiteX63" fmla="*/ 669365 w 2211294"/>
              <a:gd name="connsiteY63" fmla="*/ 179338 h 3042067"/>
              <a:gd name="connsiteX64" fmla="*/ 615576 w 2211294"/>
              <a:gd name="connsiteY64" fmla="*/ 167385 h 3042067"/>
              <a:gd name="connsiteX65" fmla="*/ 561788 w 2211294"/>
              <a:gd name="connsiteY65" fmla="*/ 185314 h 3042067"/>
              <a:gd name="connsiteX66" fmla="*/ 579718 w 2211294"/>
              <a:gd name="connsiteY66" fmla="*/ 44 h 3042067"/>
              <a:gd name="connsiteX67" fmla="*/ 569176 w 2211294"/>
              <a:gd name="connsiteY67" fmla="*/ 509352 h 3042067"/>
              <a:gd name="connsiteX68" fmla="*/ 640105 w 2211294"/>
              <a:gd name="connsiteY68" fmla="*/ 555855 h 3042067"/>
              <a:gd name="connsiteX69" fmla="*/ 463927 w 2211294"/>
              <a:gd name="connsiteY69" fmla="*/ 550422 h 3042067"/>
              <a:gd name="connsiteX70" fmla="*/ 511909 w 2211294"/>
              <a:gd name="connsiteY70" fmla="*/ 392860 h 3042067"/>
              <a:gd name="connsiteX71" fmla="*/ 372949 w 2211294"/>
              <a:gd name="connsiteY71" fmla="*/ 374388 h 3042067"/>
              <a:gd name="connsiteX72" fmla="*/ 252513 w 2211294"/>
              <a:gd name="connsiteY72" fmla="*/ 365694 h 3042067"/>
              <a:gd name="connsiteX73" fmla="*/ 79336 w 2211294"/>
              <a:gd name="connsiteY73" fmla="*/ 313537 h 3042067"/>
              <a:gd name="connsiteX0" fmla="*/ 79336 w 2211294"/>
              <a:gd name="connsiteY0" fmla="*/ 313537 h 3042067"/>
              <a:gd name="connsiteX1" fmla="*/ 77694 w 2211294"/>
              <a:gd name="connsiteY1" fmla="*/ 412420 h 3042067"/>
              <a:gd name="connsiteX2" fmla="*/ 11953 w 2211294"/>
              <a:gd name="connsiteY2" fmla="*/ 466208 h 3042067"/>
              <a:gd name="connsiteX3" fmla="*/ 0 w 2211294"/>
              <a:gd name="connsiteY3" fmla="*/ 944326 h 3042067"/>
              <a:gd name="connsiteX4" fmla="*/ 41835 w 2211294"/>
              <a:gd name="connsiteY4" fmla="*/ 1022020 h 3042067"/>
              <a:gd name="connsiteX5" fmla="*/ 0 w 2211294"/>
              <a:gd name="connsiteY5" fmla="*/ 1225220 h 3042067"/>
              <a:gd name="connsiteX6" fmla="*/ 17929 w 2211294"/>
              <a:gd name="connsiteY6" fmla="*/ 1308891 h 3042067"/>
              <a:gd name="connsiteX7" fmla="*/ 17929 w 2211294"/>
              <a:gd name="connsiteY7" fmla="*/ 1380608 h 3042067"/>
              <a:gd name="connsiteX8" fmla="*/ 23906 w 2211294"/>
              <a:gd name="connsiteY8" fmla="*/ 1506114 h 3042067"/>
              <a:gd name="connsiteX9" fmla="*/ 107576 w 2211294"/>
              <a:gd name="connsiteY9" fmla="*/ 1697361 h 3042067"/>
              <a:gd name="connsiteX10" fmla="*/ 65741 w 2211294"/>
              <a:gd name="connsiteY10" fmla="*/ 1888608 h 3042067"/>
              <a:gd name="connsiteX11" fmla="*/ 53788 w 2211294"/>
              <a:gd name="connsiteY11" fmla="*/ 1978255 h 3042067"/>
              <a:gd name="connsiteX12" fmla="*/ 29882 w 2211294"/>
              <a:gd name="connsiteY12" fmla="*/ 2032044 h 3042067"/>
              <a:gd name="connsiteX13" fmla="*/ 23906 w 2211294"/>
              <a:gd name="connsiteY13" fmla="*/ 2127667 h 3042067"/>
              <a:gd name="connsiteX14" fmla="*/ 101600 w 2211294"/>
              <a:gd name="connsiteY14" fmla="*/ 2306961 h 3042067"/>
              <a:gd name="connsiteX15" fmla="*/ 137459 w 2211294"/>
              <a:gd name="connsiteY15" fmla="*/ 2994255 h 3042067"/>
              <a:gd name="connsiteX16" fmla="*/ 179294 w 2211294"/>
              <a:gd name="connsiteY16" fmla="*/ 3042067 h 3042067"/>
              <a:gd name="connsiteX17" fmla="*/ 304800 w 2211294"/>
              <a:gd name="connsiteY17" fmla="*/ 2988279 h 3042067"/>
              <a:gd name="connsiteX18" fmla="*/ 496047 w 2211294"/>
              <a:gd name="connsiteY18" fmla="*/ 3000232 h 3042067"/>
              <a:gd name="connsiteX19" fmla="*/ 627529 w 2211294"/>
              <a:gd name="connsiteY19" fmla="*/ 3000232 h 3042067"/>
              <a:gd name="connsiteX20" fmla="*/ 782918 w 2211294"/>
              <a:gd name="connsiteY20" fmla="*/ 2850820 h 3042067"/>
              <a:gd name="connsiteX21" fmla="*/ 1207247 w 2211294"/>
              <a:gd name="connsiteY21" fmla="*/ 2874726 h 3042067"/>
              <a:gd name="connsiteX22" fmla="*/ 1775012 w 2211294"/>
              <a:gd name="connsiteY22" fmla="*/ 2384655 h 3042067"/>
              <a:gd name="connsiteX23" fmla="*/ 1798918 w 2211294"/>
              <a:gd name="connsiteY23" fmla="*/ 2306961 h 3042067"/>
              <a:gd name="connsiteX24" fmla="*/ 2211294 w 2211294"/>
              <a:gd name="connsiteY24" fmla="*/ 2026067 h 3042067"/>
              <a:gd name="connsiteX25" fmla="*/ 2109694 w 2211294"/>
              <a:gd name="connsiteY25" fmla="*/ 1990208 h 3042067"/>
              <a:gd name="connsiteX26" fmla="*/ 2061882 w 2211294"/>
              <a:gd name="connsiteY26" fmla="*/ 1930444 h 3042067"/>
              <a:gd name="connsiteX27" fmla="*/ 1990165 w 2211294"/>
              <a:gd name="connsiteY27" fmla="*/ 1924467 h 3042067"/>
              <a:gd name="connsiteX28" fmla="*/ 1960282 w 2211294"/>
              <a:gd name="connsiteY28" fmla="*/ 1870679 h 3042067"/>
              <a:gd name="connsiteX29" fmla="*/ 1870635 w 2211294"/>
              <a:gd name="connsiteY29" fmla="*/ 1840797 h 3042067"/>
              <a:gd name="connsiteX30" fmla="*/ 1840753 w 2211294"/>
              <a:gd name="connsiteY30" fmla="*/ 1757126 h 3042067"/>
              <a:gd name="connsiteX31" fmla="*/ 1798918 w 2211294"/>
              <a:gd name="connsiteY31" fmla="*/ 1703338 h 3042067"/>
              <a:gd name="connsiteX32" fmla="*/ 1798918 w 2211294"/>
              <a:gd name="connsiteY32" fmla="*/ 1595761 h 3042067"/>
              <a:gd name="connsiteX33" fmla="*/ 1727200 w 2211294"/>
              <a:gd name="connsiteY33" fmla="*/ 1535997 h 3042067"/>
              <a:gd name="connsiteX34" fmla="*/ 1739153 w 2211294"/>
              <a:gd name="connsiteY34" fmla="*/ 1458303 h 3042067"/>
              <a:gd name="connsiteX35" fmla="*/ 1673412 w 2211294"/>
              <a:gd name="connsiteY35" fmla="*/ 1434397 h 3042067"/>
              <a:gd name="connsiteX36" fmla="*/ 1643529 w 2211294"/>
              <a:gd name="connsiteY36" fmla="*/ 1410491 h 3042067"/>
              <a:gd name="connsiteX37" fmla="*/ 1763059 w 2211294"/>
              <a:gd name="connsiteY37" fmla="*/ 1356703 h 3042067"/>
              <a:gd name="connsiteX38" fmla="*/ 1625600 w 2211294"/>
              <a:gd name="connsiteY38" fmla="*/ 1123620 h 3042067"/>
              <a:gd name="connsiteX39" fmla="*/ 1559859 w 2211294"/>
              <a:gd name="connsiteY39" fmla="*/ 1141550 h 3042067"/>
              <a:gd name="connsiteX40" fmla="*/ 1565835 w 2211294"/>
              <a:gd name="connsiteY40" fmla="*/ 1045926 h 3042067"/>
              <a:gd name="connsiteX41" fmla="*/ 1715247 w 2211294"/>
              <a:gd name="connsiteY41" fmla="*/ 992138 h 3042067"/>
              <a:gd name="connsiteX42" fmla="*/ 1727200 w 2211294"/>
              <a:gd name="connsiteY42" fmla="*/ 1051903 h 3042067"/>
              <a:gd name="connsiteX43" fmla="*/ 1870635 w 2211294"/>
              <a:gd name="connsiteY43" fmla="*/ 974208 h 3042067"/>
              <a:gd name="connsiteX44" fmla="*/ 1918447 w 2211294"/>
              <a:gd name="connsiteY44" fmla="*/ 1022020 h 3042067"/>
              <a:gd name="connsiteX45" fmla="*/ 2163482 w 2211294"/>
              <a:gd name="connsiteY45" fmla="*/ 890538 h 3042067"/>
              <a:gd name="connsiteX46" fmla="*/ 2067859 w 2211294"/>
              <a:gd name="connsiteY46" fmla="*/ 765032 h 3042067"/>
              <a:gd name="connsiteX47" fmla="*/ 1978212 w 2211294"/>
              <a:gd name="connsiteY47" fmla="*/ 753079 h 3042067"/>
              <a:gd name="connsiteX48" fmla="*/ 2055906 w 2211294"/>
              <a:gd name="connsiteY48" fmla="*/ 669408 h 3042067"/>
              <a:gd name="connsiteX49" fmla="*/ 1996141 w 2211294"/>
              <a:gd name="connsiteY49" fmla="*/ 627573 h 3042067"/>
              <a:gd name="connsiteX50" fmla="*/ 1936376 w 2211294"/>
              <a:gd name="connsiteY50" fmla="*/ 573785 h 3042067"/>
              <a:gd name="connsiteX51" fmla="*/ 1936376 w 2211294"/>
              <a:gd name="connsiteY51" fmla="*/ 514020 h 3042067"/>
              <a:gd name="connsiteX52" fmla="*/ 1804894 w 2211294"/>
              <a:gd name="connsiteY52" fmla="*/ 418397 h 3042067"/>
              <a:gd name="connsiteX53" fmla="*/ 1757082 w 2211294"/>
              <a:gd name="connsiteY53" fmla="*/ 454255 h 3042067"/>
              <a:gd name="connsiteX54" fmla="*/ 1607670 w 2211294"/>
              <a:gd name="connsiteY54" fmla="*/ 448279 h 3042067"/>
              <a:gd name="connsiteX55" fmla="*/ 1547906 w 2211294"/>
              <a:gd name="connsiteY55" fmla="*/ 352655 h 3042067"/>
              <a:gd name="connsiteX56" fmla="*/ 1377279 w 2211294"/>
              <a:gd name="connsiteY56" fmla="*/ 519453 h 3042067"/>
              <a:gd name="connsiteX57" fmla="*/ 1303607 w 2211294"/>
              <a:gd name="connsiteY57" fmla="*/ 445020 h 3042067"/>
              <a:gd name="connsiteX58" fmla="*/ 1234750 w 2211294"/>
              <a:gd name="connsiteY58" fmla="*/ 396664 h 3042067"/>
              <a:gd name="connsiteX59" fmla="*/ 1176968 w 2211294"/>
              <a:gd name="connsiteY59" fmla="*/ 482509 h 3042067"/>
              <a:gd name="connsiteX60" fmla="*/ 753035 w 2211294"/>
              <a:gd name="connsiteY60" fmla="*/ 316797 h 3042067"/>
              <a:gd name="connsiteX61" fmla="*/ 681318 w 2211294"/>
              <a:gd name="connsiteY61" fmla="*/ 346679 h 3042067"/>
              <a:gd name="connsiteX62" fmla="*/ 633506 w 2211294"/>
              <a:gd name="connsiteY62" fmla="*/ 274961 h 3042067"/>
              <a:gd name="connsiteX63" fmla="*/ 669365 w 2211294"/>
              <a:gd name="connsiteY63" fmla="*/ 179338 h 3042067"/>
              <a:gd name="connsiteX64" fmla="*/ 615576 w 2211294"/>
              <a:gd name="connsiteY64" fmla="*/ 167385 h 3042067"/>
              <a:gd name="connsiteX65" fmla="*/ 561788 w 2211294"/>
              <a:gd name="connsiteY65" fmla="*/ 185314 h 3042067"/>
              <a:gd name="connsiteX66" fmla="*/ 579718 w 2211294"/>
              <a:gd name="connsiteY66" fmla="*/ 44 h 3042067"/>
              <a:gd name="connsiteX67" fmla="*/ 569176 w 2211294"/>
              <a:gd name="connsiteY67" fmla="*/ 509352 h 3042067"/>
              <a:gd name="connsiteX68" fmla="*/ 640105 w 2211294"/>
              <a:gd name="connsiteY68" fmla="*/ 555855 h 3042067"/>
              <a:gd name="connsiteX69" fmla="*/ 463927 w 2211294"/>
              <a:gd name="connsiteY69" fmla="*/ 550422 h 3042067"/>
              <a:gd name="connsiteX70" fmla="*/ 511909 w 2211294"/>
              <a:gd name="connsiteY70" fmla="*/ 392860 h 3042067"/>
              <a:gd name="connsiteX71" fmla="*/ 372949 w 2211294"/>
              <a:gd name="connsiteY71" fmla="*/ 374388 h 3042067"/>
              <a:gd name="connsiteX72" fmla="*/ 252513 w 2211294"/>
              <a:gd name="connsiteY72" fmla="*/ 365694 h 3042067"/>
              <a:gd name="connsiteX73" fmla="*/ 79336 w 2211294"/>
              <a:gd name="connsiteY73" fmla="*/ 313537 h 3042067"/>
              <a:gd name="connsiteX0" fmla="*/ 79336 w 2211294"/>
              <a:gd name="connsiteY0" fmla="*/ 313537 h 3042067"/>
              <a:gd name="connsiteX1" fmla="*/ 77694 w 2211294"/>
              <a:gd name="connsiteY1" fmla="*/ 412420 h 3042067"/>
              <a:gd name="connsiteX2" fmla="*/ 11953 w 2211294"/>
              <a:gd name="connsiteY2" fmla="*/ 466208 h 3042067"/>
              <a:gd name="connsiteX3" fmla="*/ 0 w 2211294"/>
              <a:gd name="connsiteY3" fmla="*/ 944326 h 3042067"/>
              <a:gd name="connsiteX4" fmla="*/ 41835 w 2211294"/>
              <a:gd name="connsiteY4" fmla="*/ 1022020 h 3042067"/>
              <a:gd name="connsiteX5" fmla="*/ 0 w 2211294"/>
              <a:gd name="connsiteY5" fmla="*/ 1225220 h 3042067"/>
              <a:gd name="connsiteX6" fmla="*/ 17929 w 2211294"/>
              <a:gd name="connsiteY6" fmla="*/ 1308891 h 3042067"/>
              <a:gd name="connsiteX7" fmla="*/ 17929 w 2211294"/>
              <a:gd name="connsiteY7" fmla="*/ 1380608 h 3042067"/>
              <a:gd name="connsiteX8" fmla="*/ 23906 w 2211294"/>
              <a:gd name="connsiteY8" fmla="*/ 1506114 h 3042067"/>
              <a:gd name="connsiteX9" fmla="*/ 107576 w 2211294"/>
              <a:gd name="connsiteY9" fmla="*/ 1697361 h 3042067"/>
              <a:gd name="connsiteX10" fmla="*/ 65741 w 2211294"/>
              <a:gd name="connsiteY10" fmla="*/ 1888608 h 3042067"/>
              <a:gd name="connsiteX11" fmla="*/ 53788 w 2211294"/>
              <a:gd name="connsiteY11" fmla="*/ 1978255 h 3042067"/>
              <a:gd name="connsiteX12" fmla="*/ 29882 w 2211294"/>
              <a:gd name="connsiteY12" fmla="*/ 2032044 h 3042067"/>
              <a:gd name="connsiteX13" fmla="*/ 23906 w 2211294"/>
              <a:gd name="connsiteY13" fmla="*/ 2127667 h 3042067"/>
              <a:gd name="connsiteX14" fmla="*/ 101600 w 2211294"/>
              <a:gd name="connsiteY14" fmla="*/ 2306961 h 3042067"/>
              <a:gd name="connsiteX15" fmla="*/ 137459 w 2211294"/>
              <a:gd name="connsiteY15" fmla="*/ 2994255 h 3042067"/>
              <a:gd name="connsiteX16" fmla="*/ 179294 w 2211294"/>
              <a:gd name="connsiteY16" fmla="*/ 3042067 h 3042067"/>
              <a:gd name="connsiteX17" fmla="*/ 304800 w 2211294"/>
              <a:gd name="connsiteY17" fmla="*/ 2988279 h 3042067"/>
              <a:gd name="connsiteX18" fmla="*/ 496047 w 2211294"/>
              <a:gd name="connsiteY18" fmla="*/ 3000232 h 3042067"/>
              <a:gd name="connsiteX19" fmla="*/ 627529 w 2211294"/>
              <a:gd name="connsiteY19" fmla="*/ 3000232 h 3042067"/>
              <a:gd name="connsiteX20" fmla="*/ 782918 w 2211294"/>
              <a:gd name="connsiteY20" fmla="*/ 2850820 h 3042067"/>
              <a:gd name="connsiteX21" fmla="*/ 1207247 w 2211294"/>
              <a:gd name="connsiteY21" fmla="*/ 2874726 h 3042067"/>
              <a:gd name="connsiteX22" fmla="*/ 1775012 w 2211294"/>
              <a:gd name="connsiteY22" fmla="*/ 2384655 h 3042067"/>
              <a:gd name="connsiteX23" fmla="*/ 1798918 w 2211294"/>
              <a:gd name="connsiteY23" fmla="*/ 2306961 h 3042067"/>
              <a:gd name="connsiteX24" fmla="*/ 2211294 w 2211294"/>
              <a:gd name="connsiteY24" fmla="*/ 2026067 h 3042067"/>
              <a:gd name="connsiteX25" fmla="*/ 2109694 w 2211294"/>
              <a:gd name="connsiteY25" fmla="*/ 1990208 h 3042067"/>
              <a:gd name="connsiteX26" fmla="*/ 2061882 w 2211294"/>
              <a:gd name="connsiteY26" fmla="*/ 1930444 h 3042067"/>
              <a:gd name="connsiteX27" fmla="*/ 1990165 w 2211294"/>
              <a:gd name="connsiteY27" fmla="*/ 1924467 h 3042067"/>
              <a:gd name="connsiteX28" fmla="*/ 1960282 w 2211294"/>
              <a:gd name="connsiteY28" fmla="*/ 1870679 h 3042067"/>
              <a:gd name="connsiteX29" fmla="*/ 1870635 w 2211294"/>
              <a:gd name="connsiteY29" fmla="*/ 1840797 h 3042067"/>
              <a:gd name="connsiteX30" fmla="*/ 1840753 w 2211294"/>
              <a:gd name="connsiteY30" fmla="*/ 1757126 h 3042067"/>
              <a:gd name="connsiteX31" fmla="*/ 1798918 w 2211294"/>
              <a:gd name="connsiteY31" fmla="*/ 1703338 h 3042067"/>
              <a:gd name="connsiteX32" fmla="*/ 1798918 w 2211294"/>
              <a:gd name="connsiteY32" fmla="*/ 1595761 h 3042067"/>
              <a:gd name="connsiteX33" fmla="*/ 1727200 w 2211294"/>
              <a:gd name="connsiteY33" fmla="*/ 1535997 h 3042067"/>
              <a:gd name="connsiteX34" fmla="*/ 1739153 w 2211294"/>
              <a:gd name="connsiteY34" fmla="*/ 1458303 h 3042067"/>
              <a:gd name="connsiteX35" fmla="*/ 1673412 w 2211294"/>
              <a:gd name="connsiteY35" fmla="*/ 1434397 h 3042067"/>
              <a:gd name="connsiteX36" fmla="*/ 1643529 w 2211294"/>
              <a:gd name="connsiteY36" fmla="*/ 1410491 h 3042067"/>
              <a:gd name="connsiteX37" fmla="*/ 1763059 w 2211294"/>
              <a:gd name="connsiteY37" fmla="*/ 1356703 h 3042067"/>
              <a:gd name="connsiteX38" fmla="*/ 1625600 w 2211294"/>
              <a:gd name="connsiteY38" fmla="*/ 1123620 h 3042067"/>
              <a:gd name="connsiteX39" fmla="*/ 1559859 w 2211294"/>
              <a:gd name="connsiteY39" fmla="*/ 1141550 h 3042067"/>
              <a:gd name="connsiteX40" fmla="*/ 1565835 w 2211294"/>
              <a:gd name="connsiteY40" fmla="*/ 1045926 h 3042067"/>
              <a:gd name="connsiteX41" fmla="*/ 1715247 w 2211294"/>
              <a:gd name="connsiteY41" fmla="*/ 992138 h 3042067"/>
              <a:gd name="connsiteX42" fmla="*/ 1727200 w 2211294"/>
              <a:gd name="connsiteY42" fmla="*/ 1051903 h 3042067"/>
              <a:gd name="connsiteX43" fmla="*/ 1870635 w 2211294"/>
              <a:gd name="connsiteY43" fmla="*/ 974208 h 3042067"/>
              <a:gd name="connsiteX44" fmla="*/ 1918447 w 2211294"/>
              <a:gd name="connsiteY44" fmla="*/ 1022020 h 3042067"/>
              <a:gd name="connsiteX45" fmla="*/ 2163482 w 2211294"/>
              <a:gd name="connsiteY45" fmla="*/ 890538 h 3042067"/>
              <a:gd name="connsiteX46" fmla="*/ 2067859 w 2211294"/>
              <a:gd name="connsiteY46" fmla="*/ 765032 h 3042067"/>
              <a:gd name="connsiteX47" fmla="*/ 1978212 w 2211294"/>
              <a:gd name="connsiteY47" fmla="*/ 753079 h 3042067"/>
              <a:gd name="connsiteX48" fmla="*/ 2055906 w 2211294"/>
              <a:gd name="connsiteY48" fmla="*/ 669408 h 3042067"/>
              <a:gd name="connsiteX49" fmla="*/ 1996141 w 2211294"/>
              <a:gd name="connsiteY49" fmla="*/ 627573 h 3042067"/>
              <a:gd name="connsiteX50" fmla="*/ 1936376 w 2211294"/>
              <a:gd name="connsiteY50" fmla="*/ 573785 h 3042067"/>
              <a:gd name="connsiteX51" fmla="*/ 1936376 w 2211294"/>
              <a:gd name="connsiteY51" fmla="*/ 514020 h 3042067"/>
              <a:gd name="connsiteX52" fmla="*/ 1804894 w 2211294"/>
              <a:gd name="connsiteY52" fmla="*/ 418397 h 3042067"/>
              <a:gd name="connsiteX53" fmla="*/ 1757082 w 2211294"/>
              <a:gd name="connsiteY53" fmla="*/ 454255 h 3042067"/>
              <a:gd name="connsiteX54" fmla="*/ 1607670 w 2211294"/>
              <a:gd name="connsiteY54" fmla="*/ 448279 h 3042067"/>
              <a:gd name="connsiteX55" fmla="*/ 1491568 w 2211294"/>
              <a:gd name="connsiteY55" fmla="*/ 591714 h 3042067"/>
              <a:gd name="connsiteX56" fmla="*/ 1377279 w 2211294"/>
              <a:gd name="connsiteY56" fmla="*/ 519453 h 3042067"/>
              <a:gd name="connsiteX57" fmla="*/ 1303607 w 2211294"/>
              <a:gd name="connsiteY57" fmla="*/ 445020 h 3042067"/>
              <a:gd name="connsiteX58" fmla="*/ 1234750 w 2211294"/>
              <a:gd name="connsiteY58" fmla="*/ 396664 h 3042067"/>
              <a:gd name="connsiteX59" fmla="*/ 1176968 w 2211294"/>
              <a:gd name="connsiteY59" fmla="*/ 482509 h 3042067"/>
              <a:gd name="connsiteX60" fmla="*/ 753035 w 2211294"/>
              <a:gd name="connsiteY60" fmla="*/ 316797 h 3042067"/>
              <a:gd name="connsiteX61" fmla="*/ 681318 w 2211294"/>
              <a:gd name="connsiteY61" fmla="*/ 346679 h 3042067"/>
              <a:gd name="connsiteX62" fmla="*/ 633506 w 2211294"/>
              <a:gd name="connsiteY62" fmla="*/ 274961 h 3042067"/>
              <a:gd name="connsiteX63" fmla="*/ 669365 w 2211294"/>
              <a:gd name="connsiteY63" fmla="*/ 179338 h 3042067"/>
              <a:gd name="connsiteX64" fmla="*/ 615576 w 2211294"/>
              <a:gd name="connsiteY64" fmla="*/ 167385 h 3042067"/>
              <a:gd name="connsiteX65" fmla="*/ 561788 w 2211294"/>
              <a:gd name="connsiteY65" fmla="*/ 185314 h 3042067"/>
              <a:gd name="connsiteX66" fmla="*/ 579718 w 2211294"/>
              <a:gd name="connsiteY66" fmla="*/ 44 h 3042067"/>
              <a:gd name="connsiteX67" fmla="*/ 569176 w 2211294"/>
              <a:gd name="connsiteY67" fmla="*/ 509352 h 3042067"/>
              <a:gd name="connsiteX68" fmla="*/ 640105 w 2211294"/>
              <a:gd name="connsiteY68" fmla="*/ 555855 h 3042067"/>
              <a:gd name="connsiteX69" fmla="*/ 463927 w 2211294"/>
              <a:gd name="connsiteY69" fmla="*/ 550422 h 3042067"/>
              <a:gd name="connsiteX70" fmla="*/ 511909 w 2211294"/>
              <a:gd name="connsiteY70" fmla="*/ 392860 h 3042067"/>
              <a:gd name="connsiteX71" fmla="*/ 372949 w 2211294"/>
              <a:gd name="connsiteY71" fmla="*/ 374388 h 3042067"/>
              <a:gd name="connsiteX72" fmla="*/ 252513 w 2211294"/>
              <a:gd name="connsiteY72" fmla="*/ 365694 h 3042067"/>
              <a:gd name="connsiteX73" fmla="*/ 79336 w 2211294"/>
              <a:gd name="connsiteY73" fmla="*/ 313537 h 3042067"/>
              <a:gd name="connsiteX0" fmla="*/ 79336 w 2211294"/>
              <a:gd name="connsiteY0" fmla="*/ 313537 h 3042067"/>
              <a:gd name="connsiteX1" fmla="*/ 77694 w 2211294"/>
              <a:gd name="connsiteY1" fmla="*/ 412420 h 3042067"/>
              <a:gd name="connsiteX2" fmla="*/ 11953 w 2211294"/>
              <a:gd name="connsiteY2" fmla="*/ 466208 h 3042067"/>
              <a:gd name="connsiteX3" fmla="*/ 0 w 2211294"/>
              <a:gd name="connsiteY3" fmla="*/ 944326 h 3042067"/>
              <a:gd name="connsiteX4" fmla="*/ 41835 w 2211294"/>
              <a:gd name="connsiteY4" fmla="*/ 1022020 h 3042067"/>
              <a:gd name="connsiteX5" fmla="*/ 0 w 2211294"/>
              <a:gd name="connsiteY5" fmla="*/ 1225220 h 3042067"/>
              <a:gd name="connsiteX6" fmla="*/ 17929 w 2211294"/>
              <a:gd name="connsiteY6" fmla="*/ 1308891 h 3042067"/>
              <a:gd name="connsiteX7" fmla="*/ 17929 w 2211294"/>
              <a:gd name="connsiteY7" fmla="*/ 1380608 h 3042067"/>
              <a:gd name="connsiteX8" fmla="*/ 23906 w 2211294"/>
              <a:gd name="connsiteY8" fmla="*/ 1506114 h 3042067"/>
              <a:gd name="connsiteX9" fmla="*/ 107576 w 2211294"/>
              <a:gd name="connsiteY9" fmla="*/ 1697361 h 3042067"/>
              <a:gd name="connsiteX10" fmla="*/ 65741 w 2211294"/>
              <a:gd name="connsiteY10" fmla="*/ 1888608 h 3042067"/>
              <a:gd name="connsiteX11" fmla="*/ 53788 w 2211294"/>
              <a:gd name="connsiteY11" fmla="*/ 1978255 h 3042067"/>
              <a:gd name="connsiteX12" fmla="*/ 29882 w 2211294"/>
              <a:gd name="connsiteY12" fmla="*/ 2032044 h 3042067"/>
              <a:gd name="connsiteX13" fmla="*/ 23906 w 2211294"/>
              <a:gd name="connsiteY13" fmla="*/ 2127667 h 3042067"/>
              <a:gd name="connsiteX14" fmla="*/ 101600 w 2211294"/>
              <a:gd name="connsiteY14" fmla="*/ 2306961 h 3042067"/>
              <a:gd name="connsiteX15" fmla="*/ 137459 w 2211294"/>
              <a:gd name="connsiteY15" fmla="*/ 2994255 h 3042067"/>
              <a:gd name="connsiteX16" fmla="*/ 179294 w 2211294"/>
              <a:gd name="connsiteY16" fmla="*/ 3042067 h 3042067"/>
              <a:gd name="connsiteX17" fmla="*/ 304800 w 2211294"/>
              <a:gd name="connsiteY17" fmla="*/ 2988279 h 3042067"/>
              <a:gd name="connsiteX18" fmla="*/ 496047 w 2211294"/>
              <a:gd name="connsiteY18" fmla="*/ 3000232 h 3042067"/>
              <a:gd name="connsiteX19" fmla="*/ 627529 w 2211294"/>
              <a:gd name="connsiteY19" fmla="*/ 3000232 h 3042067"/>
              <a:gd name="connsiteX20" fmla="*/ 782918 w 2211294"/>
              <a:gd name="connsiteY20" fmla="*/ 2850820 h 3042067"/>
              <a:gd name="connsiteX21" fmla="*/ 1207247 w 2211294"/>
              <a:gd name="connsiteY21" fmla="*/ 2874726 h 3042067"/>
              <a:gd name="connsiteX22" fmla="*/ 1775012 w 2211294"/>
              <a:gd name="connsiteY22" fmla="*/ 2384655 h 3042067"/>
              <a:gd name="connsiteX23" fmla="*/ 1798918 w 2211294"/>
              <a:gd name="connsiteY23" fmla="*/ 2306961 h 3042067"/>
              <a:gd name="connsiteX24" fmla="*/ 2211294 w 2211294"/>
              <a:gd name="connsiteY24" fmla="*/ 2026067 h 3042067"/>
              <a:gd name="connsiteX25" fmla="*/ 2109694 w 2211294"/>
              <a:gd name="connsiteY25" fmla="*/ 1990208 h 3042067"/>
              <a:gd name="connsiteX26" fmla="*/ 2061882 w 2211294"/>
              <a:gd name="connsiteY26" fmla="*/ 1930444 h 3042067"/>
              <a:gd name="connsiteX27" fmla="*/ 1990165 w 2211294"/>
              <a:gd name="connsiteY27" fmla="*/ 1924467 h 3042067"/>
              <a:gd name="connsiteX28" fmla="*/ 1960282 w 2211294"/>
              <a:gd name="connsiteY28" fmla="*/ 1870679 h 3042067"/>
              <a:gd name="connsiteX29" fmla="*/ 1870635 w 2211294"/>
              <a:gd name="connsiteY29" fmla="*/ 1840797 h 3042067"/>
              <a:gd name="connsiteX30" fmla="*/ 1840753 w 2211294"/>
              <a:gd name="connsiteY30" fmla="*/ 1757126 h 3042067"/>
              <a:gd name="connsiteX31" fmla="*/ 1798918 w 2211294"/>
              <a:gd name="connsiteY31" fmla="*/ 1703338 h 3042067"/>
              <a:gd name="connsiteX32" fmla="*/ 1798918 w 2211294"/>
              <a:gd name="connsiteY32" fmla="*/ 1595761 h 3042067"/>
              <a:gd name="connsiteX33" fmla="*/ 1727200 w 2211294"/>
              <a:gd name="connsiteY33" fmla="*/ 1535997 h 3042067"/>
              <a:gd name="connsiteX34" fmla="*/ 1739153 w 2211294"/>
              <a:gd name="connsiteY34" fmla="*/ 1458303 h 3042067"/>
              <a:gd name="connsiteX35" fmla="*/ 1673412 w 2211294"/>
              <a:gd name="connsiteY35" fmla="*/ 1434397 h 3042067"/>
              <a:gd name="connsiteX36" fmla="*/ 1643529 w 2211294"/>
              <a:gd name="connsiteY36" fmla="*/ 1410491 h 3042067"/>
              <a:gd name="connsiteX37" fmla="*/ 1763059 w 2211294"/>
              <a:gd name="connsiteY37" fmla="*/ 1356703 h 3042067"/>
              <a:gd name="connsiteX38" fmla="*/ 1625600 w 2211294"/>
              <a:gd name="connsiteY38" fmla="*/ 1123620 h 3042067"/>
              <a:gd name="connsiteX39" fmla="*/ 1559859 w 2211294"/>
              <a:gd name="connsiteY39" fmla="*/ 1141550 h 3042067"/>
              <a:gd name="connsiteX40" fmla="*/ 1565835 w 2211294"/>
              <a:gd name="connsiteY40" fmla="*/ 1045926 h 3042067"/>
              <a:gd name="connsiteX41" fmla="*/ 1715247 w 2211294"/>
              <a:gd name="connsiteY41" fmla="*/ 992138 h 3042067"/>
              <a:gd name="connsiteX42" fmla="*/ 1727200 w 2211294"/>
              <a:gd name="connsiteY42" fmla="*/ 1051903 h 3042067"/>
              <a:gd name="connsiteX43" fmla="*/ 1870635 w 2211294"/>
              <a:gd name="connsiteY43" fmla="*/ 974208 h 3042067"/>
              <a:gd name="connsiteX44" fmla="*/ 1918447 w 2211294"/>
              <a:gd name="connsiteY44" fmla="*/ 1022020 h 3042067"/>
              <a:gd name="connsiteX45" fmla="*/ 2163482 w 2211294"/>
              <a:gd name="connsiteY45" fmla="*/ 890538 h 3042067"/>
              <a:gd name="connsiteX46" fmla="*/ 2067859 w 2211294"/>
              <a:gd name="connsiteY46" fmla="*/ 765032 h 3042067"/>
              <a:gd name="connsiteX47" fmla="*/ 1978212 w 2211294"/>
              <a:gd name="connsiteY47" fmla="*/ 753079 h 3042067"/>
              <a:gd name="connsiteX48" fmla="*/ 2055906 w 2211294"/>
              <a:gd name="connsiteY48" fmla="*/ 669408 h 3042067"/>
              <a:gd name="connsiteX49" fmla="*/ 1996141 w 2211294"/>
              <a:gd name="connsiteY49" fmla="*/ 627573 h 3042067"/>
              <a:gd name="connsiteX50" fmla="*/ 1936376 w 2211294"/>
              <a:gd name="connsiteY50" fmla="*/ 573785 h 3042067"/>
              <a:gd name="connsiteX51" fmla="*/ 1936376 w 2211294"/>
              <a:gd name="connsiteY51" fmla="*/ 514020 h 3042067"/>
              <a:gd name="connsiteX52" fmla="*/ 1804894 w 2211294"/>
              <a:gd name="connsiteY52" fmla="*/ 418397 h 3042067"/>
              <a:gd name="connsiteX53" fmla="*/ 1757082 w 2211294"/>
              <a:gd name="connsiteY53" fmla="*/ 454255 h 3042067"/>
              <a:gd name="connsiteX54" fmla="*/ 1612003 w 2211294"/>
              <a:gd name="connsiteY54" fmla="*/ 613448 h 3042067"/>
              <a:gd name="connsiteX55" fmla="*/ 1491568 w 2211294"/>
              <a:gd name="connsiteY55" fmla="*/ 591714 h 3042067"/>
              <a:gd name="connsiteX56" fmla="*/ 1377279 w 2211294"/>
              <a:gd name="connsiteY56" fmla="*/ 519453 h 3042067"/>
              <a:gd name="connsiteX57" fmla="*/ 1303607 w 2211294"/>
              <a:gd name="connsiteY57" fmla="*/ 445020 h 3042067"/>
              <a:gd name="connsiteX58" fmla="*/ 1234750 w 2211294"/>
              <a:gd name="connsiteY58" fmla="*/ 396664 h 3042067"/>
              <a:gd name="connsiteX59" fmla="*/ 1176968 w 2211294"/>
              <a:gd name="connsiteY59" fmla="*/ 482509 h 3042067"/>
              <a:gd name="connsiteX60" fmla="*/ 753035 w 2211294"/>
              <a:gd name="connsiteY60" fmla="*/ 316797 h 3042067"/>
              <a:gd name="connsiteX61" fmla="*/ 681318 w 2211294"/>
              <a:gd name="connsiteY61" fmla="*/ 346679 h 3042067"/>
              <a:gd name="connsiteX62" fmla="*/ 633506 w 2211294"/>
              <a:gd name="connsiteY62" fmla="*/ 274961 h 3042067"/>
              <a:gd name="connsiteX63" fmla="*/ 669365 w 2211294"/>
              <a:gd name="connsiteY63" fmla="*/ 179338 h 3042067"/>
              <a:gd name="connsiteX64" fmla="*/ 615576 w 2211294"/>
              <a:gd name="connsiteY64" fmla="*/ 167385 h 3042067"/>
              <a:gd name="connsiteX65" fmla="*/ 561788 w 2211294"/>
              <a:gd name="connsiteY65" fmla="*/ 185314 h 3042067"/>
              <a:gd name="connsiteX66" fmla="*/ 579718 w 2211294"/>
              <a:gd name="connsiteY66" fmla="*/ 44 h 3042067"/>
              <a:gd name="connsiteX67" fmla="*/ 569176 w 2211294"/>
              <a:gd name="connsiteY67" fmla="*/ 509352 h 3042067"/>
              <a:gd name="connsiteX68" fmla="*/ 640105 w 2211294"/>
              <a:gd name="connsiteY68" fmla="*/ 555855 h 3042067"/>
              <a:gd name="connsiteX69" fmla="*/ 463927 w 2211294"/>
              <a:gd name="connsiteY69" fmla="*/ 550422 h 3042067"/>
              <a:gd name="connsiteX70" fmla="*/ 511909 w 2211294"/>
              <a:gd name="connsiteY70" fmla="*/ 392860 h 3042067"/>
              <a:gd name="connsiteX71" fmla="*/ 372949 w 2211294"/>
              <a:gd name="connsiteY71" fmla="*/ 374388 h 3042067"/>
              <a:gd name="connsiteX72" fmla="*/ 252513 w 2211294"/>
              <a:gd name="connsiteY72" fmla="*/ 365694 h 3042067"/>
              <a:gd name="connsiteX73" fmla="*/ 79336 w 2211294"/>
              <a:gd name="connsiteY73" fmla="*/ 313537 h 3042067"/>
              <a:gd name="connsiteX0" fmla="*/ 79336 w 2211294"/>
              <a:gd name="connsiteY0" fmla="*/ 313537 h 3042067"/>
              <a:gd name="connsiteX1" fmla="*/ 77694 w 2211294"/>
              <a:gd name="connsiteY1" fmla="*/ 412420 h 3042067"/>
              <a:gd name="connsiteX2" fmla="*/ 11953 w 2211294"/>
              <a:gd name="connsiteY2" fmla="*/ 466208 h 3042067"/>
              <a:gd name="connsiteX3" fmla="*/ 0 w 2211294"/>
              <a:gd name="connsiteY3" fmla="*/ 944326 h 3042067"/>
              <a:gd name="connsiteX4" fmla="*/ 41835 w 2211294"/>
              <a:gd name="connsiteY4" fmla="*/ 1022020 h 3042067"/>
              <a:gd name="connsiteX5" fmla="*/ 0 w 2211294"/>
              <a:gd name="connsiteY5" fmla="*/ 1225220 h 3042067"/>
              <a:gd name="connsiteX6" fmla="*/ 17929 w 2211294"/>
              <a:gd name="connsiteY6" fmla="*/ 1308891 h 3042067"/>
              <a:gd name="connsiteX7" fmla="*/ 17929 w 2211294"/>
              <a:gd name="connsiteY7" fmla="*/ 1380608 h 3042067"/>
              <a:gd name="connsiteX8" fmla="*/ 23906 w 2211294"/>
              <a:gd name="connsiteY8" fmla="*/ 1506114 h 3042067"/>
              <a:gd name="connsiteX9" fmla="*/ 107576 w 2211294"/>
              <a:gd name="connsiteY9" fmla="*/ 1697361 h 3042067"/>
              <a:gd name="connsiteX10" fmla="*/ 65741 w 2211294"/>
              <a:gd name="connsiteY10" fmla="*/ 1888608 h 3042067"/>
              <a:gd name="connsiteX11" fmla="*/ 53788 w 2211294"/>
              <a:gd name="connsiteY11" fmla="*/ 1978255 h 3042067"/>
              <a:gd name="connsiteX12" fmla="*/ 29882 w 2211294"/>
              <a:gd name="connsiteY12" fmla="*/ 2032044 h 3042067"/>
              <a:gd name="connsiteX13" fmla="*/ 23906 w 2211294"/>
              <a:gd name="connsiteY13" fmla="*/ 2127667 h 3042067"/>
              <a:gd name="connsiteX14" fmla="*/ 101600 w 2211294"/>
              <a:gd name="connsiteY14" fmla="*/ 2306961 h 3042067"/>
              <a:gd name="connsiteX15" fmla="*/ 137459 w 2211294"/>
              <a:gd name="connsiteY15" fmla="*/ 2994255 h 3042067"/>
              <a:gd name="connsiteX16" fmla="*/ 179294 w 2211294"/>
              <a:gd name="connsiteY16" fmla="*/ 3042067 h 3042067"/>
              <a:gd name="connsiteX17" fmla="*/ 304800 w 2211294"/>
              <a:gd name="connsiteY17" fmla="*/ 2988279 h 3042067"/>
              <a:gd name="connsiteX18" fmla="*/ 496047 w 2211294"/>
              <a:gd name="connsiteY18" fmla="*/ 3000232 h 3042067"/>
              <a:gd name="connsiteX19" fmla="*/ 627529 w 2211294"/>
              <a:gd name="connsiteY19" fmla="*/ 3000232 h 3042067"/>
              <a:gd name="connsiteX20" fmla="*/ 782918 w 2211294"/>
              <a:gd name="connsiteY20" fmla="*/ 2850820 h 3042067"/>
              <a:gd name="connsiteX21" fmla="*/ 1207247 w 2211294"/>
              <a:gd name="connsiteY21" fmla="*/ 2874726 h 3042067"/>
              <a:gd name="connsiteX22" fmla="*/ 1775012 w 2211294"/>
              <a:gd name="connsiteY22" fmla="*/ 2384655 h 3042067"/>
              <a:gd name="connsiteX23" fmla="*/ 1798918 w 2211294"/>
              <a:gd name="connsiteY23" fmla="*/ 2306961 h 3042067"/>
              <a:gd name="connsiteX24" fmla="*/ 2211294 w 2211294"/>
              <a:gd name="connsiteY24" fmla="*/ 2026067 h 3042067"/>
              <a:gd name="connsiteX25" fmla="*/ 2109694 w 2211294"/>
              <a:gd name="connsiteY25" fmla="*/ 1990208 h 3042067"/>
              <a:gd name="connsiteX26" fmla="*/ 2061882 w 2211294"/>
              <a:gd name="connsiteY26" fmla="*/ 1930444 h 3042067"/>
              <a:gd name="connsiteX27" fmla="*/ 1990165 w 2211294"/>
              <a:gd name="connsiteY27" fmla="*/ 1924467 h 3042067"/>
              <a:gd name="connsiteX28" fmla="*/ 1960282 w 2211294"/>
              <a:gd name="connsiteY28" fmla="*/ 1870679 h 3042067"/>
              <a:gd name="connsiteX29" fmla="*/ 1870635 w 2211294"/>
              <a:gd name="connsiteY29" fmla="*/ 1840797 h 3042067"/>
              <a:gd name="connsiteX30" fmla="*/ 1840753 w 2211294"/>
              <a:gd name="connsiteY30" fmla="*/ 1757126 h 3042067"/>
              <a:gd name="connsiteX31" fmla="*/ 1798918 w 2211294"/>
              <a:gd name="connsiteY31" fmla="*/ 1703338 h 3042067"/>
              <a:gd name="connsiteX32" fmla="*/ 1798918 w 2211294"/>
              <a:gd name="connsiteY32" fmla="*/ 1595761 h 3042067"/>
              <a:gd name="connsiteX33" fmla="*/ 1727200 w 2211294"/>
              <a:gd name="connsiteY33" fmla="*/ 1535997 h 3042067"/>
              <a:gd name="connsiteX34" fmla="*/ 1739153 w 2211294"/>
              <a:gd name="connsiteY34" fmla="*/ 1458303 h 3042067"/>
              <a:gd name="connsiteX35" fmla="*/ 1673412 w 2211294"/>
              <a:gd name="connsiteY35" fmla="*/ 1434397 h 3042067"/>
              <a:gd name="connsiteX36" fmla="*/ 1643529 w 2211294"/>
              <a:gd name="connsiteY36" fmla="*/ 1410491 h 3042067"/>
              <a:gd name="connsiteX37" fmla="*/ 1763059 w 2211294"/>
              <a:gd name="connsiteY37" fmla="*/ 1356703 h 3042067"/>
              <a:gd name="connsiteX38" fmla="*/ 1625600 w 2211294"/>
              <a:gd name="connsiteY38" fmla="*/ 1123620 h 3042067"/>
              <a:gd name="connsiteX39" fmla="*/ 1559859 w 2211294"/>
              <a:gd name="connsiteY39" fmla="*/ 1141550 h 3042067"/>
              <a:gd name="connsiteX40" fmla="*/ 1565835 w 2211294"/>
              <a:gd name="connsiteY40" fmla="*/ 1045926 h 3042067"/>
              <a:gd name="connsiteX41" fmla="*/ 1715247 w 2211294"/>
              <a:gd name="connsiteY41" fmla="*/ 992138 h 3042067"/>
              <a:gd name="connsiteX42" fmla="*/ 1727200 w 2211294"/>
              <a:gd name="connsiteY42" fmla="*/ 1051903 h 3042067"/>
              <a:gd name="connsiteX43" fmla="*/ 1870635 w 2211294"/>
              <a:gd name="connsiteY43" fmla="*/ 974208 h 3042067"/>
              <a:gd name="connsiteX44" fmla="*/ 1918447 w 2211294"/>
              <a:gd name="connsiteY44" fmla="*/ 1022020 h 3042067"/>
              <a:gd name="connsiteX45" fmla="*/ 2163482 w 2211294"/>
              <a:gd name="connsiteY45" fmla="*/ 890538 h 3042067"/>
              <a:gd name="connsiteX46" fmla="*/ 2067859 w 2211294"/>
              <a:gd name="connsiteY46" fmla="*/ 765032 h 3042067"/>
              <a:gd name="connsiteX47" fmla="*/ 1978212 w 2211294"/>
              <a:gd name="connsiteY47" fmla="*/ 753079 h 3042067"/>
              <a:gd name="connsiteX48" fmla="*/ 2055906 w 2211294"/>
              <a:gd name="connsiteY48" fmla="*/ 669408 h 3042067"/>
              <a:gd name="connsiteX49" fmla="*/ 1996141 w 2211294"/>
              <a:gd name="connsiteY49" fmla="*/ 627573 h 3042067"/>
              <a:gd name="connsiteX50" fmla="*/ 1936376 w 2211294"/>
              <a:gd name="connsiteY50" fmla="*/ 573785 h 3042067"/>
              <a:gd name="connsiteX51" fmla="*/ 1936376 w 2211294"/>
              <a:gd name="connsiteY51" fmla="*/ 514020 h 3042067"/>
              <a:gd name="connsiteX52" fmla="*/ 1804894 w 2211294"/>
              <a:gd name="connsiteY52" fmla="*/ 418397 h 3042067"/>
              <a:gd name="connsiteX53" fmla="*/ 1679076 w 2211294"/>
              <a:gd name="connsiteY53" fmla="*/ 584650 h 3042067"/>
              <a:gd name="connsiteX54" fmla="*/ 1612003 w 2211294"/>
              <a:gd name="connsiteY54" fmla="*/ 613448 h 3042067"/>
              <a:gd name="connsiteX55" fmla="*/ 1491568 w 2211294"/>
              <a:gd name="connsiteY55" fmla="*/ 591714 h 3042067"/>
              <a:gd name="connsiteX56" fmla="*/ 1377279 w 2211294"/>
              <a:gd name="connsiteY56" fmla="*/ 519453 h 3042067"/>
              <a:gd name="connsiteX57" fmla="*/ 1303607 w 2211294"/>
              <a:gd name="connsiteY57" fmla="*/ 445020 h 3042067"/>
              <a:gd name="connsiteX58" fmla="*/ 1234750 w 2211294"/>
              <a:gd name="connsiteY58" fmla="*/ 396664 h 3042067"/>
              <a:gd name="connsiteX59" fmla="*/ 1176968 w 2211294"/>
              <a:gd name="connsiteY59" fmla="*/ 482509 h 3042067"/>
              <a:gd name="connsiteX60" fmla="*/ 753035 w 2211294"/>
              <a:gd name="connsiteY60" fmla="*/ 316797 h 3042067"/>
              <a:gd name="connsiteX61" fmla="*/ 681318 w 2211294"/>
              <a:gd name="connsiteY61" fmla="*/ 346679 h 3042067"/>
              <a:gd name="connsiteX62" fmla="*/ 633506 w 2211294"/>
              <a:gd name="connsiteY62" fmla="*/ 274961 h 3042067"/>
              <a:gd name="connsiteX63" fmla="*/ 669365 w 2211294"/>
              <a:gd name="connsiteY63" fmla="*/ 179338 h 3042067"/>
              <a:gd name="connsiteX64" fmla="*/ 615576 w 2211294"/>
              <a:gd name="connsiteY64" fmla="*/ 167385 h 3042067"/>
              <a:gd name="connsiteX65" fmla="*/ 561788 w 2211294"/>
              <a:gd name="connsiteY65" fmla="*/ 185314 h 3042067"/>
              <a:gd name="connsiteX66" fmla="*/ 579718 w 2211294"/>
              <a:gd name="connsiteY66" fmla="*/ 44 h 3042067"/>
              <a:gd name="connsiteX67" fmla="*/ 569176 w 2211294"/>
              <a:gd name="connsiteY67" fmla="*/ 509352 h 3042067"/>
              <a:gd name="connsiteX68" fmla="*/ 640105 w 2211294"/>
              <a:gd name="connsiteY68" fmla="*/ 555855 h 3042067"/>
              <a:gd name="connsiteX69" fmla="*/ 463927 w 2211294"/>
              <a:gd name="connsiteY69" fmla="*/ 550422 h 3042067"/>
              <a:gd name="connsiteX70" fmla="*/ 511909 w 2211294"/>
              <a:gd name="connsiteY70" fmla="*/ 392860 h 3042067"/>
              <a:gd name="connsiteX71" fmla="*/ 372949 w 2211294"/>
              <a:gd name="connsiteY71" fmla="*/ 374388 h 3042067"/>
              <a:gd name="connsiteX72" fmla="*/ 252513 w 2211294"/>
              <a:gd name="connsiteY72" fmla="*/ 365694 h 3042067"/>
              <a:gd name="connsiteX73" fmla="*/ 79336 w 2211294"/>
              <a:gd name="connsiteY73" fmla="*/ 313537 h 3042067"/>
              <a:gd name="connsiteX0" fmla="*/ 79336 w 2211294"/>
              <a:gd name="connsiteY0" fmla="*/ 313537 h 3042067"/>
              <a:gd name="connsiteX1" fmla="*/ 77694 w 2211294"/>
              <a:gd name="connsiteY1" fmla="*/ 412420 h 3042067"/>
              <a:gd name="connsiteX2" fmla="*/ 11953 w 2211294"/>
              <a:gd name="connsiteY2" fmla="*/ 466208 h 3042067"/>
              <a:gd name="connsiteX3" fmla="*/ 0 w 2211294"/>
              <a:gd name="connsiteY3" fmla="*/ 944326 h 3042067"/>
              <a:gd name="connsiteX4" fmla="*/ 41835 w 2211294"/>
              <a:gd name="connsiteY4" fmla="*/ 1022020 h 3042067"/>
              <a:gd name="connsiteX5" fmla="*/ 0 w 2211294"/>
              <a:gd name="connsiteY5" fmla="*/ 1225220 h 3042067"/>
              <a:gd name="connsiteX6" fmla="*/ 17929 w 2211294"/>
              <a:gd name="connsiteY6" fmla="*/ 1308891 h 3042067"/>
              <a:gd name="connsiteX7" fmla="*/ 17929 w 2211294"/>
              <a:gd name="connsiteY7" fmla="*/ 1380608 h 3042067"/>
              <a:gd name="connsiteX8" fmla="*/ 23906 w 2211294"/>
              <a:gd name="connsiteY8" fmla="*/ 1506114 h 3042067"/>
              <a:gd name="connsiteX9" fmla="*/ 107576 w 2211294"/>
              <a:gd name="connsiteY9" fmla="*/ 1697361 h 3042067"/>
              <a:gd name="connsiteX10" fmla="*/ 65741 w 2211294"/>
              <a:gd name="connsiteY10" fmla="*/ 1888608 h 3042067"/>
              <a:gd name="connsiteX11" fmla="*/ 53788 w 2211294"/>
              <a:gd name="connsiteY11" fmla="*/ 1978255 h 3042067"/>
              <a:gd name="connsiteX12" fmla="*/ 29882 w 2211294"/>
              <a:gd name="connsiteY12" fmla="*/ 2032044 h 3042067"/>
              <a:gd name="connsiteX13" fmla="*/ 23906 w 2211294"/>
              <a:gd name="connsiteY13" fmla="*/ 2127667 h 3042067"/>
              <a:gd name="connsiteX14" fmla="*/ 101600 w 2211294"/>
              <a:gd name="connsiteY14" fmla="*/ 2306961 h 3042067"/>
              <a:gd name="connsiteX15" fmla="*/ 137459 w 2211294"/>
              <a:gd name="connsiteY15" fmla="*/ 2994255 h 3042067"/>
              <a:gd name="connsiteX16" fmla="*/ 179294 w 2211294"/>
              <a:gd name="connsiteY16" fmla="*/ 3042067 h 3042067"/>
              <a:gd name="connsiteX17" fmla="*/ 304800 w 2211294"/>
              <a:gd name="connsiteY17" fmla="*/ 2988279 h 3042067"/>
              <a:gd name="connsiteX18" fmla="*/ 496047 w 2211294"/>
              <a:gd name="connsiteY18" fmla="*/ 3000232 h 3042067"/>
              <a:gd name="connsiteX19" fmla="*/ 627529 w 2211294"/>
              <a:gd name="connsiteY19" fmla="*/ 3000232 h 3042067"/>
              <a:gd name="connsiteX20" fmla="*/ 782918 w 2211294"/>
              <a:gd name="connsiteY20" fmla="*/ 2850820 h 3042067"/>
              <a:gd name="connsiteX21" fmla="*/ 1207247 w 2211294"/>
              <a:gd name="connsiteY21" fmla="*/ 2874726 h 3042067"/>
              <a:gd name="connsiteX22" fmla="*/ 1775012 w 2211294"/>
              <a:gd name="connsiteY22" fmla="*/ 2384655 h 3042067"/>
              <a:gd name="connsiteX23" fmla="*/ 1798918 w 2211294"/>
              <a:gd name="connsiteY23" fmla="*/ 2306961 h 3042067"/>
              <a:gd name="connsiteX24" fmla="*/ 2211294 w 2211294"/>
              <a:gd name="connsiteY24" fmla="*/ 2026067 h 3042067"/>
              <a:gd name="connsiteX25" fmla="*/ 2109694 w 2211294"/>
              <a:gd name="connsiteY25" fmla="*/ 1990208 h 3042067"/>
              <a:gd name="connsiteX26" fmla="*/ 2061882 w 2211294"/>
              <a:gd name="connsiteY26" fmla="*/ 1930444 h 3042067"/>
              <a:gd name="connsiteX27" fmla="*/ 1990165 w 2211294"/>
              <a:gd name="connsiteY27" fmla="*/ 1924467 h 3042067"/>
              <a:gd name="connsiteX28" fmla="*/ 1960282 w 2211294"/>
              <a:gd name="connsiteY28" fmla="*/ 1870679 h 3042067"/>
              <a:gd name="connsiteX29" fmla="*/ 1870635 w 2211294"/>
              <a:gd name="connsiteY29" fmla="*/ 1840797 h 3042067"/>
              <a:gd name="connsiteX30" fmla="*/ 1840753 w 2211294"/>
              <a:gd name="connsiteY30" fmla="*/ 1757126 h 3042067"/>
              <a:gd name="connsiteX31" fmla="*/ 1798918 w 2211294"/>
              <a:gd name="connsiteY31" fmla="*/ 1703338 h 3042067"/>
              <a:gd name="connsiteX32" fmla="*/ 1798918 w 2211294"/>
              <a:gd name="connsiteY32" fmla="*/ 1595761 h 3042067"/>
              <a:gd name="connsiteX33" fmla="*/ 1727200 w 2211294"/>
              <a:gd name="connsiteY33" fmla="*/ 1535997 h 3042067"/>
              <a:gd name="connsiteX34" fmla="*/ 1739153 w 2211294"/>
              <a:gd name="connsiteY34" fmla="*/ 1458303 h 3042067"/>
              <a:gd name="connsiteX35" fmla="*/ 1673412 w 2211294"/>
              <a:gd name="connsiteY35" fmla="*/ 1434397 h 3042067"/>
              <a:gd name="connsiteX36" fmla="*/ 1643529 w 2211294"/>
              <a:gd name="connsiteY36" fmla="*/ 1410491 h 3042067"/>
              <a:gd name="connsiteX37" fmla="*/ 1763059 w 2211294"/>
              <a:gd name="connsiteY37" fmla="*/ 1356703 h 3042067"/>
              <a:gd name="connsiteX38" fmla="*/ 1625600 w 2211294"/>
              <a:gd name="connsiteY38" fmla="*/ 1123620 h 3042067"/>
              <a:gd name="connsiteX39" fmla="*/ 1559859 w 2211294"/>
              <a:gd name="connsiteY39" fmla="*/ 1141550 h 3042067"/>
              <a:gd name="connsiteX40" fmla="*/ 1565835 w 2211294"/>
              <a:gd name="connsiteY40" fmla="*/ 1045926 h 3042067"/>
              <a:gd name="connsiteX41" fmla="*/ 1715247 w 2211294"/>
              <a:gd name="connsiteY41" fmla="*/ 992138 h 3042067"/>
              <a:gd name="connsiteX42" fmla="*/ 1727200 w 2211294"/>
              <a:gd name="connsiteY42" fmla="*/ 1051903 h 3042067"/>
              <a:gd name="connsiteX43" fmla="*/ 1870635 w 2211294"/>
              <a:gd name="connsiteY43" fmla="*/ 974208 h 3042067"/>
              <a:gd name="connsiteX44" fmla="*/ 1918447 w 2211294"/>
              <a:gd name="connsiteY44" fmla="*/ 1022020 h 3042067"/>
              <a:gd name="connsiteX45" fmla="*/ 2163482 w 2211294"/>
              <a:gd name="connsiteY45" fmla="*/ 890538 h 3042067"/>
              <a:gd name="connsiteX46" fmla="*/ 2067859 w 2211294"/>
              <a:gd name="connsiteY46" fmla="*/ 765032 h 3042067"/>
              <a:gd name="connsiteX47" fmla="*/ 1978212 w 2211294"/>
              <a:gd name="connsiteY47" fmla="*/ 753079 h 3042067"/>
              <a:gd name="connsiteX48" fmla="*/ 2055906 w 2211294"/>
              <a:gd name="connsiteY48" fmla="*/ 669408 h 3042067"/>
              <a:gd name="connsiteX49" fmla="*/ 1996141 w 2211294"/>
              <a:gd name="connsiteY49" fmla="*/ 627573 h 3042067"/>
              <a:gd name="connsiteX50" fmla="*/ 1936376 w 2211294"/>
              <a:gd name="connsiteY50" fmla="*/ 573785 h 3042067"/>
              <a:gd name="connsiteX51" fmla="*/ 1936376 w 2211294"/>
              <a:gd name="connsiteY51" fmla="*/ 514020 h 3042067"/>
              <a:gd name="connsiteX52" fmla="*/ 1739889 w 2211294"/>
              <a:gd name="connsiteY52" fmla="*/ 653109 h 3042067"/>
              <a:gd name="connsiteX53" fmla="*/ 1679076 w 2211294"/>
              <a:gd name="connsiteY53" fmla="*/ 584650 h 3042067"/>
              <a:gd name="connsiteX54" fmla="*/ 1612003 w 2211294"/>
              <a:gd name="connsiteY54" fmla="*/ 613448 h 3042067"/>
              <a:gd name="connsiteX55" fmla="*/ 1491568 w 2211294"/>
              <a:gd name="connsiteY55" fmla="*/ 591714 h 3042067"/>
              <a:gd name="connsiteX56" fmla="*/ 1377279 w 2211294"/>
              <a:gd name="connsiteY56" fmla="*/ 519453 h 3042067"/>
              <a:gd name="connsiteX57" fmla="*/ 1303607 w 2211294"/>
              <a:gd name="connsiteY57" fmla="*/ 445020 h 3042067"/>
              <a:gd name="connsiteX58" fmla="*/ 1234750 w 2211294"/>
              <a:gd name="connsiteY58" fmla="*/ 396664 h 3042067"/>
              <a:gd name="connsiteX59" fmla="*/ 1176968 w 2211294"/>
              <a:gd name="connsiteY59" fmla="*/ 482509 h 3042067"/>
              <a:gd name="connsiteX60" fmla="*/ 753035 w 2211294"/>
              <a:gd name="connsiteY60" fmla="*/ 316797 h 3042067"/>
              <a:gd name="connsiteX61" fmla="*/ 681318 w 2211294"/>
              <a:gd name="connsiteY61" fmla="*/ 346679 h 3042067"/>
              <a:gd name="connsiteX62" fmla="*/ 633506 w 2211294"/>
              <a:gd name="connsiteY62" fmla="*/ 274961 h 3042067"/>
              <a:gd name="connsiteX63" fmla="*/ 669365 w 2211294"/>
              <a:gd name="connsiteY63" fmla="*/ 179338 h 3042067"/>
              <a:gd name="connsiteX64" fmla="*/ 615576 w 2211294"/>
              <a:gd name="connsiteY64" fmla="*/ 167385 h 3042067"/>
              <a:gd name="connsiteX65" fmla="*/ 561788 w 2211294"/>
              <a:gd name="connsiteY65" fmla="*/ 185314 h 3042067"/>
              <a:gd name="connsiteX66" fmla="*/ 579718 w 2211294"/>
              <a:gd name="connsiteY66" fmla="*/ 44 h 3042067"/>
              <a:gd name="connsiteX67" fmla="*/ 569176 w 2211294"/>
              <a:gd name="connsiteY67" fmla="*/ 509352 h 3042067"/>
              <a:gd name="connsiteX68" fmla="*/ 640105 w 2211294"/>
              <a:gd name="connsiteY68" fmla="*/ 555855 h 3042067"/>
              <a:gd name="connsiteX69" fmla="*/ 463927 w 2211294"/>
              <a:gd name="connsiteY69" fmla="*/ 550422 h 3042067"/>
              <a:gd name="connsiteX70" fmla="*/ 511909 w 2211294"/>
              <a:gd name="connsiteY70" fmla="*/ 392860 h 3042067"/>
              <a:gd name="connsiteX71" fmla="*/ 372949 w 2211294"/>
              <a:gd name="connsiteY71" fmla="*/ 374388 h 3042067"/>
              <a:gd name="connsiteX72" fmla="*/ 252513 w 2211294"/>
              <a:gd name="connsiteY72" fmla="*/ 365694 h 3042067"/>
              <a:gd name="connsiteX73" fmla="*/ 79336 w 2211294"/>
              <a:gd name="connsiteY73" fmla="*/ 313537 h 3042067"/>
              <a:gd name="connsiteX0" fmla="*/ 79336 w 2211294"/>
              <a:gd name="connsiteY0" fmla="*/ 313537 h 3042067"/>
              <a:gd name="connsiteX1" fmla="*/ 77694 w 2211294"/>
              <a:gd name="connsiteY1" fmla="*/ 412420 h 3042067"/>
              <a:gd name="connsiteX2" fmla="*/ 11953 w 2211294"/>
              <a:gd name="connsiteY2" fmla="*/ 466208 h 3042067"/>
              <a:gd name="connsiteX3" fmla="*/ 0 w 2211294"/>
              <a:gd name="connsiteY3" fmla="*/ 944326 h 3042067"/>
              <a:gd name="connsiteX4" fmla="*/ 41835 w 2211294"/>
              <a:gd name="connsiteY4" fmla="*/ 1022020 h 3042067"/>
              <a:gd name="connsiteX5" fmla="*/ 0 w 2211294"/>
              <a:gd name="connsiteY5" fmla="*/ 1225220 h 3042067"/>
              <a:gd name="connsiteX6" fmla="*/ 17929 w 2211294"/>
              <a:gd name="connsiteY6" fmla="*/ 1308891 h 3042067"/>
              <a:gd name="connsiteX7" fmla="*/ 17929 w 2211294"/>
              <a:gd name="connsiteY7" fmla="*/ 1380608 h 3042067"/>
              <a:gd name="connsiteX8" fmla="*/ 23906 w 2211294"/>
              <a:gd name="connsiteY8" fmla="*/ 1506114 h 3042067"/>
              <a:gd name="connsiteX9" fmla="*/ 107576 w 2211294"/>
              <a:gd name="connsiteY9" fmla="*/ 1697361 h 3042067"/>
              <a:gd name="connsiteX10" fmla="*/ 65741 w 2211294"/>
              <a:gd name="connsiteY10" fmla="*/ 1888608 h 3042067"/>
              <a:gd name="connsiteX11" fmla="*/ 53788 w 2211294"/>
              <a:gd name="connsiteY11" fmla="*/ 1978255 h 3042067"/>
              <a:gd name="connsiteX12" fmla="*/ 29882 w 2211294"/>
              <a:gd name="connsiteY12" fmla="*/ 2032044 h 3042067"/>
              <a:gd name="connsiteX13" fmla="*/ 23906 w 2211294"/>
              <a:gd name="connsiteY13" fmla="*/ 2127667 h 3042067"/>
              <a:gd name="connsiteX14" fmla="*/ 101600 w 2211294"/>
              <a:gd name="connsiteY14" fmla="*/ 2306961 h 3042067"/>
              <a:gd name="connsiteX15" fmla="*/ 137459 w 2211294"/>
              <a:gd name="connsiteY15" fmla="*/ 2994255 h 3042067"/>
              <a:gd name="connsiteX16" fmla="*/ 179294 w 2211294"/>
              <a:gd name="connsiteY16" fmla="*/ 3042067 h 3042067"/>
              <a:gd name="connsiteX17" fmla="*/ 304800 w 2211294"/>
              <a:gd name="connsiteY17" fmla="*/ 2988279 h 3042067"/>
              <a:gd name="connsiteX18" fmla="*/ 496047 w 2211294"/>
              <a:gd name="connsiteY18" fmla="*/ 3000232 h 3042067"/>
              <a:gd name="connsiteX19" fmla="*/ 627529 w 2211294"/>
              <a:gd name="connsiteY19" fmla="*/ 3000232 h 3042067"/>
              <a:gd name="connsiteX20" fmla="*/ 782918 w 2211294"/>
              <a:gd name="connsiteY20" fmla="*/ 2850820 h 3042067"/>
              <a:gd name="connsiteX21" fmla="*/ 1207247 w 2211294"/>
              <a:gd name="connsiteY21" fmla="*/ 2874726 h 3042067"/>
              <a:gd name="connsiteX22" fmla="*/ 1775012 w 2211294"/>
              <a:gd name="connsiteY22" fmla="*/ 2384655 h 3042067"/>
              <a:gd name="connsiteX23" fmla="*/ 1798918 w 2211294"/>
              <a:gd name="connsiteY23" fmla="*/ 2306961 h 3042067"/>
              <a:gd name="connsiteX24" fmla="*/ 2211294 w 2211294"/>
              <a:gd name="connsiteY24" fmla="*/ 2026067 h 3042067"/>
              <a:gd name="connsiteX25" fmla="*/ 2109694 w 2211294"/>
              <a:gd name="connsiteY25" fmla="*/ 1990208 h 3042067"/>
              <a:gd name="connsiteX26" fmla="*/ 2061882 w 2211294"/>
              <a:gd name="connsiteY26" fmla="*/ 1930444 h 3042067"/>
              <a:gd name="connsiteX27" fmla="*/ 1990165 w 2211294"/>
              <a:gd name="connsiteY27" fmla="*/ 1924467 h 3042067"/>
              <a:gd name="connsiteX28" fmla="*/ 1960282 w 2211294"/>
              <a:gd name="connsiteY28" fmla="*/ 1870679 h 3042067"/>
              <a:gd name="connsiteX29" fmla="*/ 1870635 w 2211294"/>
              <a:gd name="connsiteY29" fmla="*/ 1840797 h 3042067"/>
              <a:gd name="connsiteX30" fmla="*/ 1840753 w 2211294"/>
              <a:gd name="connsiteY30" fmla="*/ 1757126 h 3042067"/>
              <a:gd name="connsiteX31" fmla="*/ 1798918 w 2211294"/>
              <a:gd name="connsiteY31" fmla="*/ 1703338 h 3042067"/>
              <a:gd name="connsiteX32" fmla="*/ 1798918 w 2211294"/>
              <a:gd name="connsiteY32" fmla="*/ 1595761 h 3042067"/>
              <a:gd name="connsiteX33" fmla="*/ 1727200 w 2211294"/>
              <a:gd name="connsiteY33" fmla="*/ 1535997 h 3042067"/>
              <a:gd name="connsiteX34" fmla="*/ 1739153 w 2211294"/>
              <a:gd name="connsiteY34" fmla="*/ 1458303 h 3042067"/>
              <a:gd name="connsiteX35" fmla="*/ 1673412 w 2211294"/>
              <a:gd name="connsiteY35" fmla="*/ 1434397 h 3042067"/>
              <a:gd name="connsiteX36" fmla="*/ 1643529 w 2211294"/>
              <a:gd name="connsiteY36" fmla="*/ 1410491 h 3042067"/>
              <a:gd name="connsiteX37" fmla="*/ 1763059 w 2211294"/>
              <a:gd name="connsiteY37" fmla="*/ 1356703 h 3042067"/>
              <a:gd name="connsiteX38" fmla="*/ 1625600 w 2211294"/>
              <a:gd name="connsiteY38" fmla="*/ 1123620 h 3042067"/>
              <a:gd name="connsiteX39" fmla="*/ 1559859 w 2211294"/>
              <a:gd name="connsiteY39" fmla="*/ 1141550 h 3042067"/>
              <a:gd name="connsiteX40" fmla="*/ 1565835 w 2211294"/>
              <a:gd name="connsiteY40" fmla="*/ 1045926 h 3042067"/>
              <a:gd name="connsiteX41" fmla="*/ 1715247 w 2211294"/>
              <a:gd name="connsiteY41" fmla="*/ 992138 h 3042067"/>
              <a:gd name="connsiteX42" fmla="*/ 1727200 w 2211294"/>
              <a:gd name="connsiteY42" fmla="*/ 1051903 h 3042067"/>
              <a:gd name="connsiteX43" fmla="*/ 1870635 w 2211294"/>
              <a:gd name="connsiteY43" fmla="*/ 974208 h 3042067"/>
              <a:gd name="connsiteX44" fmla="*/ 1918447 w 2211294"/>
              <a:gd name="connsiteY44" fmla="*/ 1022020 h 3042067"/>
              <a:gd name="connsiteX45" fmla="*/ 2163482 w 2211294"/>
              <a:gd name="connsiteY45" fmla="*/ 890538 h 3042067"/>
              <a:gd name="connsiteX46" fmla="*/ 2067859 w 2211294"/>
              <a:gd name="connsiteY46" fmla="*/ 765032 h 3042067"/>
              <a:gd name="connsiteX47" fmla="*/ 1978212 w 2211294"/>
              <a:gd name="connsiteY47" fmla="*/ 753079 h 3042067"/>
              <a:gd name="connsiteX48" fmla="*/ 2055906 w 2211294"/>
              <a:gd name="connsiteY48" fmla="*/ 669408 h 3042067"/>
              <a:gd name="connsiteX49" fmla="*/ 1996141 w 2211294"/>
              <a:gd name="connsiteY49" fmla="*/ 627573 h 3042067"/>
              <a:gd name="connsiteX50" fmla="*/ 1936376 w 2211294"/>
              <a:gd name="connsiteY50" fmla="*/ 573785 h 3042067"/>
              <a:gd name="connsiteX51" fmla="*/ 1754363 w 2211294"/>
              <a:gd name="connsiteY51" fmla="*/ 692228 h 3042067"/>
              <a:gd name="connsiteX52" fmla="*/ 1739889 w 2211294"/>
              <a:gd name="connsiteY52" fmla="*/ 653109 h 3042067"/>
              <a:gd name="connsiteX53" fmla="*/ 1679076 w 2211294"/>
              <a:gd name="connsiteY53" fmla="*/ 584650 h 3042067"/>
              <a:gd name="connsiteX54" fmla="*/ 1612003 w 2211294"/>
              <a:gd name="connsiteY54" fmla="*/ 613448 h 3042067"/>
              <a:gd name="connsiteX55" fmla="*/ 1491568 w 2211294"/>
              <a:gd name="connsiteY55" fmla="*/ 591714 h 3042067"/>
              <a:gd name="connsiteX56" fmla="*/ 1377279 w 2211294"/>
              <a:gd name="connsiteY56" fmla="*/ 519453 h 3042067"/>
              <a:gd name="connsiteX57" fmla="*/ 1303607 w 2211294"/>
              <a:gd name="connsiteY57" fmla="*/ 445020 h 3042067"/>
              <a:gd name="connsiteX58" fmla="*/ 1234750 w 2211294"/>
              <a:gd name="connsiteY58" fmla="*/ 396664 h 3042067"/>
              <a:gd name="connsiteX59" fmla="*/ 1176968 w 2211294"/>
              <a:gd name="connsiteY59" fmla="*/ 482509 h 3042067"/>
              <a:gd name="connsiteX60" fmla="*/ 753035 w 2211294"/>
              <a:gd name="connsiteY60" fmla="*/ 316797 h 3042067"/>
              <a:gd name="connsiteX61" fmla="*/ 681318 w 2211294"/>
              <a:gd name="connsiteY61" fmla="*/ 346679 h 3042067"/>
              <a:gd name="connsiteX62" fmla="*/ 633506 w 2211294"/>
              <a:gd name="connsiteY62" fmla="*/ 274961 h 3042067"/>
              <a:gd name="connsiteX63" fmla="*/ 669365 w 2211294"/>
              <a:gd name="connsiteY63" fmla="*/ 179338 h 3042067"/>
              <a:gd name="connsiteX64" fmla="*/ 615576 w 2211294"/>
              <a:gd name="connsiteY64" fmla="*/ 167385 h 3042067"/>
              <a:gd name="connsiteX65" fmla="*/ 561788 w 2211294"/>
              <a:gd name="connsiteY65" fmla="*/ 185314 h 3042067"/>
              <a:gd name="connsiteX66" fmla="*/ 579718 w 2211294"/>
              <a:gd name="connsiteY66" fmla="*/ 44 h 3042067"/>
              <a:gd name="connsiteX67" fmla="*/ 569176 w 2211294"/>
              <a:gd name="connsiteY67" fmla="*/ 509352 h 3042067"/>
              <a:gd name="connsiteX68" fmla="*/ 640105 w 2211294"/>
              <a:gd name="connsiteY68" fmla="*/ 555855 h 3042067"/>
              <a:gd name="connsiteX69" fmla="*/ 463927 w 2211294"/>
              <a:gd name="connsiteY69" fmla="*/ 550422 h 3042067"/>
              <a:gd name="connsiteX70" fmla="*/ 511909 w 2211294"/>
              <a:gd name="connsiteY70" fmla="*/ 392860 h 3042067"/>
              <a:gd name="connsiteX71" fmla="*/ 372949 w 2211294"/>
              <a:gd name="connsiteY71" fmla="*/ 374388 h 3042067"/>
              <a:gd name="connsiteX72" fmla="*/ 252513 w 2211294"/>
              <a:gd name="connsiteY72" fmla="*/ 365694 h 3042067"/>
              <a:gd name="connsiteX73" fmla="*/ 79336 w 2211294"/>
              <a:gd name="connsiteY73" fmla="*/ 313537 h 3042067"/>
              <a:gd name="connsiteX0" fmla="*/ 79336 w 2211294"/>
              <a:gd name="connsiteY0" fmla="*/ 313537 h 3042067"/>
              <a:gd name="connsiteX1" fmla="*/ 77694 w 2211294"/>
              <a:gd name="connsiteY1" fmla="*/ 412420 h 3042067"/>
              <a:gd name="connsiteX2" fmla="*/ 11953 w 2211294"/>
              <a:gd name="connsiteY2" fmla="*/ 466208 h 3042067"/>
              <a:gd name="connsiteX3" fmla="*/ 0 w 2211294"/>
              <a:gd name="connsiteY3" fmla="*/ 944326 h 3042067"/>
              <a:gd name="connsiteX4" fmla="*/ 41835 w 2211294"/>
              <a:gd name="connsiteY4" fmla="*/ 1022020 h 3042067"/>
              <a:gd name="connsiteX5" fmla="*/ 0 w 2211294"/>
              <a:gd name="connsiteY5" fmla="*/ 1225220 h 3042067"/>
              <a:gd name="connsiteX6" fmla="*/ 17929 w 2211294"/>
              <a:gd name="connsiteY6" fmla="*/ 1308891 h 3042067"/>
              <a:gd name="connsiteX7" fmla="*/ 17929 w 2211294"/>
              <a:gd name="connsiteY7" fmla="*/ 1380608 h 3042067"/>
              <a:gd name="connsiteX8" fmla="*/ 23906 w 2211294"/>
              <a:gd name="connsiteY8" fmla="*/ 1506114 h 3042067"/>
              <a:gd name="connsiteX9" fmla="*/ 107576 w 2211294"/>
              <a:gd name="connsiteY9" fmla="*/ 1697361 h 3042067"/>
              <a:gd name="connsiteX10" fmla="*/ 65741 w 2211294"/>
              <a:gd name="connsiteY10" fmla="*/ 1888608 h 3042067"/>
              <a:gd name="connsiteX11" fmla="*/ 53788 w 2211294"/>
              <a:gd name="connsiteY11" fmla="*/ 1978255 h 3042067"/>
              <a:gd name="connsiteX12" fmla="*/ 29882 w 2211294"/>
              <a:gd name="connsiteY12" fmla="*/ 2032044 h 3042067"/>
              <a:gd name="connsiteX13" fmla="*/ 23906 w 2211294"/>
              <a:gd name="connsiteY13" fmla="*/ 2127667 h 3042067"/>
              <a:gd name="connsiteX14" fmla="*/ 101600 w 2211294"/>
              <a:gd name="connsiteY14" fmla="*/ 2306961 h 3042067"/>
              <a:gd name="connsiteX15" fmla="*/ 137459 w 2211294"/>
              <a:gd name="connsiteY15" fmla="*/ 2994255 h 3042067"/>
              <a:gd name="connsiteX16" fmla="*/ 179294 w 2211294"/>
              <a:gd name="connsiteY16" fmla="*/ 3042067 h 3042067"/>
              <a:gd name="connsiteX17" fmla="*/ 304800 w 2211294"/>
              <a:gd name="connsiteY17" fmla="*/ 2988279 h 3042067"/>
              <a:gd name="connsiteX18" fmla="*/ 496047 w 2211294"/>
              <a:gd name="connsiteY18" fmla="*/ 3000232 h 3042067"/>
              <a:gd name="connsiteX19" fmla="*/ 627529 w 2211294"/>
              <a:gd name="connsiteY19" fmla="*/ 3000232 h 3042067"/>
              <a:gd name="connsiteX20" fmla="*/ 782918 w 2211294"/>
              <a:gd name="connsiteY20" fmla="*/ 2850820 h 3042067"/>
              <a:gd name="connsiteX21" fmla="*/ 1207247 w 2211294"/>
              <a:gd name="connsiteY21" fmla="*/ 2874726 h 3042067"/>
              <a:gd name="connsiteX22" fmla="*/ 1775012 w 2211294"/>
              <a:gd name="connsiteY22" fmla="*/ 2384655 h 3042067"/>
              <a:gd name="connsiteX23" fmla="*/ 1798918 w 2211294"/>
              <a:gd name="connsiteY23" fmla="*/ 2306961 h 3042067"/>
              <a:gd name="connsiteX24" fmla="*/ 2211294 w 2211294"/>
              <a:gd name="connsiteY24" fmla="*/ 2026067 h 3042067"/>
              <a:gd name="connsiteX25" fmla="*/ 2109694 w 2211294"/>
              <a:gd name="connsiteY25" fmla="*/ 1990208 h 3042067"/>
              <a:gd name="connsiteX26" fmla="*/ 2061882 w 2211294"/>
              <a:gd name="connsiteY26" fmla="*/ 1930444 h 3042067"/>
              <a:gd name="connsiteX27" fmla="*/ 1990165 w 2211294"/>
              <a:gd name="connsiteY27" fmla="*/ 1924467 h 3042067"/>
              <a:gd name="connsiteX28" fmla="*/ 1960282 w 2211294"/>
              <a:gd name="connsiteY28" fmla="*/ 1870679 h 3042067"/>
              <a:gd name="connsiteX29" fmla="*/ 1870635 w 2211294"/>
              <a:gd name="connsiteY29" fmla="*/ 1840797 h 3042067"/>
              <a:gd name="connsiteX30" fmla="*/ 1840753 w 2211294"/>
              <a:gd name="connsiteY30" fmla="*/ 1757126 h 3042067"/>
              <a:gd name="connsiteX31" fmla="*/ 1798918 w 2211294"/>
              <a:gd name="connsiteY31" fmla="*/ 1703338 h 3042067"/>
              <a:gd name="connsiteX32" fmla="*/ 1798918 w 2211294"/>
              <a:gd name="connsiteY32" fmla="*/ 1595761 h 3042067"/>
              <a:gd name="connsiteX33" fmla="*/ 1727200 w 2211294"/>
              <a:gd name="connsiteY33" fmla="*/ 1535997 h 3042067"/>
              <a:gd name="connsiteX34" fmla="*/ 1739153 w 2211294"/>
              <a:gd name="connsiteY34" fmla="*/ 1458303 h 3042067"/>
              <a:gd name="connsiteX35" fmla="*/ 1673412 w 2211294"/>
              <a:gd name="connsiteY35" fmla="*/ 1434397 h 3042067"/>
              <a:gd name="connsiteX36" fmla="*/ 1643529 w 2211294"/>
              <a:gd name="connsiteY36" fmla="*/ 1410491 h 3042067"/>
              <a:gd name="connsiteX37" fmla="*/ 1763059 w 2211294"/>
              <a:gd name="connsiteY37" fmla="*/ 1356703 h 3042067"/>
              <a:gd name="connsiteX38" fmla="*/ 1625600 w 2211294"/>
              <a:gd name="connsiteY38" fmla="*/ 1123620 h 3042067"/>
              <a:gd name="connsiteX39" fmla="*/ 1559859 w 2211294"/>
              <a:gd name="connsiteY39" fmla="*/ 1141550 h 3042067"/>
              <a:gd name="connsiteX40" fmla="*/ 1565835 w 2211294"/>
              <a:gd name="connsiteY40" fmla="*/ 1045926 h 3042067"/>
              <a:gd name="connsiteX41" fmla="*/ 1715247 w 2211294"/>
              <a:gd name="connsiteY41" fmla="*/ 992138 h 3042067"/>
              <a:gd name="connsiteX42" fmla="*/ 1727200 w 2211294"/>
              <a:gd name="connsiteY42" fmla="*/ 1051903 h 3042067"/>
              <a:gd name="connsiteX43" fmla="*/ 1870635 w 2211294"/>
              <a:gd name="connsiteY43" fmla="*/ 974208 h 3042067"/>
              <a:gd name="connsiteX44" fmla="*/ 1918447 w 2211294"/>
              <a:gd name="connsiteY44" fmla="*/ 1022020 h 3042067"/>
              <a:gd name="connsiteX45" fmla="*/ 2163482 w 2211294"/>
              <a:gd name="connsiteY45" fmla="*/ 890538 h 3042067"/>
              <a:gd name="connsiteX46" fmla="*/ 2067859 w 2211294"/>
              <a:gd name="connsiteY46" fmla="*/ 765032 h 3042067"/>
              <a:gd name="connsiteX47" fmla="*/ 1978212 w 2211294"/>
              <a:gd name="connsiteY47" fmla="*/ 753079 h 3042067"/>
              <a:gd name="connsiteX48" fmla="*/ 2055906 w 2211294"/>
              <a:gd name="connsiteY48" fmla="*/ 669408 h 3042067"/>
              <a:gd name="connsiteX49" fmla="*/ 1996141 w 2211294"/>
              <a:gd name="connsiteY49" fmla="*/ 627573 h 3042067"/>
              <a:gd name="connsiteX50" fmla="*/ 1828035 w 2211294"/>
              <a:gd name="connsiteY50" fmla="*/ 751993 h 3042067"/>
              <a:gd name="connsiteX51" fmla="*/ 1754363 w 2211294"/>
              <a:gd name="connsiteY51" fmla="*/ 692228 h 3042067"/>
              <a:gd name="connsiteX52" fmla="*/ 1739889 w 2211294"/>
              <a:gd name="connsiteY52" fmla="*/ 653109 h 3042067"/>
              <a:gd name="connsiteX53" fmla="*/ 1679076 w 2211294"/>
              <a:gd name="connsiteY53" fmla="*/ 584650 h 3042067"/>
              <a:gd name="connsiteX54" fmla="*/ 1612003 w 2211294"/>
              <a:gd name="connsiteY54" fmla="*/ 613448 h 3042067"/>
              <a:gd name="connsiteX55" fmla="*/ 1491568 w 2211294"/>
              <a:gd name="connsiteY55" fmla="*/ 591714 h 3042067"/>
              <a:gd name="connsiteX56" fmla="*/ 1377279 w 2211294"/>
              <a:gd name="connsiteY56" fmla="*/ 519453 h 3042067"/>
              <a:gd name="connsiteX57" fmla="*/ 1303607 w 2211294"/>
              <a:gd name="connsiteY57" fmla="*/ 445020 h 3042067"/>
              <a:gd name="connsiteX58" fmla="*/ 1234750 w 2211294"/>
              <a:gd name="connsiteY58" fmla="*/ 396664 h 3042067"/>
              <a:gd name="connsiteX59" fmla="*/ 1176968 w 2211294"/>
              <a:gd name="connsiteY59" fmla="*/ 482509 h 3042067"/>
              <a:gd name="connsiteX60" fmla="*/ 753035 w 2211294"/>
              <a:gd name="connsiteY60" fmla="*/ 316797 h 3042067"/>
              <a:gd name="connsiteX61" fmla="*/ 681318 w 2211294"/>
              <a:gd name="connsiteY61" fmla="*/ 346679 h 3042067"/>
              <a:gd name="connsiteX62" fmla="*/ 633506 w 2211294"/>
              <a:gd name="connsiteY62" fmla="*/ 274961 h 3042067"/>
              <a:gd name="connsiteX63" fmla="*/ 669365 w 2211294"/>
              <a:gd name="connsiteY63" fmla="*/ 179338 h 3042067"/>
              <a:gd name="connsiteX64" fmla="*/ 615576 w 2211294"/>
              <a:gd name="connsiteY64" fmla="*/ 167385 h 3042067"/>
              <a:gd name="connsiteX65" fmla="*/ 561788 w 2211294"/>
              <a:gd name="connsiteY65" fmla="*/ 185314 h 3042067"/>
              <a:gd name="connsiteX66" fmla="*/ 579718 w 2211294"/>
              <a:gd name="connsiteY66" fmla="*/ 44 h 3042067"/>
              <a:gd name="connsiteX67" fmla="*/ 569176 w 2211294"/>
              <a:gd name="connsiteY67" fmla="*/ 509352 h 3042067"/>
              <a:gd name="connsiteX68" fmla="*/ 640105 w 2211294"/>
              <a:gd name="connsiteY68" fmla="*/ 555855 h 3042067"/>
              <a:gd name="connsiteX69" fmla="*/ 463927 w 2211294"/>
              <a:gd name="connsiteY69" fmla="*/ 550422 h 3042067"/>
              <a:gd name="connsiteX70" fmla="*/ 511909 w 2211294"/>
              <a:gd name="connsiteY70" fmla="*/ 392860 h 3042067"/>
              <a:gd name="connsiteX71" fmla="*/ 372949 w 2211294"/>
              <a:gd name="connsiteY71" fmla="*/ 374388 h 3042067"/>
              <a:gd name="connsiteX72" fmla="*/ 252513 w 2211294"/>
              <a:gd name="connsiteY72" fmla="*/ 365694 h 3042067"/>
              <a:gd name="connsiteX73" fmla="*/ 79336 w 2211294"/>
              <a:gd name="connsiteY73" fmla="*/ 313537 h 3042067"/>
              <a:gd name="connsiteX0" fmla="*/ 79336 w 2211294"/>
              <a:gd name="connsiteY0" fmla="*/ 313537 h 3042067"/>
              <a:gd name="connsiteX1" fmla="*/ 77694 w 2211294"/>
              <a:gd name="connsiteY1" fmla="*/ 412420 h 3042067"/>
              <a:gd name="connsiteX2" fmla="*/ 11953 w 2211294"/>
              <a:gd name="connsiteY2" fmla="*/ 466208 h 3042067"/>
              <a:gd name="connsiteX3" fmla="*/ 0 w 2211294"/>
              <a:gd name="connsiteY3" fmla="*/ 944326 h 3042067"/>
              <a:gd name="connsiteX4" fmla="*/ 41835 w 2211294"/>
              <a:gd name="connsiteY4" fmla="*/ 1022020 h 3042067"/>
              <a:gd name="connsiteX5" fmla="*/ 0 w 2211294"/>
              <a:gd name="connsiteY5" fmla="*/ 1225220 h 3042067"/>
              <a:gd name="connsiteX6" fmla="*/ 17929 w 2211294"/>
              <a:gd name="connsiteY6" fmla="*/ 1308891 h 3042067"/>
              <a:gd name="connsiteX7" fmla="*/ 17929 w 2211294"/>
              <a:gd name="connsiteY7" fmla="*/ 1380608 h 3042067"/>
              <a:gd name="connsiteX8" fmla="*/ 23906 w 2211294"/>
              <a:gd name="connsiteY8" fmla="*/ 1506114 h 3042067"/>
              <a:gd name="connsiteX9" fmla="*/ 107576 w 2211294"/>
              <a:gd name="connsiteY9" fmla="*/ 1697361 h 3042067"/>
              <a:gd name="connsiteX10" fmla="*/ 65741 w 2211294"/>
              <a:gd name="connsiteY10" fmla="*/ 1888608 h 3042067"/>
              <a:gd name="connsiteX11" fmla="*/ 53788 w 2211294"/>
              <a:gd name="connsiteY11" fmla="*/ 1978255 h 3042067"/>
              <a:gd name="connsiteX12" fmla="*/ 29882 w 2211294"/>
              <a:gd name="connsiteY12" fmla="*/ 2032044 h 3042067"/>
              <a:gd name="connsiteX13" fmla="*/ 23906 w 2211294"/>
              <a:gd name="connsiteY13" fmla="*/ 2127667 h 3042067"/>
              <a:gd name="connsiteX14" fmla="*/ 101600 w 2211294"/>
              <a:gd name="connsiteY14" fmla="*/ 2306961 h 3042067"/>
              <a:gd name="connsiteX15" fmla="*/ 137459 w 2211294"/>
              <a:gd name="connsiteY15" fmla="*/ 2994255 h 3042067"/>
              <a:gd name="connsiteX16" fmla="*/ 179294 w 2211294"/>
              <a:gd name="connsiteY16" fmla="*/ 3042067 h 3042067"/>
              <a:gd name="connsiteX17" fmla="*/ 304800 w 2211294"/>
              <a:gd name="connsiteY17" fmla="*/ 2988279 h 3042067"/>
              <a:gd name="connsiteX18" fmla="*/ 496047 w 2211294"/>
              <a:gd name="connsiteY18" fmla="*/ 3000232 h 3042067"/>
              <a:gd name="connsiteX19" fmla="*/ 627529 w 2211294"/>
              <a:gd name="connsiteY19" fmla="*/ 3000232 h 3042067"/>
              <a:gd name="connsiteX20" fmla="*/ 782918 w 2211294"/>
              <a:gd name="connsiteY20" fmla="*/ 2850820 h 3042067"/>
              <a:gd name="connsiteX21" fmla="*/ 1207247 w 2211294"/>
              <a:gd name="connsiteY21" fmla="*/ 2874726 h 3042067"/>
              <a:gd name="connsiteX22" fmla="*/ 1775012 w 2211294"/>
              <a:gd name="connsiteY22" fmla="*/ 2384655 h 3042067"/>
              <a:gd name="connsiteX23" fmla="*/ 1798918 w 2211294"/>
              <a:gd name="connsiteY23" fmla="*/ 2306961 h 3042067"/>
              <a:gd name="connsiteX24" fmla="*/ 2211294 w 2211294"/>
              <a:gd name="connsiteY24" fmla="*/ 2026067 h 3042067"/>
              <a:gd name="connsiteX25" fmla="*/ 2109694 w 2211294"/>
              <a:gd name="connsiteY25" fmla="*/ 1990208 h 3042067"/>
              <a:gd name="connsiteX26" fmla="*/ 2061882 w 2211294"/>
              <a:gd name="connsiteY26" fmla="*/ 1930444 h 3042067"/>
              <a:gd name="connsiteX27" fmla="*/ 1990165 w 2211294"/>
              <a:gd name="connsiteY27" fmla="*/ 1924467 h 3042067"/>
              <a:gd name="connsiteX28" fmla="*/ 1960282 w 2211294"/>
              <a:gd name="connsiteY28" fmla="*/ 1870679 h 3042067"/>
              <a:gd name="connsiteX29" fmla="*/ 1870635 w 2211294"/>
              <a:gd name="connsiteY29" fmla="*/ 1840797 h 3042067"/>
              <a:gd name="connsiteX30" fmla="*/ 1840753 w 2211294"/>
              <a:gd name="connsiteY30" fmla="*/ 1757126 h 3042067"/>
              <a:gd name="connsiteX31" fmla="*/ 1798918 w 2211294"/>
              <a:gd name="connsiteY31" fmla="*/ 1703338 h 3042067"/>
              <a:gd name="connsiteX32" fmla="*/ 1798918 w 2211294"/>
              <a:gd name="connsiteY32" fmla="*/ 1595761 h 3042067"/>
              <a:gd name="connsiteX33" fmla="*/ 1727200 w 2211294"/>
              <a:gd name="connsiteY33" fmla="*/ 1535997 h 3042067"/>
              <a:gd name="connsiteX34" fmla="*/ 1739153 w 2211294"/>
              <a:gd name="connsiteY34" fmla="*/ 1458303 h 3042067"/>
              <a:gd name="connsiteX35" fmla="*/ 1673412 w 2211294"/>
              <a:gd name="connsiteY35" fmla="*/ 1434397 h 3042067"/>
              <a:gd name="connsiteX36" fmla="*/ 1643529 w 2211294"/>
              <a:gd name="connsiteY36" fmla="*/ 1410491 h 3042067"/>
              <a:gd name="connsiteX37" fmla="*/ 1763059 w 2211294"/>
              <a:gd name="connsiteY37" fmla="*/ 1356703 h 3042067"/>
              <a:gd name="connsiteX38" fmla="*/ 1625600 w 2211294"/>
              <a:gd name="connsiteY38" fmla="*/ 1123620 h 3042067"/>
              <a:gd name="connsiteX39" fmla="*/ 1559859 w 2211294"/>
              <a:gd name="connsiteY39" fmla="*/ 1141550 h 3042067"/>
              <a:gd name="connsiteX40" fmla="*/ 1565835 w 2211294"/>
              <a:gd name="connsiteY40" fmla="*/ 1045926 h 3042067"/>
              <a:gd name="connsiteX41" fmla="*/ 1715247 w 2211294"/>
              <a:gd name="connsiteY41" fmla="*/ 992138 h 3042067"/>
              <a:gd name="connsiteX42" fmla="*/ 1727200 w 2211294"/>
              <a:gd name="connsiteY42" fmla="*/ 1051903 h 3042067"/>
              <a:gd name="connsiteX43" fmla="*/ 1870635 w 2211294"/>
              <a:gd name="connsiteY43" fmla="*/ 974208 h 3042067"/>
              <a:gd name="connsiteX44" fmla="*/ 1918447 w 2211294"/>
              <a:gd name="connsiteY44" fmla="*/ 1022020 h 3042067"/>
              <a:gd name="connsiteX45" fmla="*/ 2163482 w 2211294"/>
              <a:gd name="connsiteY45" fmla="*/ 890538 h 3042067"/>
              <a:gd name="connsiteX46" fmla="*/ 2067859 w 2211294"/>
              <a:gd name="connsiteY46" fmla="*/ 765032 h 3042067"/>
              <a:gd name="connsiteX47" fmla="*/ 1978212 w 2211294"/>
              <a:gd name="connsiteY47" fmla="*/ 753079 h 3042067"/>
              <a:gd name="connsiteX48" fmla="*/ 2055906 w 2211294"/>
              <a:gd name="connsiteY48" fmla="*/ 669408 h 3042067"/>
              <a:gd name="connsiteX49" fmla="*/ 1870465 w 2211294"/>
              <a:gd name="connsiteY49" fmla="*/ 771008 h 3042067"/>
              <a:gd name="connsiteX50" fmla="*/ 1828035 w 2211294"/>
              <a:gd name="connsiteY50" fmla="*/ 751993 h 3042067"/>
              <a:gd name="connsiteX51" fmla="*/ 1754363 w 2211294"/>
              <a:gd name="connsiteY51" fmla="*/ 692228 h 3042067"/>
              <a:gd name="connsiteX52" fmla="*/ 1739889 w 2211294"/>
              <a:gd name="connsiteY52" fmla="*/ 653109 h 3042067"/>
              <a:gd name="connsiteX53" fmla="*/ 1679076 w 2211294"/>
              <a:gd name="connsiteY53" fmla="*/ 584650 h 3042067"/>
              <a:gd name="connsiteX54" fmla="*/ 1612003 w 2211294"/>
              <a:gd name="connsiteY54" fmla="*/ 613448 h 3042067"/>
              <a:gd name="connsiteX55" fmla="*/ 1491568 w 2211294"/>
              <a:gd name="connsiteY55" fmla="*/ 591714 h 3042067"/>
              <a:gd name="connsiteX56" fmla="*/ 1377279 w 2211294"/>
              <a:gd name="connsiteY56" fmla="*/ 519453 h 3042067"/>
              <a:gd name="connsiteX57" fmla="*/ 1303607 w 2211294"/>
              <a:gd name="connsiteY57" fmla="*/ 445020 h 3042067"/>
              <a:gd name="connsiteX58" fmla="*/ 1234750 w 2211294"/>
              <a:gd name="connsiteY58" fmla="*/ 396664 h 3042067"/>
              <a:gd name="connsiteX59" fmla="*/ 1176968 w 2211294"/>
              <a:gd name="connsiteY59" fmla="*/ 482509 h 3042067"/>
              <a:gd name="connsiteX60" fmla="*/ 753035 w 2211294"/>
              <a:gd name="connsiteY60" fmla="*/ 316797 h 3042067"/>
              <a:gd name="connsiteX61" fmla="*/ 681318 w 2211294"/>
              <a:gd name="connsiteY61" fmla="*/ 346679 h 3042067"/>
              <a:gd name="connsiteX62" fmla="*/ 633506 w 2211294"/>
              <a:gd name="connsiteY62" fmla="*/ 274961 h 3042067"/>
              <a:gd name="connsiteX63" fmla="*/ 669365 w 2211294"/>
              <a:gd name="connsiteY63" fmla="*/ 179338 h 3042067"/>
              <a:gd name="connsiteX64" fmla="*/ 615576 w 2211294"/>
              <a:gd name="connsiteY64" fmla="*/ 167385 h 3042067"/>
              <a:gd name="connsiteX65" fmla="*/ 561788 w 2211294"/>
              <a:gd name="connsiteY65" fmla="*/ 185314 h 3042067"/>
              <a:gd name="connsiteX66" fmla="*/ 579718 w 2211294"/>
              <a:gd name="connsiteY66" fmla="*/ 44 h 3042067"/>
              <a:gd name="connsiteX67" fmla="*/ 569176 w 2211294"/>
              <a:gd name="connsiteY67" fmla="*/ 509352 h 3042067"/>
              <a:gd name="connsiteX68" fmla="*/ 640105 w 2211294"/>
              <a:gd name="connsiteY68" fmla="*/ 555855 h 3042067"/>
              <a:gd name="connsiteX69" fmla="*/ 463927 w 2211294"/>
              <a:gd name="connsiteY69" fmla="*/ 550422 h 3042067"/>
              <a:gd name="connsiteX70" fmla="*/ 511909 w 2211294"/>
              <a:gd name="connsiteY70" fmla="*/ 392860 h 3042067"/>
              <a:gd name="connsiteX71" fmla="*/ 372949 w 2211294"/>
              <a:gd name="connsiteY71" fmla="*/ 374388 h 3042067"/>
              <a:gd name="connsiteX72" fmla="*/ 252513 w 2211294"/>
              <a:gd name="connsiteY72" fmla="*/ 365694 h 3042067"/>
              <a:gd name="connsiteX73" fmla="*/ 79336 w 2211294"/>
              <a:gd name="connsiteY73" fmla="*/ 313537 h 3042067"/>
              <a:gd name="connsiteX0" fmla="*/ 79336 w 2211294"/>
              <a:gd name="connsiteY0" fmla="*/ 313537 h 3042067"/>
              <a:gd name="connsiteX1" fmla="*/ 77694 w 2211294"/>
              <a:gd name="connsiteY1" fmla="*/ 412420 h 3042067"/>
              <a:gd name="connsiteX2" fmla="*/ 11953 w 2211294"/>
              <a:gd name="connsiteY2" fmla="*/ 466208 h 3042067"/>
              <a:gd name="connsiteX3" fmla="*/ 0 w 2211294"/>
              <a:gd name="connsiteY3" fmla="*/ 944326 h 3042067"/>
              <a:gd name="connsiteX4" fmla="*/ 41835 w 2211294"/>
              <a:gd name="connsiteY4" fmla="*/ 1022020 h 3042067"/>
              <a:gd name="connsiteX5" fmla="*/ 0 w 2211294"/>
              <a:gd name="connsiteY5" fmla="*/ 1225220 h 3042067"/>
              <a:gd name="connsiteX6" fmla="*/ 17929 w 2211294"/>
              <a:gd name="connsiteY6" fmla="*/ 1308891 h 3042067"/>
              <a:gd name="connsiteX7" fmla="*/ 17929 w 2211294"/>
              <a:gd name="connsiteY7" fmla="*/ 1380608 h 3042067"/>
              <a:gd name="connsiteX8" fmla="*/ 23906 w 2211294"/>
              <a:gd name="connsiteY8" fmla="*/ 1506114 h 3042067"/>
              <a:gd name="connsiteX9" fmla="*/ 107576 w 2211294"/>
              <a:gd name="connsiteY9" fmla="*/ 1697361 h 3042067"/>
              <a:gd name="connsiteX10" fmla="*/ 65741 w 2211294"/>
              <a:gd name="connsiteY10" fmla="*/ 1888608 h 3042067"/>
              <a:gd name="connsiteX11" fmla="*/ 53788 w 2211294"/>
              <a:gd name="connsiteY11" fmla="*/ 1978255 h 3042067"/>
              <a:gd name="connsiteX12" fmla="*/ 29882 w 2211294"/>
              <a:gd name="connsiteY12" fmla="*/ 2032044 h 3042067"/>
              <a:gd name="connsiteX13" fmla="*/ 23906 w 2211294"/>
              <a:gd name="connsiteY13" fmla="*/ 2127667 h 3042067"/>
              <a:gd name="connsiteX14" fmla="*/ 101600 w 2211294"/>
              <a:gd name="connsiteY14" fmla="*/ 2306961 h 3042067"/>
              <a:gd name="connsiteX15" fmla="*/ 137459 w 2211294"/>
              <a:gd name="connsiteY15" fmla="*/ 2994255 h 3042067"/>
              <a:gd name="connsiteX16" fmla="*/ 179294 w 2211294"/>
              <a:gd name="connsiteY16" fmla="*/ 3042067 h 3042067"/>
              <a:gd name="connsiteX17" fmla="*/ 304800 w 2211294"/>
              <a:gd name="connsiteY17" fmla="*/ 2988279 h 3042067"/>
              <a:gd name="connsiteX18" fmla="*/ 496047 w 2211294"/>
              <a:gd name="connsiteY18" fmla="*/ 3000232 h 3042067"/>
              <a:gd name="connsiteX19" fmla="*/ 627529 w 2211294"/>
              <a:gd name="connsiteY19" fmla="*/ 3000232 h 3042067"/>
              <a:gd name="connsiteX20" fmla="*/ 782918 w 2211294"/>
              <a:gd name="connsiteY20" fmla="*/ 2850820 h 3042067"/>
              <a:gd name="connsiteX21" fmla="*/ 1207247 w 2211294"/>
              <a:gd name="connsiteY21" fmla="*/ 2874726 h 3042067"/>
              <a:gd name="connsiteX22" fmla="*/ 1775012 w 2211294"/>
              <a:gd name="connsiteY22" fmla="*/ 2384655 h 3042067"/>
              <a:gd name="connsiteX23" fmla="*/ 1798918 w 2211294"/>
              <a:gd name="connsiteY23" fmla="*/ 2306961 h 3042067"/>
              <a:gd name="connsiteX24" fmla="*/ 2211294 w 2211294"/>
              <a:gd name="connsiteY24" fmla="*/ 2026067 h 3042067"/>
              <a:gd name="connsiteX25" fmla="*/ 2109694 w 2211294"/>
              <a:gd name="connsiteY25" fmla="*/ 1990208 h 3042067"/>
              <a:gd name="connsiteX26" fmla="*/ 2061882 w 2211294"/>
              <a:gd name="connsiteY26" fmla="*/ 1930444 h 3042067"/>
              <a:gd name="connsiteX27" fmla="*/ 1990165 w 2211294"/>
              <a:gd name="connsiteY27" fmla="*/ 1924467 h 3042067"/>
              <a:gd name="connsiteX28" fmla="*/ 1960282 w 2211294"/>
              <a:gd name="connsiteY28" fmla="*/ 1870679 h 3042067"/>
              <a:gd name="connsiteX29" fmla="*/ 1870635 w 2211294"/>
              <a:gd name="connsiteY29" fmla="*/ 1840797 h 3042067"/>
              <a:gd name="connsiteX30" fmla="*/ 1840753 w 2211294"/>
              <a:gd name="connsiteY30" fmla="*/ 1757126 h 3042067"/>
              <a:gd name="connsiteX31" fmla="*/ 1798918 w 2211294"/>
              <a:gd name="connsiteY31" fmla="*/ 1703338 h 3042067"/>
              <a:gd name="connsiteX32" fmla="*/ 1798918 w 2211294"/>
              <a:gd name="connsiteY32" fmla="*/ 1595761 h 3042067"/>
              <a:gd name="connsiteX33" fmla="*/ 1727200 w 2211294"/>
              <a:gd name="connsiteY33" fmla="*/ 1535997 h 3042067"/>
              <a:gd name="connsiteX34" fmla="*/ 1739153 w 2211294"/>
              <a:gd name="connsiteY34" fmla="*/ 1458303 h 3042067"/>
              <a:gd name="connsiteX35" fmla="*/ 1673412 w 2211294"/>
              <a:gd name="connsiteY35" fmla="*/ 1434397 h 3042067"/>
              <a:gd name="connsiteX36" fmla="*/ 1643529 w 2211294"/>
              <a:gd name="connsiteY36" fmla="*/ 1410491 h 3042067"/>
              <a:gd name="connsiteX37" fmla="*/ 1763059 w 2211294"/>
              <a:gd name="connsiteY37" fmla="*/ 1356703 h 3042067"/>
              <a:gd name="connsiteX38" fmla="*/ 1625600 w 2211294"/>
              <a:gd name="connsiteY38" fmla="*/ 1123620 h 3042067"/>
              <a:gd name="connsiteX39" fmla="*/ 1559859 w 2211294"/>
              <a:gd name="connsiteY39" fmla="*/ 1141550 h 3042067"/>
              <a:gd name="connsiteX40" fmla="*/ 1565835 w 2211294"/>
              <a:gd name="connsiteY40" fmla="*/ 1045926 h 3042067"/>
              <a:gd name="connsiteX41" fmla="*/ 1715247 w 2211294"/>
              <a:gd name="connsiteY41" fmla="*/ 992138 h 3042067"/>
              <a:gd name="connsiteX42" fmla="*/ 1727200 w 2211294"/>
              <a:gd name="connsiteY42" fmla="*/ 1051903 h 3042067"/>
              <a:gd name="connsiteX43" fmla="*/ 1870635 w 2211294"/>
              <a:gd name="connsiteY43" fmla="*/ 974208 h 3042067"/>
              <a:gd name="connsiteX44" fmla="*/ 1918447 w 2211294"/>
              <a:gd name="connsiteY44" fmla="*/ 1022020 h 3042067"/>
              <a:gd name="connsiteX45" fmla="*/ 2163482 w 2211294"/>
              <a:gd name="connsiteY45" fmla="*/ 890538 h 3042067"/>
              <a:gd name="connsiteX46" fmla="*/ 2067859 w 2211294"/>
              <a:gd name="connsiteY46" fmla="*/ 765032 h 3042067"/>
              <a:gd name="connsiteX47" fmla="*/ 1978212 w 2211294"/>
              <a:gd name="connsiteY47" fmla="*/ 753079 h 3042067"/>
              <a:gd name="connsiteX48" fmla="*/ 1869559 w 2211294"/>
              <a:gd name="connsiteY48" fmla="*/ 795457 h 3042067"/>
              <a:gd name="connsiteX49" fmla="*/ 1870465 w 2211294"/>
              <a:gd name="connsiteY49" fmla="*/ 771008 h 3042067"/>
              <a:gd name="connsiteX50" fmla="*/ 1828035 w 2211294"/>
              <a:gd name="connsiteY50" fmla="*/ 751993 h 3042067"/>
              <a:gd name="connsiteX51" fmla="*/ 1754363 w 2211294"/>
              <a:gd name="connsiteY51" fmla="*/ 692228 h 3042067"/>
              <a:gd name="connsiteX52" fmla="*/ 1739889 w 2211294"/>
              <a:gd name="connsiteY52" fmla="*/ 653109 h 3042067"/>
              <a:gd name="connsiteX53" fmla="*/ 1679076 w 2211294"/>
              <a:gd name="connsiteY53" fmla="*/ 584650 h 3042067"/>
              <a:gd name="connsiteX54" fmla="*/ 1612003 w 2211294"/>
              <a:gd name="connsiteY54" fmla="*/ 613448 h 3042067"/>
              <a:gd name="connsiteX55" fmla="*/ 1491568 w 2211294"/>
              <a:gd name="connsiteY55" fmla="*/ 591714 h 3042067"/>
              <a:gd name="connsiteX56" fmla="*/ 1377279 w 2211294"/>
              <a:gd name="connsiteY56" fmla="*/ 519453 h 3042067"/>
              <a:gd name="connsiteX57" fmla="*/ 1303607 w 2211294"/>
              <a:gd name="connsiteY57" fmla="*/ 445020 h 3042067"/>
              <a:gd name="connsiteX58" fmla="*/ 1234750 w 2211294"/>
              <a:gd name="connsiteY58" fmla="*/ 396664 h 3042067"/>
              <a:gd name="connsiteX59" fmla="*/ 1176968 w 2211294"/>
              <a:gd name="connsiteY59" fmla="*/ 482509 h 3042067"/>
              <a:gd name="connsiteX60" fmla="*/ 753035 w 2211294"/>
              <a:gd name="connsiteY60" fmla="*/ 316797 h 3042067"/>
              <a:gd name="connsiteX61" fmla="*/ 681318 w 2211294"/>
              <a:gd name="connsiteY61" fmla="*/ 346679 h 3042067"/>
              <a:gd name="connsiteX62" fmla="*/ 633506 w 2211294"/>
              <a:gd name="connsiteY62" fmla="*/ 274961 h 3042067"/>
              <a:gd name="connsiteX63" fmla="*/ 669365 w 2211294"/>
              <a:gd name="connsiteY63" fmla="*/ 179338 h 3042067"/>
              <a:gd name="connsiteX64" fmla="*/ 615576 w 2211294"/>
              <a:gd name="connsiteY64" fmla="*/ 167385 h 3042067"/>
              <a:gd name="connsiteX65" fmla="*/ 561788 w 2211294"/>
              <a:gd name="connsiteY65" fmla="*/ 185314 h 3042067"/>
              <a:gd name="connsiteX66" fmla="*/ 579718 w 2211294"/>
              <a:gd name="connsiteY66" fmla="*/ 44 h 3042067"/>
              <a:gd name="connsiteX67" fmla="*/ 569176 w 2211294"/>
              <a:gd name="connsiteY67" fmla="*/ 509352 h 3042067"/>
              <a:gd name="connsiteX68" fmla="*/ 640105 w 2211294"/>
              <a:gd name="connsiteY68" fmla="*/ 555855 h 3042067"/>
              <a:gd name="connsiteX69" fmla="*/ 463927 w 2211294"/>
              <a:gd name="connsiteY69" fmla="*/ 550422 h 3042067"/>
              <a:gd name="connsiteX70" fmla="*/ 511909 w 2211294"/>
              <a:gd name="connsiteY70" fmla="*/ 392860 h 3042067"/>
              <a:gd name="connsiteX71" fmla="*/ 372949 w 2211294"/>
              <a:gd name="connsiteY71" fmla="*/ 374388 h 3042067"/>
              <a:gd name="connsiteX72" fmla="*/ 252513 w 2211294"/>
              <a:gd name="connsiteY72" fmla="*/ 365694 h 3042067"/>
              <a:gd name="connsiteX73" fmla="*/ 79336 w 2211294"/>
              <a:gd name="connsiteY73" fmla="*/ 313537 h 3042067"/>
              <a:gd name="connsiteX0" fmla="*/ 79336 w 2211294"/>
              <a:gd name="connsiteY0" fmla="*/ 313537 h 3042067"/>
              <a:gd name="connsiteX1" fmla="*/ 77694 w 2211294"/>
              <a:gd name="connsiteY1" fmla="*/ 412420 h 3042067"/>
              <a:gd name="connsiteX2" fmla="*/ 11953 w 2211294"/>
              <a:gd name="connsiteY2" fmla="*/ 466208 h 3042067"/>
              <a:gd name="connsiteX3" fmla="*/ 0 w 2211294"/>
              <a:gd name="connsiteY3" fmla="*/ 944326 h 3042067"/>
              <a:gd name="connsiteX4" fmla="*/ 41835 w 2211294"/>
              <a:gd name="connsiteY4" fmla="*/ 1022020 h 3042067"/>
              <a:gd name="connsiteX5" fmla="*/ 0 w 2211294"/>
              <a:gd name="connsiteY5" fmla="*/ 1225220 h 3042067"/>
              <a:gd name="connsiteX6" fmla="*/ 17929 w 2211294"/>
              <a:gd name="connsiteY6" fmla="*/ 1308891 h 3042067"/>
              <a:gd name="connsiteX7" fmla="*/ 17929 w 2211294"/>
              <a:gd name="connsiteY7" fmla="*/ 1380608 h 3042067"/>
              <a:gd name="connsiteX8" fmla="*/ 23906 w 2211294"/>
              <a:gd name="connsiteY8" fmla="*/ 1506114 h 3042067"/>
              <a:gd name="connsiteX9" fmla="*/ 107576 w 2211294"/>
              <a:gd name="connsiteY9" fmla="*/ 1697361 h 3042067"/>
              <a:gd name="connsiteX10" fmla="*/ 65741 w 2211294"/>
              <a:gd name="connsiteY10" fmla="*/ 1888608 h 3042067"/>
              <a:gd name="connsiteX11" fmla="*/ 53788 w 2211294"/>
              <a:gd name="connsiteY11" fmla="*/ 1978255 h 3042067"/>
              <a:gd name="connsiteX12" fmla="*/ 29882 w 2211294"/>
              <a:gd name="connsiteY12" fmla="*/ 2032044 h 3042067"/>
              <a:gd name="connsiteX13" fmla="*/ 23906 w 2211294"/>
              <a:gd name="connsiteY13" fmla="*/ 2127667 h 3042067"/>
              <a:gd name="connsiteX14" fmla="*/ 101600 w 2211294"/>
              <a:gd name="connsiteY14" fmla="*/ 2306961 h 3042067"/>
              <a:gd name="connsiteX15" fmla="*/ 137459 w 2211294"/>
              <a:gd name="connsiteY15" fmla="*/ 2994255 h 3042067"/>
              <a:gd name="connsiteX16" fmla="*/ 179294 w 2211294"/>
              <a:gd name="connsiteY16" fmla="*/ 3042067 h 3042067"/>
              <a:gd name="connsiteX17" fmla="*/ 304800 w 2211294"/>
              <a:gd name="connsiteY17" fmla="*/ 2988279 h 3042067"/>
              <a:gd name="connsiteX18" fmla="*/ 496047 w 2211294"/>
              <a:gd name="connsiteY18" fmla="*/ 3000232 h 3042067"/>
              <a:gd name="connsiteX19" fmla="*/ 627529 w 2211294"/>
              <a:gd name="connsiteY19" fmla="*/ 3000232 h 3042067"/>
              <a:gd name="connsiteX20" fmla="*/ 782918 w 2211294"/>
              <a:gd name="connsiteY20" fmla="*/ 2850820 h 3042067"/>
              <a:gd name="connsiteX21" fmla="*/ 1207247 w 2211294"/>
              <a:gd name="connsiteY21" fmla="*/ 2874726 h 3042067"/>
              <a:gd name="connsiteX22" fmla="*/ 1775012 w 2211294"/>
              <a:gd name="connsiteY22" fmla="*/ 2384655 h 3042067"/>
              <a:gd name="connsiteX23" fmla="*/ 1798918 w 2211294"/>
              <a:gd name="connsiteY23" fmla="*/ 2306961 h 3042067"/>
              <a:gd name="connsiteX24" fmla="*/ 2211294 w 2211294"/>
              <a:gd name="connsiteY24" fmla="*/ 2026067 h 3042067"/>
              <a:gd name="connsiteX25" fmla="*/ 2109694 w 2211294"/>
              <a:gd name="connsiteY25" fmla="*/ 1990208 h 3042067"/>
              <a:gd name="connsiteX26" fmla="*/ 2061882 w 2211294"/>
              <a:gd name="connsiteY26" fmla="*/ 1930444 h 3042067"/>
              <a:gd name="connsiteX27" fmla="*/ 1990165 w 2211294"/>
              <a:gd name="connsiteY27" fmla="*/ 1924467 h 3042067"/>
              <a:gd name="connsiteX28" fmla="*/ 1960282 w 2211294"/>
              <a:gd name="connsiteY28" fmla="*/ 1870679 h 3042067"/>
              <a:gd name="connsiteX29" fmla="*/ 1870635 w 2211294"/>
              <a:gd name="connsiteY29" fmla="*/ 1840797 h 3042067"/>
              <a:gd name="connsiteX30" fmla="*/ 1840753 w 2211294"/>
              <a:gd name="connsiteY30" fmla="*/ 1757126 h 3042067"/>
              <a:gd name="connsiteX31" fmla="*/ 1798918 w 2211294"/>
              <a:gd name="connsiteY31" fmla="*/ 1703338 h 3042067"/>
              <a:gd name="connsiteX32" fmla="*/ 1798918 w 2211294"/>
              <a:gd name="connsiteY32" fmla="*/ 1595761 h 3042067"/>
              <a:gd name="connsiteX33" fmla="*/ 1727200 w 2211294"/>
              <a:gd name="connsiteY33" fmla="*/ 1535997 h 3042067"/>
              <a:gd name="connsiteX34" fmla="*/ 1739153 w 2211294"/>
              <a:gd name="connsiteY34" fmla="*/ 1458303 h 3042067"/>
              <a:gd name="connsiteX35" fmla="*/ 1673412 w 2211294"/>
              <a:gd name="connsiteY35" fmla="*/ 1434397 h 3042067"/>
              <a:gd name="connsiteX36" fmla="*/ 1643529 w 2211294"/>
              <a:gd name="connsiteY36" fmla="*/ 1410491 h 3042067"/>
              <a:gd name="connsiteX37" fmla="*/ 1763059 w 2211294"/>
              <a:gd name="connsiteY37" fmla="*/ 1356703 h 3042067"/>
              <a:gd name="connsiteX38" fmla="*/ 1625600 w 2211294"/>
              <a:gd name="connsiteY38" fmla="*/ 1123620 h 3042067"/>
              <a:gd name="connsiteX39" fmla="*/ 1559859 w 2211294"/>
              <a:gd name="connsiteY39" fmla="*/ 1141550 h 3042067"/>
              <a:gd name="connsiteX40" fmla="*/ 1565835 w 2211294"/>
              <a:gd name="connsiteY40" fmla="*/ 1045926 h 3042067"/>
              <a:gd name="connsiteX41" fmla="*/ 1715247 w 2211294"/>
              <a:gd name="connsiteY41" fmla="*/ 992138 h 3042067"/>
              <a:gd name="connsiteX42" fmla="*/ 1727200 w 2211294"/>
              <a:gd name="connsiteY42" fmla="*/ 1051903 h 3042067"/>
              <a:gd name="connsiteX43" fmla="*/ 1870635 w 2211294"/>
              <a:gd name="connsiteY43" fmla="*/ 974208 h 3042067"/>
              <a:gd name="connsiteX44" fmla="*/ 1918447 w 2211294"/>
              <a:gd name="connsiteY44" fmla="*/ 1022020 h 3042067"/>
              <a:gd name="connsiteX45" fmla="*/ 2163482 w 2211294"/>
              <a:gd name="connsiteY45" fmla="*/ 890538 h 3042067"/>
              <a:gd name="connsiteX46" fmla="*/ 2067859 w 2211294"/>
              <a:gd name="connsiteY46" fmla="*/ 765032 h 3042067"/>
              <a:gd name="connsiteX47" fmla="*/ 1978212 w 2211294"/>
              <a:gd name="connsiteY47" fmla="*/ 753079 h 3042067"/>
              <a:gd name="connsiteX48" fmla="*/ 1869559 w 2211294"/>
              <a:gd name="connsiteY48" fmla="*/ 795457 h 3042067"/>
              <a:gd name="connsiteX49" fmla="*/ 1870465 w 2211294"/>
              <a:gd name="connsiteY49" fmla="*/ 771008 h 3042067"/>
              <a:gd name="connsiteX50" fmla="*/ 1828035 w 2211294"/>
              <a:gd name="connsiteY50" fmla="*/ 751993 h 3042067"/>
              <a:gd name="connsiteX51" fmla="*/ 1754363 w 2211294"/>
              <a:gd name="connsiteY51" fmla="*/ 692228 h 3042067"/>
              <a:gd name="connsiteX52" fmla="*/ 1739889 w 2211294"/>
              <a:gd name="connsiteY52" fmla="*/ 653109 h 3042067"/>
              <a:gd name="connsiteX53" fmla="*/ 1679076 w 2211294"/>
              <a:gd name="connsiteY53" fmla="*/ 584650 h 3042067"/>
              <a:gd name="connsiteX54" fmla="*/ 1612003 w 2211294"/>
              <a:gd name="connsiteY54" fmla="*/ 613448 h 3042067"/>
              <a:gd name="connsiteX55" fmla="*/ 1491568 w 2211294"/>
              <a:gd name="connsiteY55" fmla="*/ 591714 h 3042067"/>
              <a:gd name="connsiteX56" fmla="*/ 1377279 w 2211294"/>
              <a:gd name="connsiteY56" fmla="*/ 519453 h 3042067"/>
              <a:gd name="connsiteX57" fmla="*/ 1303607 w 2211294"/>
              <a:gd name="connsiteY57" fmla="*/ 445020 h 3042067"/>
              <a:gd name="connsiteX58" fmla="*/ 1234750 w 2211294"/>
              <a:gd name="connsiteY58" fmla="*/ 396664 h 3042067"/>
              <a:gd name="connsiteX59" fmla="*/ 1176968 w 2211294"/>
              <a:gd name="connsiteY59" fmla="*/ 482509 h 3042067"/>
              <a:gd name="connsiteX60" fmla="*/ 1104061 w 2211294"/>
              <a:gd name="connsiteY60" fmla="*/ 286372 h 3042067"/>
              <a:gd name="connsiteX61" fmla="*/ 681318 w 2211294"/>
              <a:gd name="connsiteY61" fmla="*/ 346679 h 3042067"/>
              <a:gd name="connsiteX62" fmla="*/ 633506 w 2211294"/>
              <a:gd name="connsiteY62" fmla="*/ 274961 h 3042067"/>
              <a:gd name="connsiteX63" fmla="*/ 669365 w 2211294"/>
              <a:gd name="connsiteY63" fmla="*/ 179338 h 3042067"/>
              <a:gd name="connsiteX64" fmla="*/ 615576 w 2211294"/>
              <a:gd name="connsiteY64" fmla="*/ 167385 h 3042067"/>
              <a:gd name="connsiteX65" fmla="*/ 561788 w 2211294"/>
              <a:gd name="connsiteY65" fmla="*/ 185314 h 3042067"/>
              <a:gd name="connsiteX66" fmla="*/ 579718 w 2211294"/>
              <a:gd name="connsiteY66" fmla="*/ 44 h 3042067"/>
              <a:gd name="connsiteX67" fmla="*/ 569176 w 2211294"/>
              <a:gd name="connsiteY67" fmla="*/ 509352 h 3042067"/>
              <a:gd name="connsiteX68" fmla="*/ 640105 w 2211294"/>
              <a:gd name="connsiteY68" fmla="*/ 555855 h 3042067"/>
              <a:gd name="connsiteX69" fmla="*/ 463927 w 2211294"/>
              <a:gd name="connsiteY69" fmla="*/ 550422 h 3042067"/>
              <a:gd name="connsiteX70" fmla="*/ 511909 w 2211294"/>
              <a:gd name="connsiteY70" fmla="*/ 392860 h 3042067"/>
              <a:gd name="connsiteX71" fmla="*/ 372949 w 2211294"/>
              <a:gd name="connsiteY71" fmla="*/ 374388 h 3042067"/>
              <a:gd name="connsiteX72" fmla="*/ 252513 w 2211294"/>
              <a:gd name="connsiteY72" fmla="*/ 365694 h 3042067"/>
              <a:gd name="connsiteX73" fmla="*/ 79336 w 2211294"/>
              <a:gd name="connsiteY73" fmla="*/ 313537 h 3042067"/>
              <a:gd name="connsiteX0" fmla="*/ 79336 w 2211294"/>
              <a:gd name="connsiteY0" fmla="*/ 313537 h 3042067"/>
              <a:gd name="connsiteX1" fmla="*/ 77694 w 2211294"/>
              <a:gd name="connsiteY1" fmla="*/ 412420 h 3042067"/>
              <a:gd name="connsiteX2" fmla="*/ 11953 w 2211294"/>
              <a:gd name="connsiteY2" fmla="*/ 466208 h 3042067"/>
              <a:gd name="connsiteX3" fmla="*/ 0 w 2211294"/>
              <a:gd name="connsiteY3" fmla="*/ 944326 h 3042067"/>
              <a:gd name="connsiteX4" fmla="*/ 41835 w 2211294"/>
              <a:gd name="connsiteY4" fmla="*/ 1022020 h 3042067"/>
              <a:gd name="connsiteX5" fmla="*/ 0 w 2211294"/>
              <a:gd name="connsiteY5" fmla="*/ 1225220 h 3042067"/>
              <a:gd name="connsiteX6" fmla="*/ 17929 w 2211294"/>
              <a:gd name="connsiteY6" fmla="*/ 1308891 h 3042067"/>
              <a:gd name="connsiteX7" fmla="*/ 17929 w 2211294"/>
              <a:gd name="connsiteY7" fmla="*/ 1380608 h 3042067"/>
              <a:gd name="connsiteX8" fmla="*/ 23906 w 2211294"/>
              <a:gd name="connsiteY8" fmla="*/ 1506114 h 3042067"/>
              <a:gd name="connsiteX9" fmla="*/ 107576 w 2211294"/>
              <a:gd name="connsiteY9" fmla="*/ 1697361 h 3042067"/>
              <a:gd name="connsiteX10" fmla="*/ 65741 w 2211294"/>
              <a:gd name="connsiteY10" fmla="*/ 1888608 h 3042067"/>
              <a:gd name="connsiteX11" fmla="*/ 53788 w 2211294"/>
              <a:gd name="connsiteY11" fmla="*/ 1978255 h 3042067"/>
              <a:gd name="connsiteX12" fmla="*/ 29882 w 2211294"/>
              <a:gd name="connsiteY12" fmla="*/ 2032044 h 3042067"/>
              <a:gd name="connsiteX13" fmla="*/ 23906 w 2211294"/>
              <a:gd name="connsiteY13" fmla="*/ 2127667 h 3042067"/>
              <a:gd name="connsiteX14" fmla="*/ 101600 w 2211294"/>
              <a:gd name="connsiteY14" fmla="*/ 2306961 h 3042067"/>
              <a:gd name="connsiteX15" fmla="*/ 137459 w 2211294"/>
              <a:gd name="connsiteY15" fmla="*/ 2994255 h 3042067"/>
              <a:gd name="connsiteX16" fmla="*/ 179294 w 2211294"/>
              <a:gd name="connsiteY16" fmla="*/ 3042067 h 3042067"/>
              <a:gd name="connsiteX17" fmla="*/ 304800 w 2211294"/>
              <a:gd name="connsiteY17" fmla="*/ 2988279 h 3042067"/>
              <a:gd name="connsiteX18" fmla="*/ 496047 w 2211294"/>
              <a:gd name="connsiteY18" fmla="*/ 3000232 h 3042067"/>
              <a:gd name="connsiteX19" fmla="*/ 627529 w 2211294"/>
              <a:gd name="connsiteY19" fmla="*/ 3000232 h 3042067"/>
              <a:gd name="connsiteX20" fmla="*/ 782918 w 2211294"/>
              <a:gd name="connsiteY20" fmla="*/ 2850820 h 3042067"/>
              <a:gd name="connsiteX21" fmla="*/ 1207247 w 2211294"/>
              <a:gd name="connsiteY21" fmla="*/ 2874726 h 3042067"/>
              <a:gd name="connsiteX22" fmla="*/ 1775012 w 2211294"/>
              <a:gd name="connsiteY22" fmla="*/ 2384655 h 3042067"/>
              <a:gd name="connsiteX23" fmla="*/ 1798918 w 2211294"/>
              <a:gd name="connsiteY23" fmla="*/ 2306961 h 3042067"/>
              <a:gd name="connsiteX24" fmla="*/ 2211294 w 2211294"/>
              <a:gd name="connsiteY24" fmla="*/ 2026067 h 3042067"/>
              <a:gd name="connsiteX25" fmla="*/ 2109694 w 2211294"/>
              <a:gd name="connsiteY25" fmla="*/ 1990208 h 3042067"/>
              <a:gd name="connsiteX26" fmla="*/ 2061882 w 2211294"/>
              <a:gd name="connsiteY26" fmla="*/ 1930444 h 3042067"/>
              <a:gd name="connsiteX27" fmla="*/ 1990165 w 2211294"/>
              <a:gd name="connsiteY27" fmla="*/ 1924467 h 3042067"/>
              <a:gd name="connsiteX28" fmla="*/ 1960282 w 2211294"/>
              <a:gd name="connsiteY28" fmla="*/ 1870679 h 3042067"/>
              <a:gd name="connsiteX29" fmla="*/ 1870635 w 2211294"/>
              <a:gd name="connsiteY29" fmla="*/ 1840797 h 3042067"/>
              <a:gd name="connsiteX30" fmla="*/ 1840753 w 2211294"/>
              <a:gd name="connsiteY30" fmla="*/ 1757126 h 3042067"/>
              <a:gd name="connsiteX31" fmla="*/ 1798918 w 2211294"/>
              <a:gd name="connsiteY31" fmla="*/ 1703338 h 3042067"/>
              <a:gd name="connsiteX32" fmla="*/ 1798918 w 2211294"/>
              <a:gd name="connsiteY32" fmla="*/ 1595761 h 3042067"/>
              <a:gd name="connsiteX33" fmla="*/ 1727200 w 2211294"/>
              <a:gd name="connsiteY33" fmla="*/ 1535997 h 3042067"/>
              <a:gd name="connsiteX34" fmla="*/ 1739153 w 2211294"/>
              <a:gd name="connsiteY34" fmla="*/ 1458303 h 3042067"/>
              <a:gd name="connsiteX35" fmla="*/ 1673412 w 2211294"/>
              <a:gd name="connsiteY35" fmla="*/ 1434397 h 3042067"/>
              <a:gd name="connsiteX36" fmla="*/ 1643529 w 2211294"/>
              <a:gd name="connsiteY36" fmla="*/ 1410491 h 3042067"/>
              <a:gd name="connsiteX37" fmla="*/ 1763059 w 2211294"/>
              <a:gd name="connsiteY37" fmla="*/ 1356703 h 3042067"/>
              <a:gd name="connsiteX38" fmla="*/ 1625600 w 2211294"/>
              <a:gd name="connsiteY38" fmla="*/ 1123620 h 3042067"/>
              <a:gd name="connsiteX39" fmla="*/ 1559859 w 2211294"/>
              <a:gd name="connsiteY39" fmla="*/ 1141550 h 3042067"/>
              <a:gd name="connsiteX40" fmla="*/ 1565835 w 2211294"/>
              <a:gd name="connsiteY40" fmla="*/ 1045926 h 3042067"/>
              <a:gd name="connsiteX41" fmla="*/ 1715247 w 2211294"/>
              <a:gd name="connsiteY41" fmla="*/ 992138 h 3042067"/>
              <a:gd name="connsiteX42" fmla="*/ 1727200 w 2211294"/>
              <a:gd name="connsiteY42" fmla="*/ 1051903 h 3042067"/>
              <a:gd name="connsiteX43" fmla="*/ 1870635 w 2211294"/>
              <a:gd name="connsiteY43" fmla="*/ 974208 h 3042067"/>
              <a:gd name="connsiteX44" fmla="*/ 1918447 w 2211294"/>
              <a:gd name="connsiteY44" fmla="*/ 1022020 h 3042067"/>
              <a:gd name="connsiteX45" fmla="*/ 2163482 w 2211294"/>
              <a:gd name="connsiteY45" fmla="*/ 890538 h 3042067"/>
              <a:gd name="connsiteX46" fmla="*/ 2067859 w 2211294"/>
              <a:gd name="connsiteY46" fmla="*/ 765032 h 3042067"/>
              <a:gd name="connsiteX47" fmla="*/ 1978212 w 2211294"/>
              <a:gd name="connsiteY47" fmla="*/ 753079 h 3042067"/>
              <a:gd name="connsiteX48" fmla="*/ 1869559 w 2211294"/>
              <a:gd name="connsiteY48" fmla="*/ 795457 h 3042067"/>
              <a:gd name="connsiteX49" fmla="*/ 1870465 w 2211294"/>
              <a:gd name="connsiteY49" fmla="*/ 771008 h 3042067"/>
              <a:gd name="connsiteX50" fmla="*/ 1828035 w 2211294"/>
              <a:gd name="connsiteY50" fmla="*/ 751993 h 3042067"/>
              <a:gd name="connsiteX51" fmla="*/ 1754363 w 2211294"/>
              <a:gd name="connsiteY51" fmla="*/ 692228 h 3042067"/>
              <a:gd name="connsiteX52" fmla="*/ 1739889 w 2211294"/>
              <a:gd name="connsiteY52" fmla="*/ 653109 h 3042067"/>
              <a:gd name="connsiteX53" fmla="*/ 1679076 w 2211294"/>
              <a:gd name="connsiteY53" fmla="*/ 584650 h 3042067"/>
              <a:gd name="connsiteX54" fmla="*/ 1612003 w 2211294"/>
              <a:gd name="connsiteY54" fmla="*/ 613448 h 3042067"/>
              <a:gd name="connsiteX55" fmla="*/ 1491568 w 2211294"/>
              <a:gd name="connsiteY55" fmla="*/ 591714 h 3042067"/>
              <a:gd name="connsiteX56" fmla="*/ 1377279 w 2211294"/>
              <a:gd name="connsiteY56" fmla="*/ 519453 h 3042067"/>
              <a:gd name="connsiteX57" fmla="*/ 1303607 w 2211294"/>
              <a:gd name="connsiteY57" fmla="*/ 445020 h 3042067"/>
              <a:gd name="connsiteX58" fmla="*/ 1234750 w 2211294"/>
              <a:gd name="connsiteY58" fmla="*/ 396664 h 3042067"/>
              <a:gd name="connsiteX59" fmla="*/ 1176968 w 2211294"/>
              <a:gd name="connsiteY59" fmla="*/ 482509 h 3042067"/>
              <a:gd name="connsiteX60" fmla="*/ 1104061 w 2211294"/>
              <a:gd name="connsiteY60" fmla="*/ 286372 h 3042067"/>
              <a:gd name="connsiteX61" fmla="*/ 681318 w 2211294"/>
              <a:gd name="connsiteY61" fmla="*/ 346679 h 3042067"/>
              <a:gd name="connsiteX62" fmla="*/ 633506 w 2211294"/>
              <a:gd name="connsiteY62" fmla="*/ 274961 h 3042067"/>
              <a:gd name="connsiteX63" fmla="*/ 669365 w 2211294"/>
              <a:gd name="connsiteY63" fmla="*/ 179338 h 3042067"/>
              <a:gd name="connsiteX64" fmla="*/ 615576 w 2211294"/>
              <a:gd name="connsiteY64" fmla="*/ 167385 h 3042067"/>
              <a:gd name="connsiteX65" fmla="*/ 561788 w 2211294"/>
              <a:gd name="connsiteY65" fmla="*/ 185314 h 3042067"/>
              <a:gd name="connsiteX66" fmla="*/ 579718 w 2211294"/>
              <a:gd name="connsiteY66" fmla="*/ 44 h 3042067"/>
              <a:gd name="connsiteX67" fmla="*/ 569176 w 2211294"/>
              <a:gd name="connsiteY67" fmla="*/ 509352 h 3042067"/>
              <a:gd name="connsiteX68" fmla="*/ 640105 w 2211294"/>
              <a:gd name="connsiteY68" fmla="*/ 555855 h 3042067"/>
              <a:gd name="connsiteX69" fmla="*/ 463927 w 2211294"/>
              <a:gd name="connsiteY69" fmla="*/ 550422 h 3042067"/>
              <a:gd name="connsiteX70" fmla="*/ 511909 w 2211294"/>
              <a:gd name="connsiteY70" fmla="*/ 392860 h 3042067"/>
              <a:gd name="connsiteX71" fmla="*/ 372949 w 2211294"/>
              <a:gd name="connsiteY71" fmla="*/ 374388 h 3042067"/>
              <a:gd name="connsiteX72" fmla="*/ 252513 w 2211294"/>
              <a:gd name="connsiteY72" fmla="*/ 365694 h 3042067"/>
              <a:gd name="connsiteX73" fmla="*/ 79336 w 2211294"/>
              <a:gd name="connsiteY73" fmla="*/ 313537 h 3042067"/>
              <a:gd name="connsiteX0" fmla="*/ 79336 w 2211294"/>
              <a:gd name="connsiteY0" fmla="*/ 313537 h 3042067"/>
              <a:gd name="connsiteX1" fmla="*/ 77694 w 2211294"/>
              <a:gd name="connsiteY1" fmla="*/ 412420 h 3042067"/>
              <a:gd name="connsiteX2" fmla="*/ 11953 w 2211294"/>
              <a:gd name="connsiteY2" fmla="*/ 466208 h 3042067"/>
              <a:gd name="connsiteX3" fmla="*/ 0 w 2211294"/>
              <a:gd name="connsiteY3" fmla="*/ 944326 h 3042067"/>
              <a:gd name="connsiteX4" fmla="*/ 41835 w 2211294"/>
              <a:gd name="connsiteY4" fmla="*/ 1022020 h 3042067"/>
              <a:gd name="connsiteX5" fmla="*/ 0 w 2211294"/>
              <a:gd name="connsiteY5" fmla="*/ 1225220 h 3042067"/>
              <a:gd name="connsiteX6" fmla="*/ 17929 w 2211294"/>
              <a:gd name="connsiteY6" fmla="*/ 1308891 h 3042067"/>
              <a:gd name="connsiteX7" fmla="*/ 17929 w 2211294"/>
              <a:gd name="connsiteY7" fmla="*/ 1380608 h 3042067"/>
              <a:gd name="connsiteX8" fmla="*/ 23906 w 2211294"/>
              <a:gd name="connsiteY8" fmla="*/ 1506114 h 3042067"/>
              <a:gd name="connsiteX9" fmla="*/ 107576 w 2211294"/>
              <a:gd name="connsiteY9" fmla="*/ 1697361 h 3042067"/>
              <a:gd name="connsiteX10" fmla="*/ 65741 w 2211294"/>
              <a:gd name="connsiteY10" fmla="*/ 1888608 h 3042067"/>
              <a:gd name="connsiteX11" fmla="*/ 53788 w 2211294"/>
              <a:gd name="connsiteY11" fmla="*/ 1978255 h 3042067"/>
              <a:gd name="connsiteX12" fmla="*/ 29882 w 2211294"/>
              <a:gd name="connsiteY12" fmla="*/ 2032044 h 3042067"/>
              <a:gd name="connsiteX13" fmla="*/ 23906 w 2211294"/>
              <a:gd name="connsiteY13" fmla="*/ 2127667 h 3042067"/>
              <a:gd name="connsiteX14" fmla="*/ 101600 w 2211294"/>
              <a:gd name="connsiteY14" fmla="*/ 2306961 h 3042067"/>
              <a:gd name="connsiteX15" fmla="*/ 137459 w 2211294"/>
              <a:gd name="connsiteY15" fmla="*/ 2994255 h 3042067"/>
              <a:gd name="connsiteX16" fmla="*/ 179294 w 2211294"/>
              <a:gd name="connsiteY16" fmla="*/ 3042067 h 3042067"/>
              <a:gd name="connsiteX17" fmla="*/ 304800 w 2211294"/>
              <a:gd name="connsiteY17" fmla="*/ 2988279 h 3042067"/>
              <a:gd name="connsiteX18" fmla="*/ 496047 w 2211294"/>
              <a:gd name="connsiteY18" fmla="*/ 3000232 h 3042067"/>
              <a:gd name="connsiteX19" fmla="*/ 627529 w 2211294"/>
              <a:gd name="connsiteY19" fmla="*/ 3000232 h 3042067"/>
              <a:gd name="connsiteX20" fmla="*/ 782918 w 2211294"/>
              <a:gd name="connsiteY20" fmla="*/ 2850820 h 3042067"/>
              <a:gd name="connsiteX21" fmla="*/ 1207247 w 2211294"/>
              <a:gd name="connsiteY21" fmla="*/ 2874726 h 3042067"/>
              <a:gd name="connsiteX22" fmla="*/ 1775012 w 2211294"/>
              <a:gd name="connsiteY22" fmla="*/ 2384655 h 3042067"/>
              <a:gd name="connsiteX23" fmla="*/ 1798918 w 2211294"/>
              <a:gd name="connsiteY23" fmla="*/ 2306961 h 3042067"/>
              <a:gd name="connsiteX24" fmla="*/ 2211294 w 2211294"/>
              <a:gd name="connsiteY24" fmla="*/ 2026067 h 3042067"/>
              <a:gd name="connsiteX25" fmla="*/ 2109694 w 2211294"/>
              <a:gd name="connsiteY25" fmla="*/ 1990208 h 3042067"/>
              <a:gd name="connsiteX26" fmla="*/ 2061882 w 2211294"/>
              <a:gd name="connsiteY26" fmla="*/ 1930444 h 3042067"/>
              <a:gd name="connsiteX27" fmla="*/ 1990165 w 2211294"/>
              <a:gd name="connsiteY27" fmla="*/ 1924467 h 3042067"/>
              <a:gd name="connsiteX28" fmla="*/ 1960282 w 2211294"/>
              <a:gd name="connsiteY28" fmla="*/ 1870679 h 3042067"/>
              <a:gd name="connsiteX29" fmla="*/ 1870635 w 2211294"/>
              <a:gd name="connsiteY29" fmla="*/ 1840797 h 3042067"/>
              <a:gd name="connsiteX30" fmla="*/ 1840753 w 2211294"/>
              <a:gd name="connsiteY30" fmla="*/ 1757126 h 3042067"/>
              <a:gd name="connsiteX31" fmla="*/ 1798918 w 2211294"/>
              <a:gd name="connsiteY31" fmla="*/ 1703338 h 3042067"/>
              <a:gd name="connsiteX32" fmla="*/ 1798918 w 2211294"/>
              <a:gd name="connsiteY32" fmla="*/ 1595761 h 3042067"/>
              <a:gd name="connsiteX33" fmla="*/ 1727200 w 2211294"/>
              <a:gd name="connsiteY33" fmla="*/ 1535997 h 3042067"/>
              <a:gd name="connsiteX34" fmla="*/ 1739153 w 2211294"/>
              <a:gd name="connsiteY34" fmla="*/ 1458303 h 3042067"/>
              <a:gd name="connsiteX35" fmla="*/ 1673412 w 2211294"/>
              <a:gd name="connsiteY35" fmla="*/ 1434397 h 3042067"/>
              <a:gd name="connsiteX36" fmla="*/ 1643529 w 2211294"/>
              <a:gd name="connsiteY36" fmla="*/ 1410491 h 3042067"/>
              <a:gd name="connsiteX37" fmla="*/ 1763059 w 2211294"/>
              <a:gd name="connsiteY37" fmla="*/ 1356703 h 3042067"/>
              <a:gd name="connsiteX38" fmla="*/ 1625600 w 2211294"/>
              <a:gd name="connsiteY38" fmla="*/ 1123620 h 3042067"/>
              <a:gd name="connsiteX39" fmla="*/ 1559859 w 2211294"/>
              <a:gd name="connsiteY39" fmla="*/ 1141550 h 3042067"/>
              <a:gd name="connsiteX40" fmla="*/ 1565835 w 2211294"/>
              <a:gd name="connsiteY40" fmla="*/ 1045926 h 3042067"/>
              <a:gd name="connsiteX41" fmla="*/ 1715247 w 2211294"/>
              <a:gd name="connsiteY41" fmla="*/ 992138 h 3042067"/>
              <a:gd name="connsiteX42" fmla="*/ 1727200 w 2211294"/>
              <a:gd name="connsiteY42" fmla="*/ 1051903 h 3042067"/>
              <a:gd name="connsiteX43" fmla="*/ 1870635 w 2211294"/>
              <a:gd name="connsiteY43" fmla="*/ 974208 h 3042067"/>
              <a:gd name="connsiteX44" fmla="*/ 1918447 w 2211294"/>
              <a:gd name="connsiteY44" fmla="*/ 1022020 h 3042067"/>
              <a:gd name="connsiteX45" fmla="*/ 2163482 w 2211294"/>
              <a:gd name="connsiteY45" fmla="*/ 890538 h 3042067"/>
              <a:gd name="connsiteX46" fmla="*/ 2067859 w 2211294"/>
              <a:gd name="connsiteY46" fmla="*/ 765032 h 3042067"/>
              <a:gd name="connsiteX47" fmla="*/ 1978212 w 2211294"/>
              <a:gd name="connsiteY47" fmla="*/ 753079 h 3042067"/>
              <a:gd name="connsiteX48" fmla="*/ 1869559 w 2211294"/>
              <a:gd name="connsiteY48" fmla="*/ 795457 h 3042067"/>
              <a:gd name="connsiteX49" fmla="*/ 1870465 w 2211294"/>
              <a:gd name="connsiteY49" fmla="*/ 771008 h 3042067"/>
              <a:gd name="connsiteX50" fmla="*/ 1828035 w 2211294"/>
              <a:gd name="connsiteY50" fmla="*/ 751993 h 3042067"/>
              <a:gd name="connsiteX51" fmla="*/ 1754363 w 2211294"/>
              <a:gd name="connsiteY51" fmla="*/ 692228 h 3042067"/>
              <a:gd name="connsiteX52" fmla="*/ 1739889 w 2211294"/>
              <a:gd name="connsiteY52" fmla="*/ 653109 h 3042067"/>
              <a:gd name="connsiteX53" fmla="*/ 1679076 w 2211294"/>
              <a:gd name="connsiteY53" fmla="*/ 584650 h 3042067"/>
              <a:gd name="connsiteX54" fmla="*/ 1612003 w 2211294"/>
              <a:gd name="connsiteY54" fmla="*/ 613448 h 3042067"/>
              <a:gd name="connsiteX55" fmla="*/ 1491568 w 2211294"/>
              <a:gd name="connsiteY55" fmla="*/ 591714 h 3042067"/>
              <a:gd name="connsiteX56" fmla="*/ 1377279 w 2211294"/>
              <a:gd name="connsiteY56" fmla="*/ 519453 h 3042067"/>
              <a:gd name="connsiteX57" fmla="*/ 1303607 w 2211294"/>
              <a:gd name="connsiteY57" fmla="*/ 445020 h 3042067"/>
              <a:gd name="connsiteX58" fmla="*/ 1234750 w 2211294"/>
              <a:gd name="connsiteY58" fmla="*/ 396664 h 3042067"/>
              <a:gd name="connsiteX59" fmla="*/ 1176968 w 2211294"/>
              <a:gd name="connsiteY59" fmla="*/ 482509 h 3042067"/>
              <a:gd name="connsiteX60" fmla="*/ 1043390 w 2211294"/>
              <a:gd name="connsiteY60" fmla="*/ 351569 h 3042067"/>
              <a:gd name="connsiteX61" fmla="*/ 681318 w 2211294"/>
              <a:gd name="connsiteY61" fmla="*/ 346679 h 3042067"/>
              <a:gd name="connsiteX62" fmla="*/ 633506 w 2211294"/>
              <a:gd name="connsiteY62" fmla="*/ 274961 h 3042067"/>
              <a:gd name="connsiteX63" fmla="*/ 669365 w 2211294"/>
              <a:gd name="connsiteY63" fmla="*/ 179338 h 3042067"/>
              <a:gd name="connsiteX64" fmla="*/ 615576 w 2211294"/>
              <a:gd name="connsiteY64" fmla="*/ 167385 h 3042067"/>
              <a:gd name="connsiteX65" fmla="*/ 561788 w 2211294"/>
              <a:gd name="connsiteY65" fmla="*/ 185314 h 3042067"/>
              <a:gd name="connsiteX66" fmla="*/ 579718 w 2211294"/>
              <a:gd name="connsiteY66" fmla="*/ 44 h 3042067"/>
              <a:gd name="connsiteX67" fmla="*/ 569176 w 2211294"/>
              <a:gd name="connsiteY67" fmla="*/ 509352 h 3042067"/>
              <a:gd name="connsiteX68" fmla="*/ 640105 w 2211294"/>
              <a:gd name="connsiteY68" fmla="*/ 555855 h 3042067"/>
              <a:gd name="connsiteX69" fmla="*/ 463927 w 2211294"/>
              <a:gd name="connsiteY69" fmla="*/ 550422 h 3042067"/>
              <a:gd name="connsiteX70" fmla="*/ 511909 w 2211294"/>
              <a:gd name="connsiteY70" fmla="*/ 392860 h 3042067"/>
              <a:gd name="connsiteX71" fmla="*/ 372949 w 2211294"/>
              <a:gd name="connsiteY71" fmla="*/ 374388 h 3042067"/>
              <a:gd name="connsiteX72" fmla="*/ 252513 w 2211294"/>
              <a:gd name="connsiteY72" fmla="*/ 365694 h 3042067"/>
              <a:gd name="connsiteX73" fmla="*/ 79336 w 2211294"/>
              <a:gd name="connsiteY73" fmla="*/ 313537 h 3042067"/>
              <a:gd name="connsiteX0" fmla="*/ 79336 w 2211294"/>
              <a:gd name="connsiteY0" fmla="*/ 313537 h 3042067"/>
              <a:gd name="connsiteX1" fmla="*/ 77694 w 2211294"/>
              <a:gd name="connsiteY1" fmla="*/ 412420 h 3042067"/>
              <a:gd name="connsiteX2" fmla="*/ 11953 w 2211294"/>
              <a:gd name="connsiteY2" fmla="*/ 466208 h 3042067"/>
              <a:gd name="connsiteX3" fmla="*/ 0 w 2211294"/>
              <a:gd name="connsiteY3" fmla="*/ 944326 h 3042067"/>
              <a:gd name="connsiteX4" fmla="*/ 41835 w 2211294"/>
              <a:gd name="connsiteY4" fmla="*/ 1022020 h 3042067"/>
              <a:gd name="connsiteX5" fmla="*/ 0 w 2211294"/>
              <a:gd name="connsiteY5" fmla="*/ 1225220 h 3042067"/>
              <a:gd name="connsiteX6" fmla="*/ 17929 w 2211294"/>
              <a:gd name="connsiteY6" fmla="*/ 1308891 h 3042067"/>
              <a:gd name="connsiteX7" fmla="*/ 17929 w 2211294"/>
              <a:gd name="connsiteY7" fmla="*/ 1380608 h 3042067"/>
              <a:gd name="connsiteX8" fmla="*/ 23906 w 2211294"/>
              <a:gd name="connsiteY8" fmla="*/ 1506114 h 3042067"/>
              <a:gd name="connsiteX9" fmla="*/ 107576 w 2211294"/>
              <a:gd name="connsiteY9" fmla="*/ 1697361 h 3042067"/>
              <a:gd name="connsiteX10" fmla="*/ 65741 w 2211294"/>
              <a:gd name="connsiteY10" fmla="*/ 1888608 h 3042067"/>
              <a:gd name="connsiteX11" fmla="*/ 53788 w 2211294"/>
              <a:gd name="connsiteY11" fmla="*/ 1978255 h 3042067"/>
              <a:gd name="connsiteX12" fmla="*/ 29882 w 2211294"/>
              <a:gd name="connsiteY12" fmla="*/ 2032044 h 3042067"/>
              <a:gd name="connsiteX13" fmla="*/ 23906 w 2211294"/>
              <a:gd name="connsiteY13" fmla="*/ 2127667 h 3042067"/>
              <a:gd name="connsiteX14" fmla="*/ 101600 w 2211294"/>
              <a:gd name="connsiteY14" fmla="*/ 2306961 h 3042067"/>
              <a:gd name="connsiteX15" fmla="*/ 137459 w 2211294"/>
              <a:gd name="connsiteY15" fmla="*/ 2994255 h 3042067"/>
              <a:gd name="connsiteX16" fmla="*/ 179294 w 2211294"/>
              <a:gd name="connsiteY16" fmla="*/ 3042067 h 3042067"/>
              <a:gd name="connsiteX17" fmla="*/ 304800 w 2211294"/>
              <a:gd name="connsiteY17" fmla="*/ 2988279 h 3042067"/>
              <a:gd name="connsiteX18" fmla="*/ 496047 w 2211294"/>
              <a:gd name="connsiteY18" fmla="*/ 3000232 h 3042067"/>
              <a:gd name="connsiteX19" fmla="*/ 627529 w 2211294"/>
              <a:gd name="connsiteY19" fmla="*/ 3000232 h 3042067"/>
              <a:gd name="connsiteX20" fmla="*/ 782918 w 2211294"/>
              <a:gd name="connsiteY20" fmla="*/ 2850820 h 3042067"/>
              <a:gd name="connsiteX21" fmla="*/ 1207247 w 2211294"/>
              <a:gd name="connsiteY21" fmla="*/ 2874726 h 3042067"/>
              <a:gd name="connsiteX22" fmla="*/ 1775012 w 2211294"/>
              <a:gd name="connsiteY22" fmla="*/ 2384655 h 3042067"/>
              <a:gd name="connsiteX23" fmla="*/ 1798918 w 2211294"/>
              <a:gd name="connsiteY23" fmla="*/ 2306961 h 3042067"/>
              <a:gd name="connsiteX24" fmla="*/ 2211294 w 2211294"/>
              <a:gd name="connsiteY24" fmla="*/ 2026067 h 3042067"/>
              <a:gd name="connsiteX25" fmla="*/ 2109694 w 2211294"/>
              <a:gd name="connsiteY25" fmla="*/ 1990208 h 3042067"/>
              <a:gd name="connsiteX26" fmla="*/ 2061882 w 2211294"/>
              <a:gd name="connsiteY26" fmla="*/ 1930444 h 3042067"/>
              <a:gd name="connsiteX27" fmla="*/ 1990165 w 2211294"/>
              <a:gd name="connsiteY27" fmla="*/ 1924467 h 3042067"/>
              <a:gd name="connsiteX28" fmla="*/ 1960282 w 2211294"/>
              <a:gd name="connsiteY28" fmla="*/ 1870679 h 3042067"/>
              <a:gd name="connsiteX29" fmla="*/ 1870635 w 2211294"/>
              <a:gd name="connsiteY29" fmla="*/ 1840797 h 3042067"/>
              <a:gd name="connsiteX30" fmla="*/ 1840753 w 2211294"/>
              <a:gd name="connsiteY30" fmla="*/ 1757126 h 3042067"/>
              <a:gd name="connsiteX31" fmla="*/ 1798918 w 2211294"/>
              <a:gd name="connsiteY31" fmla="*/ 1703338 h 3042067"/>
              <a:gd name="connsiteX32" fmla="*/ 1798918 w 2211294"/>
              <a:gd name="connsiteY32" fmla="*/ 1595761 h 3042067"/>
              <a:gd name="connsiteX33" fmla="*/ 1727200 w 2211294"/>
              <a:gd name="connsiteY33" fmla="*/ 1535997 h 3042067"/>
              <a:gd name="connsiteX34" fmla="*/ 1739153 w 2211294"/>
              <a:gd name="connsiteY34" fmla="*/ 1458303 h 3042067"/>
              <a:gd name="connsiteX35" fmla="*/ 1673412 w 2211294"/>
              <a:gd name="connsiteY35" fmla="*/ 1434397 h 3042067"/>
              <a:gd name="connsiteX36" fmla="*/ 1643529 w 2211294"/>
              <a:gd name="connsiteY36" fmla="*/ 1410491 h 3042067"/>
              <a:gd name="connsiteX37" fmla="*/ 1763059 w 2211294"/>
              <a:gd name="connsiteY37" fmla="*/ 1356703 h 3042067"/>
              <a:gd name="connsiteX38" fmla="*/ 1625600 w 2211294"/>
              <a:gd name="connsiteY38" fmla="*/ 1123620 h 3042067"/>
              <a:gd name="connsiteX39" fmla="*/ 1559859 w 2211294"/>
              <a:gd name="connsiteY39" fmla="*/ 1141550 h 3042067"/>
              <a:gd name="connsiteX40" fmla="*/ 1565835 w 2211294"/>
              <a:gd name="connsiteY40" fmla="*/ 1045926 h 3042067"/>
              <a:gd name="connsiteX41" fmla="*/ 1715247 w 2211294"/>
              <a:gd name="connsiteY41" fmla="*/ 992138 h 3042067"/>
              <a:gd name="connsiteX42" fmla="*/ 1727200 w 2211294"/>
              <a:gd name="connsiteY42" fmla="*/ 1051903 h 3042067"/>
              <a:gd name="connsiteX43" fmla="*/ 1870635 w 2211294"/>
              <a:gd name="connsiteY43" fmla="*/ 974208 h 3042067"/>
              <a:gd name="connsiteX44" fmla="*/ 1918447 w 2211294"/>
              <a:gd name="connsiteY44" fmla="*/ 1022020 h 3042067"/>
              <a:gd name="connsiteX45" fmla="*/ 2163482 w 2211294"/>
              <a:gd name="connsiteY45" fmla="*/ 890538 h 3042067"/>
              <a:gd name="connsiteX46" fmla="*/ 2067859 w 2211294"/>
              <a:gd name="connsiteY46" fmla="*/ 765032 h 3042067"/>
              <a:gd name="connsiteX47" fmla="*/ 1978212 w 2211294"/>
              <a:gd name="connsiteY47" fmla="*/ 753079 h 3042067"/>
              <a:gd name="connsiteX48" fmla="*/ 1869559 w 2211294"/>
              <a:gd name="connsiteY48" fmla="*/ 795457 h 3042067"/>
              <a:gd name="connsiteX49" fmla="*/ 1870465 w 2211294"/>
              <a:gd name="connsiteY49" fmla="*/ 771008 h 3042067"/>
              <a:gd name="connsiteX50" fmla="*/ 1828035 w 2211294"/>
              <a:gd name="connsiteY50" fmla="*/ 751993 h 3042067"/>
              <a:gd name="connsiteX51" fmla="*/ 1754363 w 2211294"/>
              <a:gd name="connsiteY51" fmla="*/ 692228 h 3042067"/>
              <a:gd name="connsiteX52" fmla="*/ 1739889 w 2211294"/>
              <a:gd name="connsiteY52" fmla="*/ 653109 h 3042067"/>
              <a:gd name="connsiteX53" fmla="*/ 1679076 w 2211294"/>
              <a:gd name="connsiteY53" fmla="*/ 584650 h 3042067"/>
              <a:gd name="connsiteX54" fmla="*/ 1612003 w 2211294"/>
              <a:gd name="connsiteY54" fmla="*/ 613448 h 3042067"/>
              <a:gd name="connsiteX55" fmla="*/ 1491568 w 2211294"/>
              <a:gd name="connsiteY55" fmla="*/ 591714 h 3042067"/>
              <a:gd name="connsiteX56" fmla="*/ 1377279 w 2211294"/>
              <a:gd name="connsiteY56" fmla="*/ 519453 h 3042067"/>
              <a:gd name="connsiteX57" fmla="*/ 1303607 w 2211294"/>
              <a:gd name="connsiteY57" fmla="*/ 445020 h 3042067"/>
              <a:gd name="connsiteX58" fmla="*/ 1234750 w 2211294"/>
              <a:gd name="connsiteY58" fmla="*/ 396664 h 3042067"/>
              <a:gd name="connsiteX59" fmla="*/ 1176968 w 2211294"/>
              <a:gd name="connsiteY59" fmla="*/ 482509 h 3042067"/>
              <a:gd name="connsiteX60" fmla="*/ 1043390 w 2211294"/>
              <a:gd name="connsiteY60" fmla="*/ 351569 h 3042067"/>
              <a:gd name="connsiteX61" fmla="*/ 681318 w 2211294"/>
              <a:gd name="connsiteY61" fmla="*/ 346679 h 3042067"/>
              <a:gd name="connsiteX62" fmla="*/ 633506 w 2211294"/>
              <a:gd name="connsiteY62" fmla="*/ 274961 h 3042067"/>
              <a:gd name="connsiteX63" fmla="*/ 669365 w 2211294"/>
              <a:gd name="connsiteY63" fmla="*/ 179338 h 3042067"/>
              <a:gd name="connsiteX64" fmla="*/ 615576 w 2211294"/>
              <a:gd name="connsiteY64" fmla="*/ 167385 h 3042067"/>
              <a:gd name="connsiteX65" fmla="*/ 561788 w 2211294"/>
              <a:gd name="connsiteY65" fmla="*/ 185314 h 3042067"/>
              <a:gd name="connsiteX66" fmla="*/ 579718 w 2211294"/>
              <a:gd name="connsiteY66" fmla="*/ 44 h 3042067"/>
              <a:gd name="connsiteX67" fmla="*/ 569176 w 2211294"/>
              <a:gd name="connsiteY67" fmla="*/ 509352 h 3042067"/>
              <a:gd name="connsiteX68" fmla="*/ 640105 w 2211294"/>
              <a:gd name="connsiteY68" fmla="*/ 555855 h 3042067"/>
              <a:gd name="connsiteX69" fmla="*/ 463927 w 2211294"/>
              <a:gd name="connsiteY69" fmla="*/ 550422 h 3042067"/>
              <a:gd name="connsiteX70" fmla="*/ 511909 w 2211294"/>
              <a:gd name="connsiteY70" fmla="*/ 392860 h 3042067"/>
              <a:gd name="connsiteX71" fmla="*/ 372949 w 2211294"/>
              <a:gd name="connsiteY71" fmla="*/ 374388 h 3042067"/>
              <a:gd name="connsiteX72" fmla="*/ 252513 w 2211294"/>
              <a:gd name="connsiteY72" fmla="*/ 365694 h 3042067"/>
              <a:gd name="connsiteX73" fmla="*/ 79336 w 2211294"/>
              <a:gd name="connsiteY73" fmla="*/ 313537 h 3042067"/>
              <a:gd name="connsiteX0" fmla="*/ 79336 w 2211294"/>
              <a:gd name="connsiteY0" fmla="*/ 313537 h 3042067"/>
              <a:gd name="connsiteX1" fmla="*/ 77694 w 2211294"/>
              <a:gd name="connsiteY1" fmla="*/ 412420 h 3042067"/>
              <a:gd name="connsiteX2" fmla="*/ 11953 w 2211294"/>
              <a:gd name="connsiteY2" fmla="*/ 466208 h 3042067"/>
              <a:gd name="connsiteX3" fmla="*/ 0 w 2211294"/>
              <a:gd name="connsiteY3" fmla="*/ 944326 h 3042067"/>
              <a:gd name="connsiteX4" fmla="*/ 41835 w 2211294"/>
              <a:gd name="connsiteY4" fmla="*/ 1022020 h 3042067"/>
              <a:gd name="connsiteX5" fmla="*/ 0 w 2211294"/>
              <a:gd name="connsiteY5" fmla="*/ 1225220 h 3042067"/>
              <a:gd name="connsiteX6" fmla="*/ 17929 w 2211294"/>
              <a:gd name="connsiteY6" fmla="*/ 1308891 h 3042067"/>
              <a:gd name="connsiteX7" fmla="*/ 17929 w 2211294"/>
              <a:gd name="connsiteY7" fmla="*/ 1380608 h 3042067"/>
              <a:gd name="connsiteX8" fmla="*/ 23906 w 2211294"/>
              <a:gd name="connsiteY8" fmla="*/ 1506114 h 3042067"/>
              <a:gd name="connsiteX9" fmla="*/ 107576 w 2211294"/>
              <a:gd name="connsiteY9" fmla="*/ 1697361 h 3042067"/>
              <a:gd name="connsiteX10" fmla="*/ 65741 w 2211294"/>
              <a:gd name="connsiteY10" fmla="*/ 1888608 h 3042067"/>
              <a:gd name="connsiteX11" fmla="*/ 53788 w 2211294"/>
              <a:gd name="connsiteY11" fmla="*/ 1978255 h 3042067"/>
              <a:gd name="connsiteX12" fmla="*/ 29882 w 2211294"/>
              <a:gd name="connsiteY12" fmla="*/ 2032044 h 3042067"/>
              <a:gd name="connsiteX13" fmla="*/ 23906 w 2211294"/>
              <a:gd name="connsiteY13" fmla="*/ 2127667 h 3042067"/>
              <a:gd name="connsiteX14" fmla="*/ 101600 w 2211294"/>
              <a:gd name="connsiteY14" fmla="*/ 2306961 h 3042067"/>
              <a:gd name="connsiteX15" fmla="*/ 137459 w 2211294"/>
              <a:gd name="connsiteY15" fmla="*/ 2994255 h 3042067"/>
              <a:gd name="connsiteX16" fmla="*/ 179294 w 2211294"/>
              <a:gd name="connsiteY16" fmla="*/ 3042067 h 3042067"/>
              <a:gd name="connsiteX17" fmla="*/ 304800 w 2211294"/>
              <a:gd name="connsiteY17" fmla="*/ 2988279 h 3042067"/>
              <a:gd name="connsiteX18" fmla="*/ 496047 w 2211294"/>
              <a:gd name="connsiteY18" fmla="*/ 3000232 h 3042067"/>
              <a:gd name="connsiteX19" fmla="*/ 627529 w 2211294"/>
              <a:gd name="connsiteY19" fmla="*/ 3000232 h 3042067"/>
              <a:gd name="connsiteX20" fmla="*/ 782918 w 2211294"/>
              <a:gd name="connsiteY20" fmla="*/ 2850820 h 3042067"/>
              <a:gd name="connsiteX21" fmla="*/ 1207247 w 2211294"/>
              <a:gd name="connsiteY21" fmla="*/ 2874726 h 3042067"/>
              <a:gd name="connsiteX22" fmla="*/ 1775012 w 2211294"/>
              <a:gd name="connsiteY22" fmla="*/ 2384655 h 3042067"/>
              <a:gd name="connsiteX23" fmla="*/ 1798918 w 2211294"/>
              <a:gd name="connsiteY23" fmla="*/ 2306961 h 3042067"/>
              <a:gd name="connsiteX24" fmla="*/ 2211294 w 2211294"/>
              <a:gd name="connsiteY24" fmla="*/ 2026067 h 3042067"/>
              <a:gd name="connsiteX25" fmla="*/ 2109694 w 2211294"/>
              <a:gd name="connsiteY25" fmla="*/ 1990208 h 3042067"/>
              <a:gd name="connsiteX26" fmla="*/ 2061882 w 2211294"/>
              <a:gd name="connsiteY26" fmla="*/ 1930444 h 3042067"/>
              <a:gd name="connsiteX27" fmla="*/ 1990165 w 2211294"/>
              <a:gd name="connsiteY27" fmla="*/ 1924467 h 3042067"/>
              <a:gd name="connsiteX28" fmla="*/ 1960282 w 2211294"/>
              <a:gd name="connsiteY28" fmla="*/ 1870679 h 3042067"/>
              <a:gd name="connsiteX29" fmla="*/ 1870635 w 2211294"/>
              <a:gd name="connsiteY29" fmla="*/ 1840797 h 3042067"/>
              <a:gd name="connsiteX30" fmla="*/ 1840753 w 2211294"/>
              <a:gd name="connsiteY30" fmla="*/ 1757126 h 3042067"/>
              <a:gd name="connsiteX31" fmla="*/ 1798918 w 2211294"/>
              <a:gd name="connsiteY31" fmla="*/ 1703338 h 3042067"/>
              <a:gd name="connsiteX32" fmla="*/ 1798918 w 2211294"/>
              <a:gd name="connsiteY32" fmla="*/ 1595761 h 3042067"/>
              <a:gd name="connsiteX33" fmla="*/ 1727200 w 2211294"/>
              <a:gd name="connsiteY33" fmla="*/ 1535997 h 3042067"/>
              <a:gd name="connsiteX34" fmla="*/ 1739153 w 2211294"/>
              <a:gd name="connsiteY34" fmla="*/ 1458303 h 3042067"/>
              <a:gd name="connsiteX35" fmla="*/ 1673412 w 2211294"/>
              <a:gd name="connsiteY35" fmla="*/ 1434397 h 3042067"/>
              <a:gd name="connsiteX36" fmla="*/ 1643529 w 2211294"/>
              <a:gd name="connsiteY36" fmla="*/ 1410491 h 3042067"/>
              <a:gd name="connsiteX37" fmla="*/ 1763059 w 2211294"/>
              <a:gd name="connsiteY37" fmla="*/ 1356703 h 3042067"/>
              <a:gd name="connsiteX38" fmla="*/ 1625600 w 2211294"/>
              <a:gd name="connsiteY38" fmla="*/ 1123620 h 3042067"/>
              <a:gd name="connsiteX39" fmla="*/ 1559859 w 2211294"/>
              <a:gd name="connsiteY39" fmla="*/ 1141550 h 3042067"/>
              <a:gd name="connsiteX40" fmla="*/ 1565835 w 2211294"/>
              <a:gd name="connsiteY40" fmla="*/ 1045926 h 3042067"/>
              <a:gd name="connsiteX41" fmla="*/ 1715247 w 2211294"/>
              <a:gd name="connsiteY41" fmla="*/ 992138 h 3042067"/>
              <a:gd name="connsiteX42" fmla="*/ 1727200 w 2211294"/>
              <a:gd name="connsiteY42" fmla="*/ 1051903 h 3042067"/>
              <a:gd name="connsiteX43" fmla="*/ 1870635 w 2211294"/>
              <a:gd name="connsiteY43" fmla="*/ 974208 h 3042067"/>
              <a:gd name="connsiteX44" fmla="*/ 1918447 w 2211294"/>
              <a:gd name="connsiteY44" fmla="*/ 1022020 h 3042067"/>
              <a:gd name="connsiteX45" fmla="*/ 2163482 w 2211294"/>
              <a:gd name="connsiteY45" fmla="*/ 890538 h 3042067"/>
              <a:gd name="connsiteX46" fmla="*/ 2067859 w 2211294"/>
              <a:gd name="connsiteY46" fmla="*/ 765032 h 3042067"/>
              <a:gd name="connsiteX47" fmla="*/ 1978212 w 2211294"/>
              <a:gd name="connsiteY47" fmla="*/ 753079 h 3042067"/>
              <a:gd name="connsiteX48" fmla="*/ 1869559 w 2211294"/>
              <a:gd name="connsiteY48" fmla="*/ 795457 h 3042067"/>
              <a:gd name="connsiteX49" fmla="*/ 1870465 w 2211294"/>
              <a:gd name="connsiteY49" fmla="*/ 771008 h 3042067"/>
              <a:gd name="connsiteX50" fmla="*/ 1828035 w 2211294"/>
              <a:gd name="connsiteY50" fmla="*/ 751993 h 3042067"/>
              <a:gd name="connsiteX51" fmla="*/ 1754363 w 2211294"/>
              <a:gd name="connsiteY51" fmla="*/ 692228 h 3042067"/>
              <a:gd name="connsiteX52" fmla="*/ 1739889 w 2211294"/>
              <a:gd name="connsiteY52" fmla="*/ 653109 h 3042067"/>
              <a:gd name="connsiteX53" fmla="*/ 1679076 w 2211294"/>
              <a:gd name="connsiteY53" fmla="*/ 584650 h 3042067"/>
              <a:gd name="connsiteX54" fmla="*/ 1612003 w 2211294"/>
              <a:gd name="connsiteY54" fmla="*/ 613448 h 3042067"/>
              <a:gd name="connsiteX55" fmla="*/ 1491568 w 2211294"/>
              <a:gd name="connsiteY55" fmla="*/ 591714 h 3042067"/>
              <a:gd name="connsiteX56" fmla="*/ 1377279 w 2211294"/>
              <a:gd name="connsiteY56" fmla="*/ 519453 h 3042067"/>
              <a:gd name="connsiteX57" fmla="*/ 1303607 w 2211294"/>
              <a:gd name="connsiteY57" fmla="*/ 445020 h 3042067"/>
              <a:gd name="connsiteX58" fmla="*/ 1234750 w 2211294"/>
              <a:gd name="connsiteY58" fmla="*/ 396664 h 3042067"/>
              <a:gd name="connsiteX59" fmla="*/ 1176968 w 2211294"/>
              <a:gd name="connsiteY59" fmla="*/ 482509 h 3042067"/>
              <a:gd name="connsiteX60" fmla="*/ 1043390 w 2211294"/>
              <a:gd name="connsiteY60" fmla="*/ 351569 h 3042067"/>
              <a:gd name="connsiteX61" fmla="*/ 889333 w 2211294"/>
              <a:gd name="connsiteY61" fmla="*/ 268441 h 3042067"/>
              <a:gd name="connsiteX62" fmla="*/ 633506 w 2211294"/>
              <a:gd name="connsiteY62" fmla="*/ 274961 h 3042067"/>
              <a:gd name="connsiteX63" fmla="*/ 669365 w 2211294"/>
              <a:gd name="connsiteY63" fmla="*/ 179338 h 3042067"/>
              <a:gd name="connsiteX64" fmla="*/ 615576 w 2211294"/>
              <a:gd name="connsiteY64" fmla="*/ 167385 h 3042067"/>
              <a:gd name="connsiteX65" fmla="*/ 561788 w 2211294"/>
              <a:gd name="connsiteY65" fmla="*/ 185314 h 3042067"/>
              <a:gd name="connsiteX66" fmla="*/ 579718 w 2211294"/>
              <a:gd name="connsiteY66" fmla="*/ 44 h 3042067"/>
              <a:gd name="connsiteX67" fmla="*/ 569176 w 2211294"/>
              <a:gd name="connsiteY67" fmla="*/ 509352 h 3042067"/>
              <a:gd name="connsiteX68" fmla="*/ 640105 w 2211294"/>
              <a:gd name="connsiteY68" fmla="*/ 555855 h 3042067"/>
              <a:gd name="connsiteX69" fmla="*/ 463927 w 2211294"/>
              <a:gd name="connsiteY69" fmla="*/ 550422 h 3042067"/>
              <a:gd name="connsiteX70" fmla="*/ 511909 w 2211294"/>
              <a:gd name="connsiteY70" fmla="*/ 392860 h 3042067"/>
              <a:gd name="connsiteX71" fmla="*/ 372949 w 2211294"/>
              <a:gd name="connsiteY71" fmla="*/ 374388 h 3042067"/>
              <a:gd name="connsiteX72" fmla="*/ 252513 w 2211294"/>
              <a:gd name="connsiteY72" fmla="*/ 365694 h 3042067"/>
              <a:gd name="connsiteX73" fmla="*/ 79336 w 2211294"/>
              <a:gd name="connsiteY73" fmla="*/ 313537 h 3042067"/>
              <a:gd name="connsiteX0" fmla="*/ 79336 w 2211294"/>
              <a:gd name="connsiteY0" fmla="*/ 313537 h 3042067"/>
              <a:gd name="connsiteX1" fmla="*/ 77694 w 2211294"/>
              <a:gd name="connsiteY1" fmla="*/ 412420 h 3042067"/>
              <a:gd name="connsiteX2" fmla="*/ 11953 w 2211294"/>
              <a:gd name="connsiteY2" fmla="*/ 466208 h 3042067"/>
              <a:gd name="connsiteX3" fmla="*/ 0 w 2211294"/>
              <a:gd name="connsiteY3" fmla="*/ 944326 h 3042067"/>
              <a:gd name="connsiteX4" fmla="*/ 41835 w 2211294"/>
              <a:gd name="connsiteY4" fmla="*/ 1022020 h 3042067"/>
              <a:gd name="connsiteX5" fmla="*/ 0 w 2211294"/>
              <a:gd name="connsiteY5" fmla="*/ 1225220 h 3042067"/>
              <a:gd name="connsiteX6" fmla="*/ 17929 w 2211294"/>
              <a:gd name="connsiteY6" fmla="*/ 1308891 h 3042067"/>
              <a:gd name="connsiteX7" fmla="*/ 17929 w 2211294"/>
              <a:gd name="connsiteY7" fmla="*/ 1380608 h 3042067"/>
              <a:gd name="connsiteX8" fmla="*/ 23906 w 2211294"/>
              <a:gd name="connsiteY8" fmla="*/ 1506114 h 3042067"/>
              <a:gd name="connsiteX9" fmla="*/ 107576 w 2211294"/>
              <a:gd name="connsiteY9" fmla="*/ 1697361 h 3042067"/>
              <a:gd name="connsiteX10" fmla="*/ 65741 w 2211294"/>
              <a:gd name="connsiteY10" fmla="*/ 1888608 h 3042067"/>
              <a:gd name="connsiteX11" fmla="*/ 53788 w 2211294"/>
              <a:gd name="connsiteY11" fmla="*/ 1978255 h 3042067"/>
              <a:gd name="connsiteX12" fmla="*/ 29882 w 2211294"/>
              <a:gd name="connsiteY12" fmla="*/ 2032044 h 3042067"/>
              <a:gd name="connsiteX13" fmla="*/ 23906 w 2211294"/>
              <a:gd name="connsiteY13" fmla="*/ 2127667 h 3042067"/>
              <a:gd name="connsiteX14" fmla="*/ 101600 w 2211294"/>
              <a:gd name="connsiteY14" fmla="*/ 2306961 h 3042067"/>
              <a:gd name="connsiteX15" fmla="*/ 137459 w 2211294"/>
              <a:gd name="connsiteY15" fmla="*/ 2994255 h 3042067"/>
              <a:gd name="connsiteX16" fmla="*/ 179294 w 2211294"/>
              <a:gd name="connsiteY16" fmla="*/ 3042067 h 3042067"/>
              <a:gd name="connsiteX17" fmla="*/ 304800 w 2211294"/>
              <a:gd name="connsiteY17" fmla="*/ 2988279 h 3042067"/>
              <a:gd name="connsiteX18" fmla="*/ 496047 w 2211294"/>
              <a:gd name="connsiteY18" fmla="*/ 3000232 h 3042067"/>
              <a:gd name="connsiteX19" fmla="*/ 627529 w 2211294"/>
              <a:gd name="connsiteY19" fmla="*/ 3000232 h 3042067"/>
              <a:gd name="connsiteX20" fmla="*/ 782918 w 2211294"/>
              <a:gd name="connsiteY20" fmla="*/ 2850820 h 3042067"/>
              <a:gd name="connsiteX21" fmla="*/ 1207247 w 2211294"/>
              <a:gd name="connsiteY21" fmla="*/ 2874726 h 3042067"/>
              <a:gd name="connsiteX22" fmla="*/ 1775012 w 2211294"/>
              <a:gd name="connsiteY22" fmla="*/ 2384655 h 3042067"/>
              <a:gd name="connsiteX23" fmla="*/ 1798918 w 2211294"/>
              <a:gd name="connsiteY23" fmla="*/ 2306961 h 3042067"/>
              <a:gd name="connsiteX24" fmla="*/ 2211294 w 2211294"/>
              <a:gd name="connsiteY24" fmla="*/ 2026067 h 3042067"/>
              <a:gd name="connsiteX25" fmla="*/ 2109694 w 2211294"/>
              <a:gd name="connsiteY25" fmla="*/ 1990208 h 3042067"/>
              <a:gd name="connsiteX26" fmla="*/ 2061882 w 2211294"/>
              <a:gd name="connsiteY26" fmla="*/ 1930444 h 3042067"/>
              <a:gd name="connsiteX27" fmla="*/ 1990165 w 2211294"/>
              <a:gd name="connsiteY27" fmla="*/ 1924467 h 3042067"/>
              <a:gd name="connsiteX28" fmla="*/ 1960282 w 2211294"/>
              <a:gd name="connsiteY28" fmla="*/ 1870679 h 3042067"/>
              <a:gd name="connsiteX29" fmla="*/ 1870635 w 2211294"/>
              <a:gd name="connsiteY29" fmla="*/ 1840797 h 3042067"/>
              <a:gd name="connsiteX30" fmla="*/ 1840753 w 2211294"/>
              <a:gd name="connsiteY30" fmla="*/ 1757126 h 3042067"/>
              <a:gd name="connsiteX31" fmla="*/ 1798918 w 2211294"/>
              <a:gd name="connsiteY31" fmla="*/ 1703338 h 3042067"/>
              <a:gd name="connsiteX32" fmla="*/ 1798918 w 2211294"/>
              <a:gd name="connsiteY32" fmla="*/ 1595761 h 3042067"/>
              <a:gd name="connsiteX33" fmla="*/ 1727200 w 2211294"/>
              <a:gd name="connsiteY33" fmla="*/ 1535997 h 3042067"/>
              <a:gd name="connsiteX34" fmla="*/ 1739153 w 2211294"/>
              <a:gd name="connsiteY34" fmla="*/ 1458303 h 3042067"/>
              <a:gd name="connsiteX35" fmla="*/ 1673412 w 2211294"/>
              <a:gd name="connsiteY35" fmla="*/ 1434397 h 3042067"/>
              <a:gd name="connsiteX36" fmla="*/ 1643529 w 2211294"/>
              <a:gd name="connsiteY36" fmla="*/ 1410491 h 3042067"/>
              <a:gd name="connsiteX37" fmla="*/ 1763059 w 2211294"/>
              <a:gd name="connsiteY37" fmla="*/ 1356703 h 3042067"/>
              <a:gd name="connsiteX38" fmla="*/ 1625600 w 2211294"/>
              <a:gd name="connsiteY38" fmla="*/ 1123620 h 3042067"/>
              <a:gd name="connsiteX39" fmla="*/ 1559859 w 2211294"/>
              <a:gd name="connsiteY39" fmla="*/ 1141550 h 3042067"/>
              <a:gd name="connsiteX40" fmla="*/ 1565835 w 2211294"/>
              <a:gd name="connsiteY40" fmla="*/ 1045926 h 3042067"/>
              <a:gd name="connsiteX41" fmla="*/ 1715247 w 2211294"/>
              <a:gd name="connsiteY41" fmla="*/ 992138 h 3042067"/>
              <a:gd name="connsiteX42" fmla="*/ 1727200 w 2211294"/>
              <a:gd name="connsiteY42" fmla="*/ 1051903 h 3042067"/>
              <a:gd name="connsiteX43" fmla="*/ 1870635 w 2211294"/>
              <a:gd name="connsiteY43" fmla="*/ 974208 h 3042067"/>
              <a:gd name="connsiteX44" fmla="*/ 1918447 w 2211294"/>
              <a:gd name="connsiteY44" fmla="*/ 1022020 h 3042067"/>
              <a:gd name="connsiteX45" fmla="*/ 2163482 w 2211294"/>
              <a:gd name="connsiteY45" fmla="*/ 890538 h 3042067"/>
              <a:gd name="connsiteX46" fmla="*/ 2067859 w 2211294"/>
              <a:gd name="connsiteY46" fmla="*/ 765032 h 3042067"/>
              <a:gd name="connsiteX47" fmla="*/ 1978212 w 2211294"/>
              <a:gd name="connsiteY47" fmla="*/ 753079 h 3042067"/>
              <a:gd name="connsiteX48" fmla="*/ 1869559 w 2211294"/>
              <a:gd name="connsiteY48" fmla="*/ 795457 h 3042067"/>
              <a:gd name="connsiteX49" fmla="*/ 1870465 w 2211294"/>
              <a:gd name="connsiteY49" fmla="*/ 771008 h 3042067"/>
              <a:gd name="connsiteX50" fmla="*/ 1828035 w 2211294"/>
              <a:gd name="connsiteY50" fmla="*/ 751993 h 3042067"/>
              <a:gd name="connsiteX51" fmla="*/ 1754363 w 2211294"/>
              <a:gd name="connsiteY51" fmla="*/ 692228 h 3042067"/>
              <a:gd name="connsiteX52" fmla="*/ 1739889 w 2211294"/>
              <a:gd name="connsiteY52" fmla="*/ 653109 h 3042067"/>
              <a:gd name="connsiteX53" fmla="*/ 1679076 w 2211294"/>
              <a:gd name="connsiteY53" fmla="*/ 584650 h 3042067"/>
              <a:gd name="connsiteX54" fmla="*/ 1612003 w 2211294"/>
              <a:gd name="connsiteY54" fmla="*/ 613448 h 3042067"/>
              <a:gd name="connsiteX55" fmla="*/ 1491568 w 2211294"/>
              <a:gd name="connsiteY55" fmla="*/ 591714 h 3042067"/>
              <a:gd name="connsiteX56" fmla="*/ 1377279 w 2211294"/>
              <a:gd name="connsiteY56" fmla="*/ 519453 h 3042067"/>
              <a:gd name="connsiteX57" fmla="*/ 1303607 w 2211294"/>
              <a:gd name="connsiteY57" fmla="*/ 445020 h 3042067"/>
              <a:gd name="connsiteX58" fmla="*/ 1234750 w 2211294"/>
              <a:gd name="connsiteY58" fmla="*/ 396664 h 3042067"/>
              <a:gd name="connsiteX59" fmla="*/ 1107630 w 2211294"/>
              <a:gd name="connsiteY59" fmla="*/ 447737 h 3042067"/>
              <a:gd name="connsiteX60" fmla="*/ 1043390 w 2211294"/>
              <a:gd name="connsiteY60" fmla="*/ 351569 h 3042067"/>
              <a:gd name="connsiteX61" fmla="*/ 889333 w 2211294"/>
              <a:gd name="connsiteY61" fmla="*/ 268441 h 3042067"/>
              <a:gd name="connsiteX62" fmla="*/ 633506 w 2211294"/>
              <a:gd name="connsiteY62" fmla="*/ 274961 h 3042067"/>
              <a:gd name="connsiteX63" fmla="*/ 669365 w 2211294"/>
              <a:gd name="connsiteY63" fmla="*/ 179338 h 3042067"/>
              <a:gd name="connsiteX64" fmla="*/ 615576 w 2211294"/>
              <a:gd name="connsiteY64" fmla="*/ 167385 h 3042067"/>
              <a:gd name="connsiteX65" fmla="*/ 561788 w 2211294"/>
              <a:gd name="connsiteY65" fmla="*/ 185314 h 3042067"/>
              <a:gd name="connsiteX66" fmla="*/ 579718 w 2211294"/>
              <a:gd name="connsiteY66" fmla="*/ 44 h 3042067"/>
              <a:gd name="connsiteX67" fmla="*/ 569176 w 2211294"/>
              <a:gd name="connsiteY67" fmla="*/ 509352 h 3042067"/>
              <a:gd name="connsiteX68" fmla="*/ 640105 w 2211294"/>
              <a:gd name="connsiteY68" fmla="*/ 555855 h 3042067"/>
              <a:gd name="connsiteX69" fmla="*/ 463927 w 2211294"/>
              <a:gd name="connsiteY69" fmla="*/ 550422 h 3042067"/>
              <a:gd name="connsiteX70" fmla="*/ 511909 w 2211294"/>
              <a:gd name="connsiteY70" fmla="*/ 392860 h 3042067"/>
              <a:gd name="connsiteX71" fmla="*/ 372949 w 2211294"/>
              <a:gd name="connsiteY71" fmla="*/ 374388 h 3042067"/>
              <a:gd name="connsiteX72" fmla="*/ 252513 w 2211294"/>
              <a:gd name="connsiteY72" fmla="*/ 365694 h 3042067"/>
              <a:gd name="connsiteX73" fmla="*/ 79336 w 2211294"/>
              <a:gd name="connsiteY73" fmla="*/ 313537 h 3042067"/>
              <a:gd name="connsiteX0" fmla="*/ 79336 w 2211294"/>
              <a:gd name="connsiteY0" fmla="*/ 313537 h 3042067"/>
              <a:gd name="connsiteX1" fmla="*/ 77694 w 2211294"/>
              <a:gd name="connsiteY1" fmla="*/ 412420 h 3042067"/>
              <a:gd name="connsiteX2" fmla="*/ 11953 w 2211294"/>
              <a:gd name="connsiteY2" fmla="*/ 466208 h 3042067"/>
              <a:gd name="connsiteX3" fmla="*/ 0 w 2211294"/>
              <a:gd name="connsiteY3" fmla="*/ 944326 h 3042067"/>
              <a:gd name="connsiteX4" fmla="*/ 41835 w 2211294"/>
              <a:gd name="connsiteY4" fmla="*/ 1022020 h 3042067"/>
              <a:gd name="connsiteX5" fmla="*/ 0 w 2211294"/>
              <a:gd name="connsiteY5" fmla="*/ 1225220 h 3042067"/>
              <a:gd name="connsiteX6" fmla="*/ 17929 w 2211294"/>
              <a:gd name="connsiteY6" fmla="*/ 1308891 h 3042067"/>
              <a:gd name="connsiteX7" fmla="*/ 17929 w 2211294"/>
              <a:gd name="connsiteY7" fmla="*/ 1380608 h 3042067"/>
              <a:gd name="connsiteX8" fmla="*/ 23906 w 2211294"/>
              <a:gd name="connsiteY8" fmla="*/ 1506114 h 3042067"/>
              <a:gd name="connsiteX9" fmla="*/ 107576 w 2211294"/>
              <a:gd name="connsiteY9" fmla="*/ 1697361 h 3042067"/>
              <a:gd name="connsiteX10" fmla="*/ 65741 w 2211294"/>
              <a:gd name="connsiteY10" fmla="*/ 1888608 h 3042067"/>
              <a:gd name="connsiteX11" fmla="*/ 53788 w 2211294"/>
              <a:gd name="connsiteY11" fmla="*/ 1978255 h 3042067"/>
              <a:gd name="connsiteX12" fmla="*/ 29882 w 2211294"/>
              <a:gd name="connsiteY12" fmla="*/ 2032044 h 3042067"/>
              <a:gd name="connsiteX13" fmla="*/ 23906 w 2211294"/>
              <a:gd name="connsiteY13" fmla="*/ 2127667 h 3042067"/>
              <a:gd name="connsiteX14" fmla="*/ 101600 w 2211294"/>
              <a:gd name="connsiteY14" fmla="*/ 2306961 h 3042067"/>
              <a:gd name="connsiteX15" fmla="*/ 137459 w 2211294"/>
              <a:gd name="connsiteY15" fmla="*/ 2994255 h 3042067"/>
              <a:gd name="connsiteX16" fmla="*/ 179294 w 2211294"/>
              <a:gd name="connsiteY16" fmla="*/ 3042067 h 3042067"/>
              <a:gd name="connsiteX17" fmla="*/ 304800 w 2211294"/>
              <a:gd name="connsiteY17" fmla="*/ 2988279 h 3042067"/>
              <a:gd name="connsiteX18" fmla="*/ 496047 w 2211294"/>
              <a:gd name="connsiteY18" fmla="*/ 3000232 h 3042067"/>
              <a:gd name="connsiteX19" fmla="*/ 627529 w 2211294"/>
              <a:gd name="connsiteY19" fmla="*/ 3000232 h 3042067"/>
              <a:gd name="connsiteX20" fmla="*/ 782918 w 2211294"/>
              <a:gd name="connsiteY20" fmla="*/ 2850820 h 3042067"/>
              <a:gd name="connsiteX21" fmla="*/ 1207247 w 2211294"/>
              <a:gd name="connsiteY21" fmla="*/ 2874726 h 3042067"/>
              <a:gd name="connsiteX22" fmla="*/ 1775012 w 2211294"/>
              <a:gd name="connsiteY22" fmla="*/ 2384655 h 3042067"/>
              <a:gd name="connsiteX23" fmla="*/ 1798918 w 2211294"/>
              <a:gd name="connsiteY23" fmla="*/ 2306961 h 3042067"/>
              <a:gd name="connsiteX24" fmla="*/ 2211294 w 2211294"/>
              <a:gd name="connsiteY24" fmla="*/ 2026067 h 3042067"/>
              <a:gd name="connsiteX25" fmla="*/ 2109694 w 2211294"/>
              <a:gd name="connsiteY25" fmla="*/ 1990208 h 3042067"/>
              <a:gd name="connsiteX26" fmla="*/ 2061882 w 2211294"/>
              <a:gd name="connsiteY26" fmla="*/ 1930444 h 3042067"/>
              <a:gd name="connsiteX27" fmla="*/ 1990165 w 2211294"/>
              <a:gd name="connsiteY27" fmla="*/ 1924467 h 3042067"/>
              <a:gd name="connsiteX28" fmla="*/ 1960282 w 2211294"/>
              <a:gd name="connsiteY28" fmla="*/ 1870679 h 3042067"/>
              <a:gd name="connsiteX29" fmla="*/ 1870635 w 2211294"/>
              <a:gd name="connsiteY29" fmla="*/ 1840797 h 3042067"/>
              <a:gd name="connsiteX30" fmla="*/ 1840753 w 2211294"/>
              <a:gd name="connsiteY30" fmla="*/ 1757126 h 3042067"/>
              <a:gd name="connsiteX31" fmla="*/ 1798918 w 2211294"/>
              <a:gd name="connsiteY31" fmla="*/ 1703338 h 3042067"/>
              <a:gd name="connsiteX32" fmla="*/ 1798918 w 2211294"/>
              <a:gd name="connsiteY32" fmla="*/ 1595761 h 3042067"/>
              <a:gd name="connsiteX33" fmla="*/ 1727200 w 2211294"/>
              <a:gd name="connsiteY33" fmla="*/ 1535997 h 3042067"/>
              <a:gd name="connsiteX34" fmla="*/ 1739153 w 2211294"/>
              <a:gd name="connsiteY34" fmla="*/ 1458303 h 3042067"/>
              <a:gd name="connsiteX35" fmla="*/ 1673412 w 2211294"/>
              <a:gd name="connsiteY35" fmla="*/ 1434397 h 3042067"/>
              <a:gd name="connsiteX36" fmla="*/ 1643529 w 2211294"/>
              <a:gd name="connsiteY36" fmla="*/ 1410491 h 3042067"/>
              <a:gd name="connsiteX37" fmla="*/ 1763059 w 2211294"/>
              <a:gd name="connsiteY37" fmla="*/ 1356703 h 3042067"/>
              <a:gd name="connsiteX38" fmla="*/ 1625600 w 2211294"/>
              <a:gd name="connsiteY38" fmla="*/ 1123620 h 3042067"/>
              <a:gd name="connsiteX39" fmla="*/ 1559859 w 2211294"/>
              <a:gd name="connsiteY39" fmla="*/ 1141550 h 3042067"/>
              <a:gd name="connsiteX40" fmla="*/ 1565835 w 2211294"/>
              <a:gd name="connsiteY40" fmla="*/ 1045926 h 3042067"/>
              <a:gd name="connsiteX41" fmla="*/ 1715247 w 2211294"/>
              <a:gd name="connsiteY41" fmla="*/ 992138 h 3042067"/>
              <a:gd name="connsiteX42" fmla="*/ 1727200 w 2211294"/>
              <a:gd name="connsiteY42" fmla="*/ 1051903 h 3042067"/>
              <a:gd name="connsiteX43" fmla="*/ 1870635 w 2211294"/>
              <a:gd name="connsiteY43" fmla="*/ 974208 h 3042067"/>
              <a:gd name="connsiteX44" fmla="*/ 1918447 w 2211294"/>
              <a:gd name="connsiteY44" fmla="*/ 1022020 h 3042067"/>
              <a:gd name="connsiteX45" fmla="*/ 2163482 w 2211294"/>
              <a:gd name="connsiteY45" fmla="*/ 890538 h 3042067"/>
              <a:gd name="connsiteX46" fmla="*/ 2067859 w 2211294"/>
              <a:gd name="connsiteY46" fmla="*/ 765032 h 3042067"/>
              <a:gd name="connsiteX47" fmla="*/ 1978212 w 2211294"/>
              <a:gd name="connsiteY47" fmla="*/ 753079 h 3042067"/>
              <a:gd name="connsiteX48" fmla="*/ 1869559 w 2211294"/>
              <a:gd name="connsiteY48" fmla="*/ 795457 h 3042067"/>
              <a:gd name="connsiteX49" fmla="*/ 1870465 w 2211294"/>
              <a:gd name="connsiteY49" fmla="*/ 771008 h 3042067"/>
              <a:gd name="connsiteX50" fmla="*/ 1828035 w 2211294"/>
              <a:gd name="connsiteY50" fmla="*/ 751993 h 3042067"/>
              <a:gd name="connsiteX51" fmla="*/ 1754363 w 2211294"/>
              <a:gd name="connsiteY51" fmla="*/ 692228 h 3042067"/>
              <a:gd name="connsiteX52" fmla="*/ 1739889 w 2211294"/>
              <a:gd name="connsiteY52" fmla="*/ 653109 h 3042067"/>
              <a:gd name="connsiteX53" fmla="*/ 1679076 w 2211294"/>
              <a:gd name="connsiteY53" fmla="*/ 584650 h 3042067"/>
              <a:gd name="connsiteX54" fmla="*/ 1612003 w 2211294"/>
              <a:gd name="connsiteY54" fmla="*/ 613448 h 3042067"/>
              <a:gd name="connsiteX55" fmla="*/ 1491568 w 2211294"/>
              <a:gd name="connsiteY55" fmla="*/ 591714 h 3042067"/>
              <a:gd name="connsiteX56" fmla="*/ 1377279 w 2211294"/>
              <a:gd name="connsiteY56" fmla="*/ 519453 h 3042067"/>
              <a:gd name="connsiteX57" fmla="*/ 1303607 w 2211294"/>
              <a:gd name="connsiteY57" fmla="*/ 445020 h 3042067"/>
              <a:gd name="connsiteX58" fmla="*/ 1139410 w 2211294"/>
              <a:gd name="connsiteY58" fmla="*/ 483594 h 3042067"/>
              <a:gd name="connsiteX59" fmla="*/ 1107630 w 2211294"/>
              <a:gd name="connsiteY59" fmla="*/ 447737 h 3042067"/>
              <a:gd name="connsiteX60" fmla="*/ 1043390 w 2211294"/>
              <a:gd name="connsiteY60" fmla="*/ 351569 h 3042067"/>
              <a:gd name="connsiteX61" fmla="*/ 889333 w 2211294"/>
              <a:gd name="connsiteY61" fmla="*/ 268441 h 3042067"/>
              <a:gd name="connsiteX62" fmla="*/ 633506 w 2211294"/>
              <a:gd name="connsiteY62" fmla="*/ 274961 h 3042067"/>
              <a:gd name="connsiteX63" fmla="*/ 669365 w 2211294"/>
              <a:gd name="connsiteY63" fmla="*/ 179338 h 3042067"/>
              <a:gd name="connsiteX64" fmla="*/ 615576 w 2211294"/>
              <a:gd name="connsiteY64" fmla="*/ 167385 h 3042067"/>
              <a:gd name="connsiteX65" fmla="*/ 561788 w 2211294"/>
              <a:gd name="connsiteY65" fmla="*/ 185314 h 3042067"/>
              <a:gd name="connsiteX66" fmla="*/ 579718 w 2211294"/>
              <a:gd name="connsiteY66" fmla="*/ 44 h 3042067"/>
              <a:gd name="connsiteX67" fmla="*/ 569176 w 2211294"/>
              <a:gd name="connsiteY67" fmla="*/ 509352 h 3042067"/>
              <a:gd name="connsiteX68" fmla="*/ 640105 w 2211294"/>
              <a:gd name="connsiteY68" fmla="*/ 555855 h 3042067"/>
              <a:gd name="connsiteX69" fmla="*/ 463927 w 2211294"/>
              <a:gd name="connsiteY69" fmla="*/ 550422 h 3042067"/>
              <a:gd name="connsiteX70" fmla="*/ 511909 w 2211294"/>
              <a:gd name="connsiteY70" fmla="*/ 392860 h 3042067"/>
              <a:gd name="connsiteX71" fmla="*/ 372949 w 2211294"/>
              <a:gd name="connsiteY71" fmla="*/ 374388 h 3042067"/>
              <a:gd name="connsiteX72" fmla="*/ 252513 w 2211294"/>
              <a:gd name="connsiteY72" fmla="*/ 365694 h 3042067"/>
              <a:gd name="connsiteX73" fmla="*/ 79336 w 2211294"/>
              <a:gd name="connsiteY73" fmla="*/ 313537 h 3042067"/>
              <a:gd name="connsiteX0" fmla="*/ 79336 w 2211294"/>
              <a:gd name="connsiteY0" fmla="*/ 313537 h 3042067"/>
              <a:gd name="connsiteX1" fmla="*/ 77694 w 2211294"/>
              <a:gd name="connsiteY1" fmla="*/ 412420 h 3042067"/>
              <a:gd name="connsiteX2" fmla="*/ 11953 w 2211294"/>
              <a:gd name="connsiteY2" fmla="*/ 466208 h 3042067"/>
              <a:gd name="connsiteX3" fmla="*/ 0 w 2211294"/>
              <a:gd name="connsiteY3" fmla="*/ 944326 h 3042067"/>
              <a:gd name="connsiteX4" fmla="*/ 41835 w 2211294"/>
              <a:gd name="connsiteY4" fmla="*/ 1022020 h 3042067"/>
              <a:gd name="connsiteX5" fmla="*/ 0 w 2211294"/>
              <a:gd name="connsiteY5" fmla="*/ 1225220 h 3042067"/>
              <a:gd name="connsiteX6" fmla="*/ 17929 w 2211294"/>
              <a:gd name="connsiteY6" fmla="*/ 1308891 h 3042067"/>
              <a:gd name="connsiteX7" fmla="*/ 17929 w 2211294"/>
              <a:gd name="connsiteY7" fmla="*/ 1380608 h 3042067"/>
              <a:gd name="connsiteX8" fmla="*/ 23906 w 2211294"/>
              <a:gd name="connsiteY8" fmla="*/ 1506114 h 3042067"/>
              <a:gd name="connsiteX9" fmla="*/ 107576 w 2211294"/>
              <a:gd name="connsiteY9" fmla="*/ 1697361 h 3042067"/>
              <a:gd name="connsiteX10" fmla="*/ 65741 w 2211294"/>
              <a:gd name="connsiteY10" fmla="*/ 1888608 h 3042067"/>
              <a:gd name="connsiteX11" fmla="*/ 53788 w 2211294"/>
              <a:gd name="connsiteY11" fmla="*/ 1978255 h 3042067"/>
              <a:gd name="connsiteX12" fmla="*/ 29882 w 2211294"/>
              <a:gd name="connsiteY12" fmla="*/ 2032044 h 3042067"/>
              <a:gd name="connsiteX13" fmla="*/ 23906 w 2211294"/>
              <a:gd name="connsiteY13" fmla="*/ 2127667 h 3042067"/>
              <a:gd name="connsiteX14" fmla="*/ 101600 w 2211294"/>
              <a:gd name="connsiteY14" fmla="*/ 2306961 h 3042067"/>
              <a:gd name="connsiteX15" fmla="*/ 137459 w 2211294"/>
              <a:gd name="connsiteY15" fmla="*/ 2994255 h 3042067"/>
              <a:gd name="connsiteX16" fmla="*/ 179294 w 2211294"/>
              <a:gd name="connsiteY16" fmla="*/ 3042067 h 3042067"/>
              <a:gd name="connsiteX17" fmla="*/ 304800 w 2211294"/>
              <a:gd name="connsiteY17" fmla="*/ 2988279 h 3042067"/>
              <a:gd name="connsiteX18" fmla="*/ 496047 w 2211294"/>
              <a:gd name="connsiteY18" fmla="*/ 3000232 h 3042067"/>
              <a:gd name="connsiteX19" fmla="*/ 627529 w 2211294"/>
              <a:gd name="connsiteY19" fmla="*/ 3000232 h 3042067"/>
              <a:gd name="connsiteX20" fmla="*/ 782918 w 2211294"/>
              <a:gd name="connsiteY20" fmla="*/ 2850820 h 3042067"/>
              <a:gd name="connsiteX21" fmla="*/ 1207247 w 2211294"/>
              <a:gd name="connsiteY21" fmla="*/ 2874726 h 3042067"/>
              <a:gd name="connsiteX22" fmla="*/ 1775012 w 2211294"/>
              <a:gd name="connsiteY22" fmla="*/ 2384655 h 3042067"/>
              <a:gd name="connsiteX23" fmla="*/ 1798918 w 2211294"/>
              <a:gd name="connsiteY23" fmla="*/ 2306961 h 3042067"/>
              <a:gd name="connsiteX24" fmla="*/ 2211294 w 2211294"/>
              <a:gd name="connsiteY24" fmla="*/ 2026067 h 3042067"/>
              <a:gd name="connsiteX25" fmla="*/ 2109694 w 2211294"/>
              <a:gd name="connsiteY25" fmla="*/ 1990208 h 3042067"/>
              <a:gd name="connsiteX26" fmla="*/ 2061882 w 2211294"/>
              <a:gd name="connsiteY26" fmla="*/ 1930444 h 3042067"/>
              <a:gd name="connsiteX27" fmla="*/ 1990165 w 2211294"/>
              <a:gd name="connsiteY27" fmla="*/ 1924467 h 3042067"/>
              <a:gd name="connsiteX28" fmla="*/ 1960282 w 2211294"/>
              <a:gd name="connsiteY28" fmla="*/ 1870679 h 3042067"/>
              <a:gd name="connsiteX29" fmla="*/ 1870635 w 2211294"/>
              <a:gd name="connsiteY29" fmla="*/ 1840797 h 3042067"/>
              <a:gd name="connsiteX30" fmla="*/ 1840753 w 2211294"/>
              <a:gd name="connsiteY30" fmla="*/ 1757126 h 3042067"/>
              <a:gd name="connsiteX31" fmla="*/ 1798918 w 2211294"/>
              <a:gd name="connsiteY31" fmla="*/ 1703338 h 3042067"/>
              <a:gd name="connsiteX32" fmla="*/ 1798918 w 2211294"/>
              <a:gd name="connsiteY32" fmla="*/ 1595761 h 3042067"/>
              <a:gd name="connsiteX33" fmla="*/ 1727200 w 2211294"/>
              <a:gd name="connsiteY33" fmla="*/ 1535997 h 3042067"/>
              <a:gd name="connsiteX34" fmla="*/ 1739153 w 2211294"/>
              <a:gd name="connsiteY34" fmla="*/ 1458303 h 3042067"/>
              <a:gd name="connsiteX35" fmla="*/ 1673412 w 2211294"/>
              <a:gd name="connsiteY35" fmla="*/ 1434397 h 3042067"/>
              <a:gd name="connsiteX36" fmla="*/ 1643529 w 2211294"/>
              <a:gd name="connsiteY36" fmla="*/ 1410491 h 3042067"/>
              <a:gd name="connsiteX37" fmla="*/ 1763059 w 2211294"/>
              <a:gd name="connsiteY37" fmla="*/ 1356703 h 3042067"/>
              <a:gd name="connsiteX38" fmla="*/ 1625600 w 2211294"/>
              <a:gd name="connsiteY38" fmla="*/ 1123620 h 3042067"/>
              <a:gd name="connsiteX39" fmla="*/ 1559859 w 2211294"/>
              <a:gd name="connsiteY39" fmla="*/ 1141550 h 3042067"/>
              <a:gd name="connsiteX40" fmla="*/ 1565835 w 2211294"/>
              <a:gd name="connsiteY40" fmla="*/ 1045926 h 3042067"/>
              <a:gd name="connsiteX41" fmla="*/ 1715247 w 2211294"/>
              <a:gd name="connsiteY41" fmla="*/ 992138 h 3042067"/>
              <a:gd name="connsiteX42" fmla="*/ 1727200 w 2211294"/>
              <a:gd name="connsiteY42" fmla="*/ 1051903 h 3042067"/>
              <a:gd name="connsiteX43" fmla="*/ 1870635 w 2211294"/>
              <a:gd name="connsiteY43" fmla="*/ 974208 h 3042067"/>
              <a:gd name="connsiteX44" fmla="*/ 1918447 w 2211294"/>
              <a:gd name="connsiteY44" fmla="*/ 1022020 h 3042067"/>
              <a:gd name="connsiteX45" fmla="*/ 2163482 w 2211294"/>
              <a:gd name="connsiteY45" fmla="*/ 890538 h 3042067"/>
              <a:gd name="connsiteX46" fmla="*/ 2067859 w 2211294"/>
              <a:gd name="connsiteY46" fmla="*/ 765032 h 3042067"/>
              <a:gd name="connsiteX47" fmla="*/ 1978212 w 2211294"/>
              <a:gd name="connsiteY47" fmla="*/ 753079 h 3042067"/>
              <a:gd name="connsiteX48" fmla="*/ 1869559 w 2211294"/>
              <a:gd name="connsiteY48" fmla="*/ 795457 h 3042067"/>
              <a:gd name="connsiteX49" fmla="*/ 1870465 w 2211294"/>
              <a:gd name="connsiteY49" fmla="*/ 771008 h 3042067"/>
              <a:gd name="connsiteX50" fmla="*/ 1828035 w 2211294"/>
              <a:gd name="connsiteY50" fmla="*/ 751993 h 3042067"/>
              <a:gd name="connsiteX51" fmla="*/ 1754363 w 2211294"/>
              <a:gd name="connsiteY51" fmla="*/ 692228 h 3042067"/>
              <a:gd name="connsiteX52" fmla="*/ 1739889 w 2211294"/>
              <a:gd name="connsiteY52" fmla="*/ 653109 h 3042067"/>
              <a:gd name="connsiteX53" fmla="*/ 1679076 w 2211294"/>
              <a:gd name="connsiteY53" fmla="*/ 584650 h 3042067"/>
              <a:gd name="connsiteX54" fmla="*/ 1612003 w 2211294"/>
              <a:gd name="connsiteY54" fmla="*/ 613448 h 3042067"/>
              <a:gd name="connsiteX55" fmla="*/ 1491568 w 2211294"/>
              <a:gd name="connsiteY55" fmla="*/ 591714 h 3042067"/>
              <a:gd name="connsiteX56" fmla="*/ 1377279 w 2211294"/>
              <a:gd name="connsiteY56" fmla="*/ 519453 h 3042067"/>
              <a:gd name="connsiteX57" fmla="*/ 1260270 w 2211294"/>
              <a:gd name="connsiteY57" fmla="*/ 371128 h 3042067"/>
              <a:gd name="connsiteX58" fmla="*/ 1139410 w 2211294"/>
              <a:gd name="connsiteY58" fmla="*/ 483594 h 3042067"/>
              <a:gd name="connsiteX59" fmla="*/ 1107630 w 2211294"/>
              <a:gd name="connsiteY59" fmla="*/ 447737 h 3042067"/>
              <a:gd name="connsiteX60" fmla="*/ 1043390 w 2211294"/>
              <a:gd name="connsiteY60" fmla="*/ 351569 h 3042067"/>
              <a:gd name="connsiteX61" fmla="*/ 889333 w 2211294"/>
              <a:gd name="connsiteY61" fmla="*/ 268441 h 3042067"/>
              <a:gd name="connsiteX62" fmla="*/ 633506 w 2211294"/>
              <a:gd name="connsiteY62" fmla="*/ 274961 h 3042067"/>
              <a:gd name="connsiteX63" fmla="*/ 669365 w 2211294"/>
              <a:gd name="connsiteY63" fmla="*/ 179338 h 3042067"/>
              <a:gd name="connsiteX64" fmla="*/ 615576 w 2211294"/>
              <a:gd name="connsiteY64" fmla="*/ 167385 h 3042067"/>
              <a:gd name="connsiteX65" fmla="*/ 561788 w 2211294"/>
              <a:gd name="connsiteY65" fmla="*/ 185314 h 3042067"/>
              <a:gd name="connsiteX66" fmla="*/ 579718 w 2211294"/>
              <a:gd name="connsiteY66" fmla="*/ 44 h 3042067"/>
              <a:gd name="connsiteX67" fmla="*/ 569176 w 2211294"/>
              <a:gd name="connsiteY67" fmla="*/ 509352 h 3042067"/>
              <a:gd name="connsiteX68" fmla="*/ 640105 w 2211294"/>
              <a:gd name="connsiteY68" fmla="*/ 555855 h 3042067"/>
              <a:gd name="connsiteX69" fmla="*/ 463927 w 2211294"/>
              <a:gd name="connsiteY69" fmla="*/ 550422 h 3042067"/>
              <a:gd name="connsiteX70" fmla="*/ 511909 w 2211294"/>
              <a:gd name="connsiteY70" fmla="*/ 392860 h 3042067"/>
              <a:gd name="connsiteX71" fmla="*/ 372949 w 2211294"/>
              <a:gd name="connsiteY71" fmla="*/ 374388 h 3042067"/>
              <a:gd name="connsiteX72" fmla="*/ 252513 w 2211294"/>
              <a:gd name="connsiteY72" fmla="*/ 365694 h 3042067"/>
              <a:gd name="connsiteX73" fmla="*/ 79336 w 2211294"/>
              <a:gd name="connsiteY73" fmla="*/ 313537 h 3042067"/>
              <a:gd name="connsiteX0" fmla="*/ 79336 w 2211294"/>
              <a:gd name="connsiteY0" fmla="*/ 313537 h 3042067"/>
              <a:gd name="connsiteX1" fmla="*/ 77694 w 2211294"/>
              <a:gd name="connsiteY1" fmla="*/ 412420 h 3042067"/>
              <a:gd name="connsiteX2" fmla="*/ 11953 w 2211294"/>
              <a:gd name="connsiteY2" fmla="*/ 466208 h 3042067"/>
              <a:gd name="connsiteX3" fmla="*/ 0 w 2211294"/>
              <a:gd name="connsiteY3" fmla="*/ 944326 h 3042067"/>
              <a:gd name="connsiteX4" fmla="*/ 41835 w 2211294"/>
              <a:gd name="connsiteY4" fmla="*/ 1022020 h 3042067"/>
              <a:gd name="connsiteX5" fmla="*/ 0 w 2211294"/>
              <a:gd name="connsiteY5" fmla="*/ 1225220 h 3042067"/>
              <a:gd name="connsiteX6" fmla="*/ 17929 w 2211294"/>
              <a:gd name="connsiteY6" fmla="*/ 1308891 h 3042067"/>
              <a:gd name="connsiteX7" fmla="*/ 17929 w 2211294"/>
              <a:gd name="connsiteY7" fmla="*/ 1380608 h 3042067"/>
              <a:gd name="connsiteX8" fmla="*/ 23906 w 2211294"/>
              <a:gd name="connsiteY8" fmla="*/ 1506114 h 3042067"/>
              <a:gd name="connsiteX9" fmla="*/ 107576 w 2211294"/>
              <a:gd name="connsiteY9" fmla="*/ 1697361 h 3042067"/>
              <a:gd name="connsiteX10" fmla="*/ 65741 w 2211294"/>
              <a:gd name="connsiteY10" fmla="*/ 1888608 h 3042067"/>
              <a:gd name="connsiteX11" fmla="*/ 53788 w 2211294"/>
              <a:gd name="connsiteY11" fmla="*/ 1978255 h 3042067"/>
              <a:gd name="connsiteX12" fmla="*/ 29882 w 2211294"/>
              <a:gd name="connsiteY12" fmla="*/ 2032044 h 3042067"/>
              <a:gd name="connsiteX13" fmla="*/ 23906 w 2211294"/>
              <a:gd name="connsiteY13" fmla="*/ 2127667 h 3042067"/>
              <a:gd name="connsiteX14" fmla="*/ 101600 w 2211294"/>
              <a:gd name="connsiteY14" fmla="*/ 2306961 h 3042067"/>
              <a:gd name="connsiteX15" fmla="*/ 137459 w 2211294"/>
              <a:gd name="connsiteY15" fmla="*/ 2994255 h 3042067"/>
              <a:gd name="connsiteX16" fmla="*/ 179294 w 2211294"/>
              <a:gd name="connsiteY16" fmla="*/ 3042067 h 3042067"/>
              <a:gd name="connsiteX17" fmla="*/ 304800 w 2211294"/>
              <a:gd name="connsiteY17" fmla="*/ 2988279 h 3042067"/>
              <a:gd name="connsiteX18" fmla="*/ 496047 w 2211294"/>
              <a:gd name="connsiteY18" fmla="*/ 3000232 h 3042067"/>
              <a:gd name="connsiteX19" fmla="*/ 627529 w 2211294"/>
              <a:gd name="connsiteY19" fmla="*/ 3000232 h 3042067"/>
              <a:gd name="connsiteX20" fmla="*/ 782918 w 2211294"/>
              <a:gd name="connsiteY20" fmla="*/ 2850820 h 3042067"/>
              <a:gd name="connsiteX21" fmla="*/ 1207247 w 2211294"/>
              <a:gd name="connsiteY21" fmla="*/ 2874726 h 3042067"/>
              <a:gd name="connsiteX22" fmla="*/ 1775012 w 2211294"/>
              <a:gd name="connsiteY22" fmla="*/ 2384655 h 3042067"/>
              <a:gd name="connsiteX23" fmla="*/ 1798918 w 2211294"/>
              <a:gd name="connsiteY23" fmla="*/ 2306961 h 3042067"/>
              <a:gd name="connsiteX24" fmla="*/ 2211294 w 2211294"/>
              <a:gd name="connsiteY24" fmla="*/ 2026067 h 3042067"/>
              <a:gd name="connsiteX25" fmla="*/ 2109694 w 2211294"/>
              <a:gd name="connsiteY25" fmla="*/ 1990208 h 3042067"/>
              <a:gd name="connsiteX26" fmla="*/ 2061882 w 2211294"/>
              <a:gd name="connsiteY26" fmla="*/ 1930444 h 3042067"/>
              <a:gd name="connsiteX27" fmla="*/ 1990165 w 2211294"/>
              <a:gd name="connsiteY27" fmla="*/ 1924467 h 3042067"/>
              <a:gd name="connsiteX28" fmla="*/ 1960282 w 2211294"/>
              <a:gd name="connsiteY28" fmla="*/ 1870679 h 3042067"/>
              <a:gd name="connsiteX29" fmla="*/ 1870635 w 2211294"/>
              <a:gd name="connsiteY29" fmla="*/ 1840797 h 3042067"/>
              <a:gd name="connsiteX30" fmla="*/ 1840753 w 2211294"/>
              <a:gd name="connsiteY30" fmla="*/ 1757126 h 3042067"/>
              <a:gd name="connsiteX31" fmla="*/ 1798918 w 2211294"/>
              <a:gd name="connsiteY31" fmla="*/ 1703338 h 3042067"/>
              <a:gd name="connsiteX32" fmla="*/ 1798918 w 2211294"/>
              <a:gd name="connsiteY32" fmla="*/ 1595761 h 3042067"/>
              <a:gd name="connsiteX33" fmla="*/ 1727200 w 2211294"/>
              <a:gd name="connsiteY33" fmla="*/ 1535997 h 3042067"/>
              <a:gd name="connsiteX34" fmla="*/ 1739153 w 2211294"/>
              <a:gd name="connsiteY34" fmla="*/ 1458303 h 3042067"/>
              <a:gd name="connsiteX35" fmla="*/ 1673412 w 2211294"/>
              <a:gd name="connsiteY35" fmla="*/ 1434397 h 3042067"/>
              <a:gd name="connsiteX36" fmla="*/ 1643529 w 2211294"/>
              <a:gd name="connsiteY36" fmla="*/ 1410491 h 3042067"/>
              <a:gd name="connsiteX37" fmla="*/ 1763059 w 2211294"/>
              <a:gd name="connsiteY37" fmla="*/ 1356703 h 3042067"/>
              <a:gd name="connsiteX38" fmla="*/ 1625600 w 2211294"/>
              <a:gd name="connsiteY38" fmla="*/ 1123620 h 3042067"/>
              <a:gd name="connsiteX39" fmla="*/ 1559859 w 2211294"/>
              <a:gd name="connsiteY39" fmla="*/ 1141550 h 3042067"/>
              <a:gd name="connsiteX40" fmla="*/ 1565835 w 2211294"/>
              <a:gd name="connsiteY40" fmla="*/ 1045926 h 3042067"/>
              <a:gd name="connsiteX41" fmla="*/ 1715247 w 2211294"/>
              <a:gd name="connsiteY41" fmla="*/ 992138 h 3042067"/>
              <a:gd name="connsiteX42" fmla="*/ 1727200 w 2211294"/>
              <a:gd name="connsiteY42" fmla="*/ 1051903 h 3042067"/>
              <a:gd name="connsiteX43" fmla="*/ 1870635 w 2211294"/>
              <a:gd name="connsiteY43" fmla="*/ 974208 h 3042067"/>
              <a:gd name="connsiteX44" fmla="*/ 1918447 w 2211294"/>
              <a:gd name="connsiteY44" fmla="*/ 1022020 h 3042067"/>
              <a:gd name="connsiteX45" fmla="*/ 2163482 w 2211294"/>
              <a:gd name="connsiteY45" fmla="*/ 890538 h 3042067"/>
              <a:gd name="connsiteX46" fmla="*/ 2067859 w 2211294"/>
              <a:gd name="connsiteY46" fmla="*/ 765032 h 3042067"/>
              <a:gd name="connsiteX47" fmla="*/ 1978212 w 2211294"/>
              <a:gd name="connsiteY47" fmla="*/ 753079 h 3042067"/>
              <a:gd name="connsiteX48" fmla="*/ 1869559 w 2211294"/>
              <a:gd name="connsiteY48" fmla="*/ 795457 h 3042067"/>
              <a:gd name="connsiteX49" fmla="*/ 1870465 w 2211294"/>
              <a:gd name="connsiteY49" fmla="*/ 771008 h 3042067"/>
              <a:gd name="connsiteX50" fmla="*/ 1828035 w 2211294"/>
              <a:gd name="connsiteY50" fmla="*/ 751993 h 3042067"/>
              <a:gd name="connsiteX51" fmla="*/ 1754363 w 2211294"/>
              <a:gd name="connsiteY51" fmla="*/ 692228 h 3042067"/>
              <a:gd name="connsiteX52" fmla="*/ 1739889 w 2211294"/>
              <a:gd name="connsiteY52" fmla="*/ 653109 h 3042067"/>
              <a:gd name="connsiteX53" fmla="*/ 1679076 w 2211294"/>
              <a:gd name="connsiteY53" fmla="*/ 584650 h 3042067"/>
              <a:gd name="connsiteX54" fmla="*/ 1612003 w 2211294"/>
              <a:gd name="connsiteY54" fmla="*/ 613448 h 3042067"/>
              <a:gd name="connsiteX55" fmla="*/ 1491568 w 2211294"/>
              <a:gd name="connsiteY55" fmla="*/ 591714 h 3042067"/>
              <a:gd name="connsiteX56" fmla="*/ 1377279 w 2211294"/>
              <a:gd name="connsiteY56" fmla="*/ 519453 h 3042067"/>
              <a:gd name="connsiteX57" fmla="*/ 1260270 w 2211294"/>
              <a:gd name="connsiteY57" fmla="*/ 371128 h 3042067"/>
              <a:gd name="connsiteX58" fmla="*/ 1139410 w 2211294"/>
              <a:gd name="connsiteY58" fmla="*/ 483594 h 3042067"/>
              <a:gd name="connsiteX59" fmla="*/ 1107630 w 2211294"/>
              <a:gd name="connsiteY59" fmla="*/ 447737 h 3042067"/>
              <a:gd name="connsiteX60" fmla="*/ 1043390 w 2211294"/>
              <a:gd name="connsiteY60" fmla="*/ 351569 h 3042067"/>
              <a:gd name="connsiteX61" fmla="*/ 954337 w 2211294"/>
              <a:gd name="connsiteY61" fmla="*/ 372757 h 3042067"/>
              <a:gd name="connsiteX62" fmla="*/ 633506 w 2211294"/>
              <a:gd name="connsiteY62" fmla="*/ 274961 h 3042067"/>
              <a:gd name="connsiteX63" fmla="*/ 669365 w 2211294"/>
              <a:gd name="connsiteY63" fmla="*/ 179338 h 3042067"/>
              <a:gd name="connsiteX64" fmla="*/ 615576 w 2211294"/>
              <a:gd name="connsiteY64" fmla="*/ 167385 h 3042067"/>
              <a:gd name="connsiteX65" fmla="*/ 561788 w 2211294"/>
              <a:gd name="connsiteY65" fmla="*/ 185314 h 3042067"/>
              <a:gd name="connsiteX66" fmla="*/ 579718 w 2211294"/>
              <a:gd name="connsiteY66" fmla="*/ 44 h 3042067"/>
              <a:gd name="connsiteX67" fmla="*/ 569176 w 2211294"/>
              <a:gd name="connsiteY67" fmla="*/ 509352 h 3042067"/>
              <a:gd name="connsiteX68" fmla="*/ 640105 w 2211294"/>
              <a:gd name="connsiteY68" fmla="*/ 555855 h 3042067"/>
              <a:gd name="connsiteX69" fmla="*/ 463927 w 2211294"/>
              <a:gd name="connsiteY69" fmla="*/ 550422 h 3042067"/>
              <a:gd name="connsiteX70" fmla="*/ 511909 w 2211294"/>
              <a:gd name="connsiteY70" fmla="*/ 392860 h 3042067"/>
              <a:gd name="connsiteX71" fmla="*/ 372949 w 2211294"/>
              <a:gd name="connsiteY71" fmla="*/ 374388 h 3042067"/>
              <a:gd name="connsiteX72" fmla="*/ 252513 w 2211294"/>
              <a:gd name="connsiteY72" fmla="*/ 365694 h 3042067"/>
              <a:gd name="connsiteX73" fmla="*/ 79336 w 2211294"/>
              <a:gd name="connsiteY73" fmla="*/ 313537 h 3042067"/>
              <a:gd name="connsiteX0" fmla="*/ 79336 w 2211294"/>
              <a:gd name="connsiteY0" fmla="*/ 313537 h 3042067"/>
              <a:gd name="connsiteX1" fmla="*/ 77694 w 2211294"/>
              <a:gd name="connsiteY1" fmla="*/ 412420 h 3042067"/>
              <a:gd name="connsiteX2" fmla="*/ 11953 w 2211294"/>
              <a:gd name="connsiteY2" fmla="*/ 466208 h 3042067"/>
              <a:gd name="connsiteX3" fmla="*/ 0 w 2211294"/>
              <a:gd name="connsiteY3" fmla="*/ 944326 h 3042067"/>
              <a:gd name="connsiteX4" fmla="*/ 41835 w 2211294"/>
              <a:gd name="connsiteY4" fmla="*/ 1022020 h 3042067"/>
              <a:gd name="connsiteX5" fmla="*/ 0 w 2211294"/>
              <a:gd name="connsiteY5" fmla="*/ 1225220 h 3042067"/>
              <a:gd name="connsiteX6" fmla="*/ 17929 w 2211294"/>
              <a:gd name="connsiteY6" fmla="*/ 1308891 h 3042067"/>
              <a:gd name="connsiteX7" fmla="*/ 17929 w 2211294"/>
              <a:gd name="connsiteY7" fmla="*/ 1380608 h 3042067"/>
              <a:gd name="connsiteX8" fmla="*/ 23906 w 2211294"/>
              <a:gd name="connsiteY8" fmla="*/ 1506114 h 3042067"/>
              <a:gd name="connsiteX9" fmla="*/ 107576 w 2211294"/>
              <a:gd name="connsiteY9" fmla="*/ 1697361 h 3042067"/>
              <a:gd name="connsiteX10" fmla="*/ 65741 w 2211294"/>
              <a:gd name="connsiteY10" fmla="*/ 1888608 h 3042067"/>
              <a:gd name="connsiteX11" fmla="*/ 53788 w 2211294"/>
              <a:gd name="connsiteY11" fmla="*/ 1978255 h 3042067"/>
              <a:gd name="connsiteX12" fmla="*/ 29882 w 2211294"/>
              <a:gd name="connsiteY12" fmla="*/ 2032044 h 3042067"/>
              <a:gd name="connsiteX13" fmla="*/ 23906 w 2211294"/>
              <a:gd name="connsiteY13" fmla="*/ 2127667 h 3042067"/>
              <a:gd name="connsiteX14" fmla="*/ 101600 w 2211294"/>
              <a:gd name="connsiteY14" fmla="*/ 2306961 h 3042067"/>
              <a:gd name="connsiteX15" fmla="*/ 137459 w 2211294"/>
              <a:gd name="connsiteY15" fmla="*/ 2994255 h 3042067"/>
              <a:gd name="connsiteX16" fmla="*/ 179294 w 2211294"/>
              <a:gd name="connsiteY16" fmla="*/ 3042067 h 3042067"/>
              <a:gd name="connsiteX17" fmla="*/ 304800 w 2211294"/>
              <a:gd name="connsiteY17" fmla="*/ 2988279 h 3042067"/>
              <a:gd name="connsiteX18" fmla="*/ 496047 w 2211294"/>
              <a:gd name="connsiteY18" fmla="*/ 3000232 h 3042067"/>
              <a:gd name="connsiteX19" fmla="*/ 627529 w 2211294"/>
              <a:gd name="connsiteY19" fmla="*/ 3000232 h 3042067"/>
              <a:gd name="connsiteX20" fmla="*/ 782918 w 2211294"/>
              <a:gd name="connsiteY20" fmla="*/ 2850820 h 3042067"/>
              <a:gd name="connsiteX21" fmla="*/ 1207247 w 2211294"/>
              <a:gd name="connsiteY21" fmla="*/ 2874726 h 3042067"/>
              <a:gd name="connsiteX22" fmla="*/ 1775012 w 2211294"/>
              <a:gd name="connsiteY22" fmla="*/ 2384655 h 3042067"/>
              <a:gd name="connsiteX23" fmla="*/ 1798918 w 2211294"/>
              <a:gd name="connsiteY23" fmla="*/ 2306961 h 3042067"/>
              <a:gd name="connsiteX24" fmla="*/ 2211294 w 2211294"/>
              <a:gd name="connsiteY24" fmla="*/ 2026067 h 3042067"/>
              <a:gd name="connsiteX25" fmla="*/ 2109694 w 2211294"/>
              <a:gd name="connsiteY25" fmla="*/ 1990208 h 3042067"/>
              <a:gd name="connsiteX26" fmla="*/ 2061882 w 2211294"/>
              <a:gd name="connsiteY26" fmla="*/ 1930444 h 3042067"/>
              <a:gd name="connsiteX27" fmla="*/ 1990165 w 2211294"/>
              <a:gd name="connsiteY27" fmla="*/ 1924467 h 3042067"/>
              <a:gd name="connsiteX28" fmla="*/ 1960282 w 2211294"/>
              <a:gd name="connsiteY28" fmla="*/ 1870679 h 3042067"/>
              <a:gd name="connsiteX29" fmla="*/ 1870635 w 2211294"/>
              <a:gd name="connsiteY29" fmla="*/ 1840797 h 3042067"/>
              <a:gd name="connsiteX30" fmla="*/ 1840753 w 2211294"/>
              <a:gd name="connsiteY30" fmla="*/ 1757126 h 3042067"/>
              <a:gd name="connsiteX31" fmla="*/ 1798918 w 2211294"/>
              <a:gd name="connsiteY31" fmla="*/ 1703338 h 3042067"/>
              <a:gd name="connsiteX32" fmla="*/ 1798918 w 2211294"/>
              <a:gd name="connsiteY32" fmla="*/ 1595761 h 3042067"/>
              <a:gd name="connsiteX33" fmla="*/ 1727200 w 2211294"/>
              <a:gd name="connsiteY33" fmla="*/ 1535997 h 3042067"/>
              <a:gd name="connsiteX34" fmla="*/ 1739153 w 2211294"/>
              <a:gd name="connsiteY34" fmla="*/ 1458303 h 3042067"/>
              <a:gd name="connsiteX35" fmla="*/ 1673412 w 2211294"/>
              <a:gd name="connsiteY35" fmla="*/ 1434397 h 3042067"/>
              <a:gd name="connsiteX36" fmla="*/ 1643529 w 2211294"/>
              <a:gd name="connsiteY36" fmla="*/ 1410491 h 3042067"/>
              <a:gd name="connsiteX37" fmla="*/ 1763059 w 2211294"/>
              <a:gd name="connsiteY37" fmla="*/ 1356703 h 3042067"/>
              <a:gd name="connsiteX38" fmla="*/ 1625600 w 2211294"/>
              <a:gd name="connsiteY38" fmla="*/ 1123620 h 3042067"/>
              <a:gd name="connsiteX39" fmla="*/ 1559859 w 2211294"/>
              <a:gd name="connsiteY39" fmla="*/ 1141550 h 3042067"/>
              <a:gd name="connsiteX40" fmla="*/ 1565835 w 2211294"/>
              <a:gd name="connsiteY40" fmla="*/ 1045926 h 3042067"/>
              <a:gd name="connsiteX41" fmla="*/ 1715247 w 2211294"/>
              <a:gd name="connsiteY41" fmla="*/ 992138 h 3042067"/>
              <a:gd name="connsiteX42" fmla="*/ 1727200 w 2211294"/>
              <a:gd name="connsiteY42" fmla="*/ 1051903 h 3042067"/>
              <a:gd name="connsiteX43" fmla="*/ 1870635 w 2211294"/>
              <a:gd name="connsiteY43" fmla="*/ 974208 h 3042067"/>
              <a:gd name="connsiteX44" fmla="*/ 1918447 w 2211294"/>
              <a:gd name="connsiteY44" fmla="*/ 1022020 h 3042067"/>
              <a:gd name="connsiteX45" fmla="*/ 2163482 w 2211294"/>
              <a:gd name="connsiteY45" fmla="*/ 890538 h 3042067"/>
              <a:gd name="connsiteX46" fmla="*/ 2067859 w 2211294"/>
              <a:gd name="connsiteY46" fmla="*/ 765032 h 3042067"/>
              <a:gd name="connsiteX47" fmla="*/ 1978212 w 2211294"/>
              <a:gd name="connsiteY47" fmla="*/ 753079 h 3042067"/>
              <a:gd name="connsiteX48" fmla="*/ 1869559 w 2211294"/>
              <a:gd name="connsiteY48" fmla="*/ 795457 h 3042067"/>
              <a:gd name="connsiteX49" fmla="*/ 1870465 w 2211294"/>
              <a:gd name="connsiteY49" fmla="*/ 771008 h 3042067"/>
              <a:gd name="connsiteX50" fmla="*/ 1828035 w 2211294"/>
              <a:gd name="connsiteY50" fmla="*/ 751993 h 3042067"/>
              <a:gd name="connsiteX51" fmla="*/ 1754363 w 2211294"/>
              <a:gd name="connsiteY51" fmla="*/ 692228 h 3042067"/>
              <a:gd name="connsiteX52" fmla="*/ 1739889 w 2211294"/>
              <a:gd name="connsiteY52" fmla="*/ 653109 h 3042067"/>
              <a:gd name="connsiteX53" fmla="*/ 1679076 w 2211294"/>
              <a:gd name="connsiteY53" fmla="*/ 584650 h 3042067"/>
              <a:gd name="connsiteX54" fmla="*/ 1612003 w 2211294"/>
              <a:gd name="connsiteY54" fmla="*/ 613448 h 3042067"/>
              <a:gd name="connsiteX55" fmla="*/ 1491568 w 2211294"/>
              <a:gd name="connsiteY55" fmla="*/ 591714 h 3042067"/>
              <a:gd name="connsiteX56" fmla="*/ 1377279 w 2211294"/>
              <a:gd name="connsiteY56" fmla="*/ 519453 h 3042067"/>
              <a:gd name="connsiteX57" fmla="*/ 1260270 w 2211294"/>
              <a:gd name="connsiteY57" fmla="*/ 371128 h 3042067"/>
              <a:gd name="connsiteX58" fmla="*/ 1139410 w 2211294"/>
              <a:gd name="connsiteY58" fmla="*/ 483594 h 3042067"/>
              <a:gd name="connsiteX59" fmla="*/ 1107630 w 2211294"/>
              <a:gd name="connsiteY59" fmla="*/ 447737 h 3042067"/>
              <a:gd name="connsiteX60" fmla="*/ 1043390 w 2211294"/>
              <a:gd name="connsiteY60" fmla="*/ 351569 h 3042067"/>
              <a:gd name="connsiteX61" fmla="*/ 954337 w 2211294"/>
              <a:gd name="connsiteY61" fmla="*/ 372757 h 3042067"/>
              <a:gd name="connsiteX62" fmla="*/ 889191 w 2211294"/>
              <a:gd name="connsiteY62" fmla="*/ 274961 h 3042067"/>
              <a:gd name="connsiteX63" fmla="*/ 669365 w 2211294"/>
              <a:gd name="connsiteY63" fmla="*/ 179338 h 3042067"/>
              <a:gd name="connsiteX64" fmla="*/ 615576 w 2211294"/>
              <a:gd name="connsiteY64" fmla="*/ 167385 h 3042067"/>
              <a:gd name="connsiteX65" fmla="*/ 561788 w 2211294"/>
              <a:gd name="connsiteY65" fmla="*/ 185314 h 3042067"/>
              <a:gd name="connsiteX66" fmla="*/ 579718 w 2211294"/>
              <a:gd name="connsiteY66" fmla="*/ 44 h 3042067"/>
              <a:gd name="connsiteX67" fmla="*/ 569176 w 2211294"/>
              <a:gd name="connsiteY67" fmla="*/ 509352 h 3042067"/>
              <a:gd name="connsiteX68" fmla="*/ 640105 w 2211294"/>
              <a:gd name="connsiteY68" fmla="*/ 555855 h 3042067"/>
              <a:gd name="connsiteX69" fmla="*/ 463927 w 2211294"/>
              <a:gd name="connsiteY69" fmla="*/ 550422 h 3042067"/>
              <a:gd name="connsiteX70" fmla="*/ 511909 w 2211294"/>
              <a:gd name="connsiteY70" fmla="*/ 392860 h 3042067"/>
              <a:gd name="connsiteX71" fmla="*/ 372949 w 2211294"/>
              <a:gd name="connsiteY71" fmla="*/ 374388 h 3042067"/>
              <a:gd name="connsiteX72" fmla="*/ 252513 w 2211294"/>
              <a:gd name="connsiteY72" fmla="*/ 365694 h 3042067"/>
              <a:gd name="connsiteX73" fmla="*/ 79336 w 2211294"/>
              <a:gd name="connsiteY73" fmla="*/ 313537 h 3042067"/>
              <a:gd name="connsiteX0" fmla="*/ 79336 w 2211294"/>
              <a:gd name="connsiteY0" fmla="*/ 313537 h 3042067"/>
              <a:gd name="connsiteX1" fmla="*/ 77694 w 2211294"/>
              <a:gd name="connsiteY1" fmla="*/ 412420 h 3042067"/>
              <a:gd name="connsiteX2" fmla="*/ 11953 w 2211294"/>
              <a:gd name="connsiteY2" fmla="*/ 466208 h 3042067"/>
              <a:gd name="connsiteX3" fmla="*/ 0 w 2211294"/>
              <a:gd name="connsiteY3" fmla="*/ 944326 h 3042067"/>
              <a:gd name="connsiteX4" fmla="*/ 41835 w 2211294"/>
              <a:gd name="connsiteY4" fmla="*/ 1022020 h 3042067"/>
              <a:gd name="connsiteX5" fmla="*/ 0 w 2211294"/>
              <a:gd name="connsiteY5" fmla="*/ 1225220 h 3042067"/>
              <a:gd name="connsiteX6" fmla="*/ 17929 w 2211294"/>
              <a:gd name="connsiteY6" fmla="*/ 1308891 h 3042067"/>
              <a:gd name="connsiteX7" fmla="*/ 17929 w 2211294"/>
              <a:gd name="connsiteY7" fmla="*/ 1380608 h 3042067"/>
              <a:gd name="connsiteX8" fmla="*/ 23906 w 2211294"/>
              <a:gd name="connsiteY8" fmla="*/ 1506114 h 3042067"/>
              <a:gd name="connsiteX9" fmla="*/ 107576 w 2211294"/>
              <a:gd name="connsiteY9" fmla="*/ 1697361 h 3042067"/>
              <a:gd name="connsiteX10" fmla="*/ 65741 w 2211294"/>
              <a:gd name="connsiteY10" fmla="*/ 1888608 h 3042067"/>
              <a:gd name="connsiteX11" fmla="*/ 53788 w 2211294"/>
              <a:gd name="connsiteY11" fmla="*/ 1978255 h 3042067"/>
              <a:gd name="connsiteX12" fmla="*/ 29882 w 2211294"/>
              <a:gd name="connsiteY12" fmla="*/ 2032044 h 3042067"/>
              <a:gd name="connsiteX13" fmla="*/ 23906 w 2211294"/>
              <a:gd name="connsiteY13" fmla="*/ 2127667 h 3042067"/>
              <a:gd name="connsiteX14" fmla="*/ 101600 w 2211294"/>
              <a:gd name="connsiteY14" fmla="*/ 2306961 h 3042067"/>
              <a:gd name="connsiteX15" fmla="*/ 137459 w 2211294"/>
              <a:gd name="connsiteY15" fmla="*/ 2994255 h 3042067"/>
              <a:gd name="connsiteX16" fmla="*/ 179294 w 2211294"/>
              <a:gd name="connsiteY16" fmla="*/ 3042067 h 3042067"/>
              <a:gd name="connsiteX17" fmla="*/ 304800 w 2211294"/>
              <a:gd name="connsiteY17" fmla="*/ 2988279 h 3042067"/>
              <a:gd name="connsiteX18" fmla="*/ 496047 w 2211294"/>
              <a:gd name="connsiteY18" fmla="*/ 3000232 h 3042067"/>
              <a:gd name="connsiteX19" fmla="*/ 627529 w 2211294"/>
              <a:gd name="connsiteY19" fmla="*/ 3000232 h 3042067"/>
              <a:gd name="connsiteX20" fmla="*/ 782918 w 2211294"/>
              <a:gd name="connsiteY20" fmla="*/ 2850820 h 3042067"/>
              <a:gd name="connsiteX21" fmla="*/ 1207247 w 2211294"/>
              <a:gd name="connsiteY21" fmla="*/ 2874726 h 3042067"/>
              <a:gd name="connsiteX22" fmla="*/ 1775012 w 2211294"/>
              <a:gd name="connsiteY22" fmla="*/ 2384655 h 3042067"/>
              <a:gd name="connsiteX23" fmla="*/ 1798918 w 2211294"/>
              <a:gd name="connsiteY23" fmla="*/ 2306961 h 3042067"/>
              <a:gd name="connsiteX24" fmla="*/ 2211294 w 2211294"/>
              <a:gd name="connsiteY24" fmla="*/ 2026067 h 3042067"/>
              <a:gd name="connsiteX25" fmla="*/ 2109694 w 2211294"/>
              <a:gd name="connsiteY25" fmla="*/ 1990208 h 3042067"/>
              <a:gd name="connsiteX26" fmla="*/ 2061882 w 2211294"/>
              <a:gd name="connsiteY26" fmla="*/ 1930444 h 3042067"/>
              <a:gd name="connsiteX27" fmla="*/ 1990165 w 2211294"/>
              <a:gd name="connsiteY27" fmla="*/ 1924467 h 3042067"/>
              <a:gd name="connsiteX28" fmla="*/ 1960282 w 2211294"/>
              <a:gd name="connsiteY28" fmla="*/ 1870679 h 3042067"/>
              <a:gd name="connsiteX29" fmla="*/ 1870635 w 2211294"/>
              <a:gd name="connsiteY29" fmla="*/ 1840797 h 3042067"/>
              <a:gd name="connsiteX30" fmla="*/ 1840753 w 2211294"/>
              <a:gd name="connsiteY30" fmla="*/ 1757126 h 3042067"/>
              <a:gd name="connsiteX31" fmla="*/ 1798918 w 2211294"/>
              <a:gd name="connsiteY31" fmla="*/ 1703338 h 3042067"/>
              <a:gd name="connsiteX32" fmla="*/ 1798918 w 2211294"/>
              <a:gd name="connsiteY32" fmla="*/ 1595761 h 3042067"/>
              <a:gd name="connsiteX33" fmla="*/ 1727200 w 2211294"/>
              <a:gd name="connsiteY33" fmla="*/ 1535997 h 3042067"/>
              <a:gd name="connsiteX34" fmla="*/ 1739153 w 2211294"/>
              <a:gd name="connsiteY34" fmla="*/ 1458303 h 3042067"/>
              <a:gd name="connsiteX35" fmla="*/ 1673412 w 2211294"/>
              <a:gd name="connsiteY35" fmla="*/ 1434397 h 3042067"/>
              <a:gd name="connsiteX36" fmla="*/ 1643529 w 2211294"/>
              <a:gd name="connsiteY36" fmla="*/ 1410491 h 3042067"/>
              <a:gd name="connsiteX37" fmla="*/ 1763059 w 2211294"/>
              <a:gd name="connsiteY37" fmla="*/ 1356703 h 3042067"/>
              <a:gd name="connsiteX38" fmla="*/ 1625600 w 2211294"/>
              <a:gd name="connsiteY38" fmla="*/ 1123620 h 3042067"/>
              <a:gd name="connsiteX39" fmla="*/ 1559859 w 2211294"/>
              <a:gd name="connsiteY39" fmla="*/ 1141550 h 3042067"/>
              <a:gd name="connsiteX40" fmla="*/ 1565835 w 2211294"/>
              <a:gd name="connsiteY40" fmla="*/ 1045926 h 3042067"/>
              <a:gd name="connsiteX41" fmla="*/ 1715247 w 2211294"/>
              <a:gd name="connsiteY41" fmla="*/ 992138 h 3042067"/>
              <a:gd name="connsiteX42" fmla="*/ 1727200 w 2211294"/>
              <a:gd name="connsiteY42" fmla="*/ 1051903 h 3042067"/>
              <a:gd name="connsiteX43" fmla="*/ 1870635 w 2211294"/>
              <a:gd name="connsiteY43" fmla="*/ 974208 h 3042067"/>
              <a:gd name="connsiteX44" fmla="*/ 1918447 w 2211294"/>
              <a:gd name="connsiteY44" fmla="*/ 1022020 h 3042067"/>
              <a:gd name="connsiteX45" fmla="*/ 2163482 w 2211294"/>
              <a:gd name="connsiteY45" fmla="*/ 890538 h 3042067"/>
              <a:gd name="connsiteX46" fmla="*/ 2067859 w 2211294"/>
              <a:gd name="connsiteY46" fmla="*/ 765032 h 3042067"/>
              <a:gd name="connsiteX47" fmla="*/ 1978212 w 2211294"/>
              <a:gd name="connsiteY47" fmla="*/ 753079 h 3042067"/>
              <a:gd name="connsiteX48" fmla="*/ 1869559 w 2211294"/>
              <a:gd name="connsiteY48" fmla="*/ 795457 h 3042067"/>
              <a:gd name="connsiteX49" fmla="*/ 1870465 w 2211294"/>
              <a:gd name="connsiteY49" fmla="*/ 771008 h 3042067"/>
              <a:gd name="connsiteX50" fmla="*/ 1828035 w 2211294"/>
              <a:gd name="connsiteY50" fmla="*/ 751993 h 3042067"/>
              <a:gd name="connsiteX51" fmla="*/ 1754363 w 2211294"/>
              <a:gd name="connsiteY51" fmla="*/ 692228 h 3042067"/>
              <a:gd name="connsiteX52" fmla="*/ 1739889 w 2211294"/>
              <a:gd name="connsiteY52" fmla="*/ 653109 h 3042067"/>
              <a:gd name="connsiteX53" fmla="*/ 1679076 w 2211294"/>
              <a:gd name="connsiteY53" fmla="*/ 584650 h 3042067"/>
              <a:gd name="connsiteX54" fmla="*/ 1612003 w 2211294"/>
              <a:gd name="connsiteY54" fmla="*/ 613448 h 3042067"/>
              <a:gd name="connsiteX55" fmla="*/ 1491568 w 2211294"/>
              <a:gd name="connsiteY55" fmla="*/ 591714 h 3042067"/>
              <a:gd name="connsiteX56" fmla="*/ 1377279 w 2211294"/>
              <a:gd name="connsiteY56" fmla="*/ 519453 h 3042067"/>
              <a:gd name="connsiteX57" fmla="*/ 1260270 w 2211294"/>
              <a:gd name="connsiteY57" fmla="*/ 371128 h 3042067"/>
              <a:gd name="connsiteX58" fmla="*/ 1139410 w 2211294"/>
              <a:gd name="connsiteY58" fmla="*/ 483594 h 3042067"/>
              <a:gd name="connsiteX59" fmla="*/ 1107630 w 2211294"/>
              <a:gd name="connsiteY59" fmla="*/ 447737 h 3042067"/>
              <a:gd name="connsiteX60" fmla="*/ 1043390 w 2211294"/>
              <a:gd name="connsiteY60" fmla="*/ 351569 h 3042067"/>
              <a:gd name="connsiteX61" fmla="*/ 954337 w 2211294"/>
              <a:gd name="connsiteY61" fmla="*/ 372757 h 3042067"/>
              <a:gd name="connsiteX62" fmla="*/ 889191 w 2211294"/>
              <a:gd name="connsiteY62" fmla="*/ 274961 h 3042067"/>
              <a:gd name="connsiteX63" fmla="*/ 760371 w 2211294"/>
              <a:gd name="connsiteY63" fmla="*/ 274961 h 3042067"/>
              <a:gd name="connsiteX64" fmla="*/ 615576 w 2211294"/>
              <a:gd name="connsiteY64" fmla="*/ 167385 h 3042067"/>
              <a:gd name="connsiteX65" fmla="*/ 561788 w 2211294"/>
              <a:gd name="connsiteY65" fmla="*/ 185314 h 3042067"/>
              <a:gd name="connsiteX66" fmla="*/ 579718 w 2211294"/>
              <a:gd name="connsiteY66" fmla="*/ 44 h 3042067"/>
              <a:gd name="connsiteX67" fmla="*/ 569176 w 2211294"/>
              <a:gd name="connsiteY67" fmla="*/ 509352 h 3042067"/>
              <a:gd name="connsiteX68" fmla="*/ 640105 w 2211294"/>
              <a:gd name="connsiteY68" fmla="*/ 555855 h 3042067"/>
              <a:gd name="connsiteX69" fmla="*/ 463927 w 2211294"/>
              <a:gd name="connsiteY69" fmla="*/ 550422 h 3042067"/>
              <a:gd name="connsiteX70" fmla="*/ 511909 w 2211294"/>
              <a:gd name="connsiteY70" fmla="*/ 392860 h 3042067"/>
              <a:gd name="connsiteX71" fmla="*/ 372949 w 2211294"/>
              <a:gd name="connsiteY71" fmla="*/ 374388 h 3042067"/>
              <a:gd name="connsiteX72" fmla="*/ 252513 w 2211294"/>
              <a:gd name="connsiteY72" fmla="*/ 365694 h 3042067"/>
              <a:gd name="connsiteX73" fmla="*/ 79336 w 2211294"/>
              <a:gd name="connsiteY73" fmla="*/ 313537 h 3042067"/>
              <a:gd name="connsiteX0" fmla="*/ 79336 w 2211294"/>
              <a:gd name="connsiteY0" fmla="*/ 313537 h 3042067"/>
              <a:gd name="connsiteX1" fmla="*/ 77694 w 2211294"/>
              <a:gd name="connsiteY1" fmla="*/ 412420 h 3042067"/>
              <a:gd name="connsiteX2" fmla="*/ 11953 w 2211294"/>
              <a:gd name="connsiteY2" fmla="*/ 466208 h 3042067"/>
              <a:gd name="connsiteX3" fmla="*/ 0 w 2211294"/>
              <a:gd name="connsiteY3" fmla="*/ 944326 h 3042067"/>
              <a:gd name="connsiteX4" fmla="*/ 41835 w 2211294"/>
              <a:gd name="connsiteY4" fmla="*/ 1022020 h 3042067"/>
              <a:gd name="connsiteX5" fmla="*/ 0 w 2211294"/>
              <a:gd name="connsiteY5" fmla="*/ 1225220 h 3042067"/>
              <a:gd name="connsiteX6" fmla="*/ 17929 w 2211294"/>
              <a:gd name="connsiteY6" fmla="*/ 1308891 h 3042067"/>
              <a:gd name="connsiteX7" fmla="*/ 17929 w 2211294"/>
              <a:gd name="connsiteY7" fmla="*/ 1380608 h 3042067"/>
              <a:gd name="connsiteX8" fmla="*/ 23906 w 2211294"/>
              <a:gd name="connsiteY8" fmla="*/ 1506114 h 3042067"/>
              <a:gd name="connsiteX9" fmla="*/ 107576 w 2211294"/>
              <a:gd name="connsiteY9" fmla="*/ 1697361 h 3042067"/>
              <a:gd name="connsiteX10" fmla="*/ 65741 w 2211294"/>
              <a:gd name="connsiteY10" fmla="*/ 1888608 h 3042067"/>
              <a:gd name="connsiteX11" fmla="*/ 53788 w 2211294"/>
              <a:gd name="connsiteY11" fmla="*/ 1978255 h 3042067"/>
              <a:gd name="connsiteX12" fmla="*/ 29882 w 2211294"/>
              <a:gd name="connsiteY12" fmla="*/ 2032044 h 3042067"/>
              <a:gd name="connsiteX13" fmla="*/ 23906 w 2211294"/>
              <a:gd name="connsiteY13" fmla="*/ 2127667 h 3042067"/>
              <a:gd name="connsiteX14" fmla="*/ 101600 w 2211294"/>
              <a:gd name="connsiteY14" fmla="*/ 2306961 h 3042067"/>
              <a:gd name="connsiteX15" fmla="*/ 137459 w 2211294"/>
              <a:gd name="connsiteY15" fmla="*/ 2994255 h 3042067"/>
              <a:gd name="connsiteX16" fmla="*/ 179294 w 2211294"/>
              <a:gd name="connsiteY16" fmla="*/ 3042067 h 3042067"/>
              <a:gd name="connsiteX17" fmla="*/ 304800 w 2211294"/>
              <a:gd name="connsiteY17" fmla="*/ 2988279 h 3042067"/>
              <a:gd name="connsiteX18" fmla="*/ 496047 w 2211294"/>
              <a:gd name="connsiteY18" fmla="*/ 3000232 h 3042067"/>
              <a:gd name="connsiteX19" fmla="*/ 627529 w 2211294"/>
              <a:gd name="connsiteY19" fmla="*/ 3000232 h 3042067"/>
              <a:gd name="connsiteX20" fmla="*/ 782918 w 2211294"/>
              <a:gd name="connsiteY20" fmla="*/ 2850820 h 3042067"/>
              <a:gd name="connsiteX21" fmla="*/ 1207247 w 2211294"/>
              <a:gd name="connsiteY21" fmla="*/ 2874726 h 3042067"/>
              <a:gd name="connsiteX22" fmla="*/ 1775012 w 2211294"/>
              <a:gd name="connsiteY22" fmla="*/ 2384655 h 3042067"/>
              <a:gd name="connsiteX23" fmla="*/ 1798918 w 2211294"/>
              <a:gd name="connsiteY23" fmla="*/ 2306961 h 3042067"/>
              <a:gd name="connsiteX24" fmla="*/ 2211294 w 2211294"/>
              <a:gd name="connsiteY24" fmla="*/ 2026067 h 3042067"/>
              <a:gd name="connsiteX25" fmla="*/ 2109694 w 2211294"/>
              <a:gd name="connsiteY25" fmla="*/ 1990208 h 3042067"/>
              <a:gd name="connsiteX26" fmla="*/ 2061882 w 2211294"/>
              <a:gd name="connsiteY26" fmla="*/ 1930444 h 3042067"/>
              <a:gd name="connsiteX27" fmla="*/ 1990165 w 2211294"/>
              <a:gd name="connsiteY27" fmla="*/ 1924467 h 3042067"/>
              <a:gd name="connsiteX28" fmla="*/ 1960282 w 2211294"/>
              <a:gd name="connsiteY28" fmla="*/ 1870679 h 3042067"/>
              <a:gd name="connsiteX29" fmla="*/ 1870635 w 2211294"/>
              <a:gd name="connsiteY29" fmla="*/ 1840797 h 3042067"/>
              <a:gd name="connsiteX30" fmla="*/ 1840753 w 2211294"/>
              <a:gd name="connsiteY30" fmla="*/ 1757126 h 3042067"/>
              <a:gd name="connsiteX31" fmla="*/ 1798918 w 2211294"/>
              <a:gd name="connsiteY31" fmla="*/ 1703338 h 3042067"/>
              <a:gd name="connsiteX32" fmla="*/ 1798918 w 2211294"/>
              <a:gd name="connsiteY32" fmla="*/ 1595761 h 3042067"/>
              <a:gd name="connsiteX33" fmla="*/ 1727200 w 2211294"/>
              <a:gd name="connsiteY33" fmla="*/ 1535997 h 3042067"/>
              <a:gd name="connsiteX34" fmla="*/ 1739153 w 2211294"/>
              <a:gd name="connsiteY34" fmla="*/ 1458303 h 3042067"/>
              <a:gd name="connsiteX35" fmla="*/ 1673412 w 2211294"/>
              <a:gd name="connsiteY35" fmla="*/ 1434397 h 3042067"/>
              <a:gd name="connsiteX36" fmla="*/ 1643529 w 2211294"/>
              <a:gd name="connsiteY36" fmla="*/ 1410491 h 3042067"/>
              <a:gd name="connsiteX37" fmla="*/ 1763059 w 2211294"/>
              <a:gd name="connsiteY37" fmla="*/ 1356703 h 3042067"/>
              <a:gd name="connsiteX38" fmla="*/ 1625600 w 2211294"/>
              <a:gd name="connsiteY38" fmla="*/ 1123620 h 3042067"/>
              <a:gd name="connsiteX39" fmla="*/ 1559859 w 2211294"/>
              <a:gd name="connsiteY39" fmla="*/ 1141550 h 3042067"/>
              <a:gd name="connsiteX40" fmla="*/ 1565835 w 2211294"/>
              <a:gd name="connsiteY40" fmla="*/ 1045926 h 3042067"/>
              <a:gd name="connsiteX41" fmla="*/ 1715247 w 2211294"/>
              <a:gd name="connsiteY41" fmla="*/ 992138 h 3042067"/>
              <a:gd name="connsiteX42" fmla="*/ 1727200 w 2211294"/>
              <a:gd name="connsiteY42" fmla="*/ 1051903 h 3042067"/>
              <a:gd name="connsiteX43" fmla="*/ 1870635 w 2211294"/>
              <a:gd name="connsiteY43" fmla="*/ 974208 h 3042067"/>
              <a:gd name="connsiteX44" fmla="*/ 1918447 w 2211294"/>
              <a:gd name="connsiteY44" fmla="*/ 1022020 h 3042067"/>
              <a:gd name="connsiteX45" fmla="*/ 2163482 w 2211294"/>
              <a:gd name="connsiteY45" fmla="*/ 890538 h 3042067"/>
              <a:gd name="connsiteX46" fmla="*/ 2067859 w 2211294"/>
              <a:gd name="connsiteY46" fmla="*/ 765032 h 3042067"/>
              <a:gd name="connsiteX47" fmla="*/ 1978212 w 2211294"/>
              <a:gd name="connsiteY47" fmla="*/ 753079 h 3042067"/>
              <a:gd name="connsiteX48" fmla="*/ 1869559 w 2211294"/>
              <a:gd name="connsiteY48" fmla="*/ 795457 h 3042067"/>
              <a:gd name="connsiteX49" fmla="*/ 1870465 w 2211294"/>
              <a:gd name="connsiteY49" fmla="*/ 771008 h 3042067"/>
              <a:gd name="connsiteX50" fmla="*/ 1828035 w 2211294"/>
              <a:gd name="connsiteY50" fmla="*/ 751993 h 3042067"/>
              <a:gd name="connsiteX51" fmla="*/ 1754363 w 2211294"/>
              <a:gd name="connsiteY51" fmla="*/ 692228 h 3042067"/>
              <a:gd name="connsiteX52" fmla="*/ 1739889 w 2211294"/>
              <a:gd name="connsiteY52" fmla="*/ 653109 h 3042067"/>
              <a:gd name="connsiteX53" fmla="*/ 1679076 w 2211294"/>
              <a:gd name="connsiteY53" fmla="*/ 584650 h 3042067"/>
              <a:gd name="connsiteX54" fmla="*/ 1612003 w 2211294"/>
              <a:gd name="connsiteY54" fmla="*/ 613448 h 3042067"/>
              <a:gd name="connsiteX55" fmla="*/ 1491568 w 2211294"/>
              <a:gd name="connsiteY55" fmla="*/ 591714 h 3042067"/>
              <a:gd name="connsiteX56" fmla="*/ 1377279 w 2211294"/>
              <a:gd name="connsiteY56" fmla="*/ 519453 h 3042067"/>
              <a:gd name="connsiteX57" fmla="*/ 1260270 w 2211294"/>
              <a:gd name="connsiteY57" fmla="*/ 371128 h 3042067"/>
              <a:gd name="connsiteX58" fmla="*/ 1139410 w 2211294"/>
              <a:gd name="connsiteY58" fmla="*/ 483594 h 3042067"/>
              <a:gd name="connsiteX59" fmla="*/ 1107630 w 2211294"/>
              <a:gd name="connsiteY59" fmla="*/ 447737 h 3042067"/>
              <a:gd name="connsiteX60" fmla="*/ 1043390 w 2211294"/>
              <a:gd name="connsiteY60" fmla="*/ 351569 h 3042067"/>
              <a:gd name="connsiteX61" fmla="*/ 954337 w 2211294"/>
              <a:gd name="connsiteY61" fmla="*/ 372757 h 3042067"/>
              <a:gd name="connsiteX62" fmla="*/ 889191 w 2211294"/>
              <a:gd name="connsiteY62" fmla="*/ 274961 h 3042067"/>
              <a:gd name="connsiteX63" fmla="*/ 760371 w 2211294"/>
              <a:gd name="connsiteY63" fmla="*/ 274961 h 3042067"/>
              <a:gd name="connsiteX64" fmla="*/ 754253 w 2211294"/>
              <a:gd name="connsiteY64" fmla="*/ 358632 h 3042067"/>
              <a:gd name="connsiteX65" fmla="*/ 561788 w 2211294"/>
              <a:gd name="connsiteY65" fmla="*/ 185314 h 3042067"/>
              <a:gd name="connsiteX66" fmla="*/ 579718 w 2211294"/>
              <a:gd name="connsiteY66" fmla="*/ 44 h 3042067"/>
              <a:gd name="connsiteX67" fmla="*/ 569176 w 2211294"/>
              <a:gd name="connsiteY67" fmla="*/ 509352 h 3042067"/>
              <a:gd name="connsiteX68" fmla="*/ 640105 w 2211294"/>
              <a:gd name="connsiteY68" fmla="*/ 555855 h 3042067"/>
              <a:gd name="connsiteX69" fmla="*/ 463927 w 2211294"/>
              <a:gd name="connsiteY69" fmla="*/ 550422 h 3042067"/>
              <a:gd name="connsiteX70" fmla="*/ 511909 w 2211294"/>
              <a:gd name="connsiteY70" fmla="*/ 392860 h 3042067"/>
              <a:gd name="connsiteX71" fmla="*/ 372949 w 2211294"/>
              <a:gd name="connsiteY71" fmla="*/ 374388 h 3042067"/>
              <a:gd name="connsiteX72" fmla="*/ 252513 w 2211294"/>
              <a:gd name="connsiteY72" fmla="*/ 365694 h 3042067"/>
              <a:gd name="connsiteX73" fmla="*/ 79336 w 2211294"/>
              <a:gd name="connsiteY73" fmla="*/ 313537 h 3042067"/>
              <a:gd name="connsiteX0" fmla="*/ 79336 w 2211294"/>
              <a:gd name="connsiteY0" fmla="*/ 252692 h 2981222"/>
              <a:gd name="connsiteX1" fmla="*/ 77694 w 2211294"/>
              <a:gd name="connsiteY1" fmla="*/ 351575 h 2981222"/>
              <a:gd name="connsiteX2" fmla="*/ 11953 w 2211294"/>
              <a:gd name="connsiteY2" fmla="*/ 405363 h 2981222"/>
              <a:gd name="connsiteX3" fmla="*/ 0 w 2211294"/>
              <a:gd name="connsiteY3" fmla="*/ 883481 h 2981222"/>
              <a:gd name="connsiteX4" fmla="*/ 41835 w 2211294"/>
              <a:gd name="connsiteY4" fmla="*/ 961175 h 2981222"/>
              <a:gd name="connsiteX5" fmla="*/ 0 w 2211294"/>
              <a:gd name="connsiteY5" fmla="*/ 1164375 h 2981222"/>
              <a:gd name="connsiteX6" fmla="*/ 17929 w 2211294"/>
              <a:gd name="connsiteY6" fmla="*/ 1248046 h 2981222"/>
              <a:gd name="connsiteX7" fmla="*/ 17929 w 2211294"/>
              <a:gd name="connsiteY7" fmla="*/ 1319763 h 2981222"/>
              <a:gd name="connsiteX8" fmla="*/ 23906 w 2211294"/>
              <a:gd name="connsiteY8" fmla="*/ 1445269 h 2981222"/>
              <a:gd name="connsiteX9" fmla="*/ 107576 w 2211294"/>
              <a:gd name="connsiteY9" fmla="*/ 1636516 h 2981222"/>
              <a:gd name="connsiteX10" fmla="*/ 65741 w 2211294"/>
              <a:gd name="connsiteY10" fmla="*/ 1827763 h 2981222"/>
              <a:gd name="connsiteX11" fmla="*/ 53788 w 2211294"/>
              <a:gd name="connsiteY11" fmla="*/ 1917410 h 2981222"/>
              <a:gd name="connsiteX12" fmla="*/ 29882 w 2211294"/>
              <a:gd name="connsiteY12" fmla="*/ 1971199 h 2981222"/>
              <a:gd name="connsiteX13" fmla="*/ 23906 w 2211294"/>
              <a:gd name="connsiteY13" fmla="*/ 2066822 h 2981222"/>
              <a:gd name="connsiteX14" fmla="*/ 101600 w 2211294"/>
              <a:gd name="connsiteY14" fmla="*/ 2246116 h 2981222"/>
              <a:gd name="connsiteX15" fmla="*/ 137459 w 2211294"/>
              <a:gd name="connsiteY15" fmla="*/ 2933410 h 2981222"/>
              <a:gd name="connsiteX16" fmla="*/ 179294 w 2211294"/>
              <a:gd name="connsiteY16" fmla="*/ 2981222 h 2981222"/>
              <a:gd name="connsiteX17" fmla="*/ 304800 w 2211294"/>
              <a:gd name="connsiteY17" fmla="*/ 2927434 h 2981222"/>
              <a:gd name="connsiteX18" fmla="*/ 496047 w 2211294"/>
              <a:gd name="connsiteY18" fmla="*/ 2939387 h 2981222"/>
              <a:gd name="connsiteX19" fmla="*/ 627529 w 2211294"/>
              <a:gd name="connsiteY19" fmla="*/ 2939387 h 2981222"/>
              <a:gd name="connsiteX20" fmla="*/ 782918 w 2211294"/>
              <a:gd name="connsiteY20" fmla="*/ 2789975 h 2981222"/>
              <a:gd name="connsiteX21" fmla="*/ 1207247 w 2211294"/>
              <a:gd name="connsiteY21" fmla="*/ 2813881 h 2981222"/>
              <a:gd name="connsiteX22" fmla="*/ 1775012 w 2211294"/>
              <a:gd name="connsiteY22" fmla="*/ 2323810 h 2981222"/>
              <a:gd name="connsiteX23" fmla="*/ 1798918 w 2211294"/>
              <a:gd name="connsiteY23" fmla="*/ 2246116 h 2981222"/>
              <a:gd name="connsiteX24" fmla="*/ 2211294 w 2211294"/>
              <a:gd name="connsiteY24" fmla="*/ 1965222 h 2981222"/>
              <a:gd name="connsiteX25" fmla="*/ 2109694 w 2211294"/>
              <a:gd name="connsiteY25" fmla="*/ 1929363 h 2981222"/>
              <a:gd name="connsiteX26" fmla="*/ 2061882 w 2211294"/>
              <a:gd name="connsiteY26" fmla="*/ 1869599 h 2981222"/>
              <a:gd name="connsiteX27" fmla="*/ 1990165 w 2211294"/>
              <a:gd name="connsiteY27" fmla="*/ 1863622 h 2981222"/>
              <a:gd name="connsiteX28" fmla="*/ 1960282 w 2211294"/>
              <a:gd name="connsiteY28" fmla="*/ 1809834 h 2981222"/>
              <a:gd name="connsiteX29" fmla="*/ 1870635 w 2211294"/>
              <a:gd name="connsiteY29" fmla="*/ 1779952 h 2981222"/>
              <a:gd name="connsiteX30" fmla="*/ 1840753 w 2211294"/>
              <a:gd name="connsiteY30" fmla="*/ 1696281 h 2981222"/>
              <a:gd name="connsiteX31" fmla="*/ 1798918 w 2211294"/>
              <a:gd name="connsiteY31" fmla="*/ 1642493 h 2981222"/>
              <a:gd name="connsiteX32" fmla="*/ 1798918 w 2211294"/>
              <a:gd name="connsiteY32" fmla="*/ 1534916 h 2981222"/>
              <a:gd name="connsiteX33" fmla="*/ 1727200 w 2211294"/>
              <a:gd name="connsiteY33" fmla="*/ 1475152 h 2981222"/>
              <a:gd name="connsiteX34" fmla="*/ 1739153 w 2211294"/>
              <a:gd name="connsiteY34" fmla="*/ 1397458 h 2981222"/>
              <a:gd name="connsiteX35" fmla="*/ 1673412 w 2211294"/>
              <a:gd name="connsiteY35" fmla="*/ 1373552 h 2981222"/>
              <a:gd name="connsiteX36" fmla="*/ 1643529 w 2211294"/>
              <a:gd name="connsiteY36" fmla="*/ 1349646 h 2981222"/>
              <a:gd name="connsiteX37" fmla="*/ 1763059 w 2211294"/>
              <a:gd name="connsiteY37" fmla="*/ 1295858 h 2981222"/>
              <a:gd name="connsiteX38" fmla="*/ 1625600 w 2211294"/>
              <a:gd name="connsiteY38" fmla="*/ 1062775 h 2981222"/>
              <a:gd name="connsiteX39" fmla="*/ 1559859 w 2211294"/>
              <a:gd name="connsiteY39" fmla="*/ 1080705 h 2981222"/>
              <a:gd name="connsiteX40" fmla="*/ 1565835 w 2211294"/>
              <a:gd name="connsiteY40" fmla="*/ 985081 h 2981222"/>
              <a:gd name="connsiteX41" fmla="*/ 1715247 w 2211294"/>
              <a:gd name="connsiteY41" fmla="*/ 931293 h 2981222"/>
              <a:gd name="connsiteX42" fmla="*/ 1727200 w 2211294"/>
              <a:gd name="connsiteY42" fmla="*/ 991058 h 2981222"/>
              <a:gd name="connsiteX43" fmla="*/ 1870635 w 2211294"/>
              <a:gd name="connsiteY43" fmla="*/ 913363 h 2981222"/>
              <a:gd name="connsiteX44" fmla="*/ 1918447 w 2211294"/>
              <a:gd name="connsiteY44" fmla="*/ 961175 h 2981222"/>
              <a:gd name="connsiteX45" fmla="*/ 2163482 w 2211294"/>
              <a:gd name="connsiteY45" fmla="*/ 829693 h 2981222"/>
              <a:gd name="connsiteX46" fmla="*/ 2067859 w 2211294"/>
              <a:gd name="connsiteY46" fmla="*/ 704187 h 2981222"/>
              <a:gd name="connsiteX47" fmla="*/ 1978212 w 2211294"/>
              <a:gd name="connsiteY47" fmla="*/ 692234 h 2981222"/>
              <a:gd name="connsiteX48" fmla="*/ 1869559 w 2211294"/>
              <a:gd name="connsiteY48" fmla="*/ 734612 h 2981222"/>
              <a:gd name="connsiteX49" fmla="*/ 1870465 w 2211294"/>
              <a:gd name="connsiteY49" fmla="*/ 710163 h 2981222"/>
              <a:gd name="connsiteX50" fmla="*/ 1828035 w 2211294"/>
              <a:gd name="connsiteY50" fmla="*/ 691148 h 2981222"/>
              <a:gd name="connsiteX51" fmla="*/ 1754363 w 2211294"/>
              <a:gd name="connsiteY51" fmla="*/ 631383 h 2981222"/>
              <a:gd name="connsiteX52" fmla="*/ 1739889 w 2211294"/>
              <a:gd name="connsiteY52" fmla="*/ 592264 h 2981222"/>
              <a:gd name="connsiteX53" fmla="*/ 1679076 w 2211294"/>
              <a:gd name="connsiteY53" fmla="*/ 523805 h 2981222"/>
              <a:gd name="connsiteX54" fmla="*/ 1612003 w 2211294"/>
              <a:gd name="connsiteY54" fmla="*/ 552603 h 2981222"/>
              <a:gd name="connsiteX55" fmla="*/ 1491568 w 2211294"/>
              <a:gd name="connsiteY55" fmla="*/ 530869 h 2981222"/>
              <a:gd name="connsiteX56" fmla="*/ 1377279 w 2211294"/>
              <a:gd name="connsiteY56" fmla="*/ 458608 h 2981222"/>
              <a:gd name="connsiteX57" fmla="*/ 1260270 w 2211294"/>
              <a:gd name="connsiteY57" fmla="*/ 310283 h 2981222"/>
              <a:gd name="connsiteX58" fmla="*/ 1139410 w 2211294"/>
              <a:gd name="connsiteY58" fmla="*/ 422749 h 2981222"/>
              <a:gd name="connsiteX59" fmla="*/ 1107630 w 2211294"/>
              <a:gd name="connsiteY59" fmla="*/ 386892 h 2981222"/>
              <a:gd name="connsiteX60" fmla="*/ 1043390 w 2211294"/>
              <a:gd name="connsiteY60" fmla="*/ 290724 h 2981222"/>
              <a:gd name="connsiteX61" fmla="*/ 954337 w 2211294"/>
              <a:gd name="connsiteY61" fmla="*/ 311912 h 2981222"/>
              <a:gd name="connsiteX62" fmla="*/ 889191 w 2211294"/>
              <a:gd name="connsiteY62" fmla="*/ 214116 h 2981222"/>
              <a:gd name="connsiteX63" fmla="*/ 760371 w 2211294"/>
              <a:gd name="connsiteY63" fmla="*/ 214116 h 2981222"/>
              <a:gd name="connsiteX64" fmla="*/ 754253 w 2211294"/>
              <a:gd name="connsiteY64" fmla="*/ 297787 h 2981222"/>
              <a:gd name="connsiteX65" fmla="*/ 561788 w 2211294"/>
              <a:gd name="connsiteY65" fmla="*/ 124469 h 2981222"/>
              <a:gd name="connsiteX66" fmla="*/ 428040 w 2211294"/>
              <a:gd name="connsiteY66" fmla="*/ 50 h 2981222"/>
              <a:gd name="connsiteX67" fmla="*/ 569176 w 2211294"/>
              <a:gd name="connsiteY67" fmla="*/ 448507 h 2981222"/>
              <a:gd name="connsiteX68" fmla="*/ 640105 w 2211294"/>
              <a:gd name="connsiteY68" fmla="*/ 495010 h 2981222"/>
              <a:gd name="connsiteX69" fmla="*/ 463927 w 2211294"/>
              <a:gd name="connsiteY69" fmla="*/ 489577 h 2981222"/>
              <a:gd name="connsiteX70" fmla="*/ 511909 w 2211294"/>
              <a:gd name="connsiteY70" fmla="*/ 332015 h 2981222"/>
              <a:gd name="connsiteX71" fmla="*/ 372949 w 2211294"/>
              <a:gd name="connsiteY71" fmla="*/ 313543 h 2981222"/>
              <a:gd name="connsiteX72" fmla="*/ 252513 w 2211294"/>
              <a:gd name="connsiteY72" fmla="*/ 304849 h 2981222"/>
              <a:gd name="connsiteX73" fmla="*/ 79336 w 2211294"/>
              <a:gd name="connsiteY73" fmla="*/ 252692 h 2981222"/>
              <a:gd name="connsiteX0" fmla="*/ 79336 w 2211294"/>
              <a:gd name="connsiteY0" fmla="*/ 252692 h 2981222"/>
              <a:gd name="connsiteX1" fmla="*/ 77694 w 2211294"/>
              <a:gd name="connsiteY1" fmla="*/ 351575 h 2981222"/>
              <a:gd name="connsiteX2" fmla="*/ 11953 w 2211294"/>
              <a:gd name="connsiteY2" fmla="*/ 405363 h 2981222"/>
              <a:gd name="connsiteX3" fmla="*/ 0 w 2211294"/>
              <a:gd name="connsiteY3" fmla="*/ 883481 h 2981222"/>
              <a:gd name="connsiteX4" fmla="*/ 41835 w 2211294"/>
              <a:gd name="connsiteY4" fmla="*/ 961175 h 2981222"/>
              <a:gd name="connsiteX5" fmla="*/ 0 w 2211294"/>
              <a:gd name="connsiteY5" fmla="*/ 1164375 h 2981222"/>
              <a:gd name="connsiteX6" fmla="*/ 17929 w 2211294"/>
              <a:gd name="connsiteY6" fmla="*/ 1248046 h 2981222"/>
              <a:gd name="connsiteX7" fmla="*/ 17929 w 2211294"/>
              <a:gd name="connsiteY7" fmla="*/ 1319763 h 2981222"/>
              <a:gd name="connsiteX8" fmla="*/ 23906 w 2211294"/>
              <a:gd name="connsiteY8" fmla="*/ 1445269 h 2981222"/>
              <a:gd name="connsiteX9" fmla="*/ 107576 w 2211294"/>
              <a:gd name="connsiteY9" fmla="*/ 1636516 h 2981222"/>
              <a:gd name="connsiteX10" fmla="*/ 65741 w 2211294"/>
              <a:gd name="connsiteY10" fmla="*/ 1827763 h 2981222"/>
              <a:gd name="connsiteX11" fmla="*/ 53788 w 2211294"/>
              <a:gd name="connsiteY11" fmla="*/ 1917410 h 2981222"/>
              <a:gd name="connsiteX12" fmla="*/ 29882 w 2211294"/>
              <a:gd name="connsiteY12" fmla="*/ 1971199 h 2981222"/>
              <a:gd name="connsiteX13" fmla="*/ 23906 w 2211294"/>
              <a:gd name="connsiteY13" fmla="*/ 2066822 h 2981222"/>
              <a:gd name="connsiteX14" fmla="*/ 101600 w 2211294"/>
              <a:gd name="connsiteY14" fmla="*/ 2246116 h 2981222"/>
              <a:gd name="connsiteX15" fmla="*/ 137459 w 2211294"/>
              <a:gd name="connsiteY15" fmla="*/ 2933410 h 2981222"/>
              <a:gd name="connsiteX16" fmla="*/ 179294 w 2211294"/>
              <a:gd name="connsiteY16" fmla="*/ 2981222 h 2981222"/>
              <a:gd name="connsiteX17" fmla="*/ 304800 w 2211294"/>
              <a:gd name="connsiteY17" fmla="*/ 2927434 h 2981222"/>
              <a:gd name="connsiteX18" fmla="*/ 496047 w 2211294"/>
              <a:gd name="connsiteY18" fmla="*/ 2939387 h 2981222"/>
              <a:gd name="connsiteX19" fmla="*/ 627529 w 2211294"/>
              <a:gd name="connsiteY19" fmla="*/ 2939387 h 2981222"/>
              <a:gd name="connsiteX20" fmla="*/ 782918 w 2211294"/>
              <a:gd name="connsiteY20" fmla="*/ 2789975 h 2981222"/>
              <a:gd name="connsiteX21" fmla="*/ 1207247 w 2211294"/>
              <a:gd name="connsiteY21" fmla="*/ 2813881 h 2981222"/>
              <a:gd name="connsiteX22" fmla="*/ 1775012 w 2211294"/>
              <a:gd name="connsiteY22" fmla="*/ 2323810 h 2981222"/>
              <a:gd name="connsiteX23" fmla="*/ 1798918 w 2211294"/>
              <a:gd name="connsiteY23" fmla="*/ 2246116 h 2981222"/>
              <a:gd name="connsiteX24" fmla="*/ 2211294 w 2211294"/>
              <a:gd name="connsiteY24" fmla="*/ 1965222 h 2981222"/>
              <a:gd name="connsiteX25" fmla="*/ 2109694 w 2211294"/>
              <a:gd name="connsiteY25" fmla="*/ 1929363 h 2981222"/>
              <a:gd name="connsiteX26" fmla="*/ 2061882 w 2211294"/>
              <a:gd name="connsiteY26" fmla="*/ 1869599 h 2981222"/>
              <a:gd name="connsiteX27" fmla="*/ 1990165 w 2211294"/>
              <a:gd name="connsiteY27" fmla="*/ 1863622 h 2981222"/>
              <a:gd name="connsiteX28" fmla="*/ 1960282 w 2211294"/>
              <a:gd name="connsiteY28" fmla="*/ 1809834 h 2981222"/>
              <a:gd name="connsiteX29" fmla="*/ 1870635 w 2211294"/>
              <a:gd name="connsiteY29" fmla="*/ 1779952 h 2981222"/>
              <a:gd name="connsiteX30" fmla="*/ 1840753 w 2211294"/>
              <a:gd name="connsiteY30" fmla="*/ 1696281 h 2981222"/>
              <a:gd name="connsiteX31" fmla="*/ 1798918 w 2211294"/>
              <a:gd name="connsiteY31" fmla="*/ 1642493 h 2981222"/>
              <a:gd name="connsiteX32" fmla="*/ 1798918 w 2211294"/>
              <a:gd name="connsiteY32" fmla="*/ 1534916 h 2981222"/>
              <a:gd name="connsiteX33" fmla="*/ 1727200 w 2211294"/>
              <a:gd name="connsiteY33" fmla="*/ 1475152 h 2981222"/>
              <a:gd name="connsiteX34" fmla="*/ 1739153 w 2211294"/>
              <a:gd name="connsiteY34" fmla="*/ 1397458 h 2981222"/>
              <a:gd name="connsiteX35" fmla="*/ 1673412 w 2211294"/>
              <a:gd name="connsiteY35" fmla="*/ 1373552 h 2981222"/>
              <a:gd name="connsiteX36" fmla="*/ 1643529 w 2211294"/>
              <a:gd name="connsiteY36" fmla="*/ 1349646 h 2981222"/>
              <a:gd name="connsiteX37" fmla="*/ 1763059 w 2211294"/>
              <a:gd name="connsiteY37" fmla="*/ 1295858 h 2981222"/>
              <a:gd name="connsiteX38" fmla="*/ 1625600 w 2211294"/>
              <a:gd name="connsiteY38" fmla="*/ 1062775 h 2981222"/>
              <a:gd name="connsiteX39" fmla="*/ 1559859 w 2211294"/>
              <a:gd name="connsiteY39" fmla="*/ 1080705 h 2981222"/>
              <a:gd name="connsiteX40" fmla="*/ 1565835 w 2211294"/>
              <a:gd name="connsiteY40" fmla="*/ 985081 h 2981222"/>
              <a:gd name="connsiteX41" fmla="*/ 1715247 w 2211294"/>
              <a:gd name="connsiteY41" fmla="*/ 931293 h 2981222"/>
              <a:gd name="connsiteX42" fmla="*/ 1727200 w 2211294"/>
              <a:gd name="connsiteY42" fmla="*/ 991058 h 2981222"/>
              <a:gd name="connsiteX43" fmla="*/ 1870635 w 2211294"/>
              <a:gd name="connsiteY43" fmla="*/ 913363 h 2981222"/>
              <a:gd name="connsiteX44" fmla="*/ 1918447 w 2211294"/>
              <a:gd name="connsiteY44" fmla="*/ 961175 h 2981222"/>
              <a:gd name="connsiteX45" fmla="*/ 2163482 w 2211294"/>
              <a:gd name="connsiteY45" fmla="*/ 829693 h 2981222"/>
              <a:gd name="connsiteX46" fmla="*/ 2067859 w 2211294"/>
              <a:gd name="connsiteY46" fmla="*/ 704187 h 2981222"/>
              <a:gd name="connsiteX47" fmla="*/ 1978212 w 2211294"/>
              <a:gd name="connsiteY47" fmla="*/ 692234 h 2981222"/>
              <a:gd name="connsiteX48" fmla="*/ 1869559 w 2211294"/>
              <a:gd name="connsiteY48" fmla="*/ 734612 h 2981222"/>
              <a:gd name="connsiteX49" fmla="*/ 1870465 w 2211294"/>
              <a:gd name="connsiteY49" fmla="*/ 710163 h 2981222"/>
              <a:gd name="connsiteX50" fmla="*/ 1828035 w 2211294"/>
              <a:gd name="connsiteY50" fmla="*/ 691148 h 2981222"/>
              <a:gd name="connsiteX51" fmla="*/ 1754363 w 2211294"/>
              <a:gd name="connsiteY51" fmla="*/ 631383 h 2981222"/>
              <a:gd name="connsiteX52" fmla="*/ 1739889 w 2211294"/>
              <a:gd name="connsiteY52" fmla="*/ 592264 h 2981222"/>
              <a:gd name="connsiteX53" fmla="*/ 1679076 w 2211294"/>
              <a:gd name="connsiteY53" fmla="*/ 523805 h 2981222"/>
              <a:gd name="connsiteX54" fmla="*/ 1612003 w 2211294"/>
              <a:gd name="connsiteY54" fmla="*/ 552603 h 2981222"/>
              <a:gd name="connsiteX55" fmla="*/ 1491568 w 2211294"/>
              <a:gd name="connsiteY55" fmla="*/ 530869 h 2981222"/>
              <a:gd name="connsiteX56" fmla="*/ 1377279 w 2211294"/>
              <a:gd name="connsiteY56" fmla="*/ 458608 h 2981222"/>
              <a:gd name="connsiteX57" fmla="*/ 1260270 w 2211294"/>
              <a:gd name="connsiteY57" fmla="*/ 310283 h 2981222"/>
              <a:gd name="connsiteX58" fmla="*/ 1139410 w 2211294"/>
              <a:gd name="connsiteY58" fmla="*/ 422749 h 2981222"/>
              <a:gd name="connsiteX59" fmla="*/ 1107630 w 2211294"/>
              <a:gd name="connsiteY59" fmla="*/ 386892 h 2981222"/>
              <a:gd name="connsiteX60" fmla="*/ 1043390 w 2211294"/>
              <a:gd name="connsiteY60" fmla="*/ 290724 h 2981222"/>
              <a:gd name="connsiteX61" fmla="*/ 954337 w 2211294"/>
              <a:gd name="connsiteY61" fmla="*/ 311912 h 2981222"/>
              <a:gd name="connsiteX62" fmla="*/ 889191 w 2211294"/>
              <a:gd name="connsiteY62" fmla="*/ 214116 h 2981222"/>
              <a:gd name="connsiteX63" fmla="*/ 760371 w 2211294"/>
              <a:gd name="connsiteY63" fmla="*/ 214116 h 2981222"/>
              <a:gd name="connsiteX64" fmla="*/ 754253 w 2211294"/>
              <a:gd name="connsiteY64" fmla="*/ 297787 h 2981222"/>
              <a:gd name="connsiteX65" fmla="*/ 722133 w 2211294"/>
              <a:gd name="connsiteY65" fmla="*/ 411338 h 2981222"/>
              <a:gd name="connsiteX66" fmla="*/ 428040 w 2211294"/>
              <a:gd name="connsiteY66" fmla="*/ 50 h 2981222"/>
              <a:gd name="connsiteX67" fmla="*/ 569176 w 2211294"/>
              <a:gd name="connsiteY67" fmla="*/ 448507 h 2981222"/>
              <a:gd name="connsiteX68" fmla="*/ 640105 w 2211294"/>
              <a:gd name="connsiteY68" fmla="*/ 495010 h 2981222"/>
              <a:gd name="connsiteX69" fmla="*/ 463927 w 2211294"/>
              <a:gd name="connsiteY69" fmla="*/ 489577 h 2981222"/>
              <a:gd name="connsiteX70" fmla="*/ 511909 w 2211294"/>
              <a:gd name="connsiteY70" fmla="*/ 332015 h 2981222"/>
              <a:gd name="connsiteX71" fmla="*/ 372949 w 2211294"/>
              <a:gd name="connsiteY71" fmla="*/ 313543 h 2981222"/>
              <a:gd name="connsiteX72" fmla="*/ 252513 w 2211294"/>
              <a:gd name="connsiteY72" fmla="*/ 304849 h 2981222"/>
              <a:gd name="connsiteX73" fmla="*/ 79336 w 2211294"/>
              <a:gd name="connsiteY73" fmla="*/ 252692 h 2981222"/>
              <a:gd name="connsiteX0" fmla="*/ 79336 w 2211294"/>
              <a:gd name="connsiteY0" fmla="*/ 38576 h 2767106"/>
              <a:gd name="connsiteX1" fmla="*/ 77694 w 2211294"/>
              <a:gd name="connsiteY1" fmla="*/ 137459 h 2767106"/>
              <a:gd name="connsiteX2" fmla="*/ 11953 w 2211294"/>
              <a:gd name="connsiteY2" fmla="*/ 191247 h 2767106"/>
              <a:gd name="connsiteX3" fmla="*/ 0 w 2211294"/>
              <a:gd name="connsiteY3" fmla="*/ 669365 h 2767106"/>
              <a:gd name="connsiteX4" fmla="*/ 41835 w 2211294"/>
              <a:gd name="connsiteY4" fmla="*/ 747059 h 2767106"/>
              <a:gd name="connsiteX5" fmla="*/ 0 w 2211294"/>
              <a:gd name="connsiteY5" fmla="*/ 950259 h 2767106"/>
              <a:gd name="connsiteX6" fmla="*/ 17929 w 2211294"/>
              <a:gd name="connsiteY6" fmla="*/ 1033930 h 2767106"/>
              <a:gd name="connsiteX7" fmla="*/ 17929 w 2211294"/>
              <a:gd name="connsiteY7" fmla="*/ 1105647 h 2767106"/>
              <a:gd name="connsiteX8" fmla="*/ 23906 w 2211294"/>
              <a:gd name="connsiteY8" fmla="*/ 1231153 h 2767106"/>
              <a:gd name="connsiteX9" fmla="*/ 107576 w 2211294"/>
              <a:gd name="connsiteY9" fmla="*/ 1422400 h 2767106"/>
              <a:gd name="connsiteX10" fmla="*/ 65741 w 2211294"/>
              <a:gd name="connsiteY10" fmla="*/ 1613647 h 2767106"/>
              <a:gd name="connsiteX11" fmla="*/ 53788 w 2211294"/>
              <a:gd name="connsiteY11" fmla="*/ 1703294 h 2767106"/>
              <a:gd name="connsiteX12" fmla="*/ 29882 w 2211294"/>
              <a:gd name="connsiteY12" fmla="*/ 1757083 h 2767106"/>
              <a:gd name="connsiteX13" fmla="*/ 23906 w 2211294"/>
              <a:gd name="connsiteY13" fmla="*/ 1852706 h 2767106"/>
              <a:gd name="connsiteX14" fmla="*/ 101600 w 2211294"/>
              <a:gd name="connsiteY14" fmla="*/ 2032000 h 2767106"/>
              <a:gd name="connsiteX15" fmla="*/ 137459 w 2211294"/>
              <a:gd name="connsiteY15" fmla="*/ 2719294 h 2767106"/>
              <a:gd name="connsiteX16" fmla="*/ 179294 w 2211294"/>
              <a:gd name="connsiteY16" fmla="*/ 2767106 h 2767106"/>
              <a:gd name="connsiteX17" fmla="*/ 304800 w 2211294"/>
              <a:gd name="connsiteY17" fmla="*/ 2713318 h 2767106"/>
              <a:gd name="connsiteX18" fmla="*/ 496047 w 2211294"/>
              <a:gd name="connsiteY18" fmla="*/ 2725271 h 2767106"/>
              <a:gd name="connsiteX19" fmla="*/ 627529 w 2211294"/>
              <a:gd name="connsiteY19" fmla="*/ 2725271 h 2767106"/>
              <a:gd name="connsiteX20" fmla="*/ 782918 w 2211294"/>
              <a:gd name="connsiteY20" fmla="*/ 2575859 h 2767106"/>
              <a:gd name="connsiteX21" fmla="*/ 1207247 w 2211294"/>
              <a:gd name="connsiteY21" fmla="*/ 2599765 h 2767106"/>
              <a:gd name="connsiteX22" fmla="*/ 1775012 w 2211294"/>
              <a:gd name="connsiteY22" fmla="*/ 2109694 h 2767106"/>
              <a:gd name="connsiteX23" fmla="*/ 1798918 w 2211294"/>
              <a:gd name="connsiteY23" fmla="*/ 2032000 h 2767106"/>
              <a:gd name="connsiteX24" fmla="*/ 2211294 w 2211294"/>
              <a:gd name="connsiteY24" fmla="*/ 1751106 h 2767106"/>
              <a:gd name="connsiteX25" fmla="*/ 2109694 w 2211294"/>
              <a:gd name="connsiteY25" fmla="*/ 1715247 h 2767106"/>
              <a:gd name="connsiteX26" fmla="*/ 2061882 w 2211294"/>
              <a:gd name="connsiteY26" fmla="*/ 1655483 h 2767106"/>
              <a:gd name="connsiteX27" fmla="*/ 1990165 w 2211294"/>
              <a:gd name="connsiteY27" fmla="*/ 1649506 h 2767106"/>
              <a:gd name="connsiteX28" fmla="*/ 1960282 w 2211294"/>
              <a:gd name="connsiteY28" fmla="*/ 1595718 h 2767106"/>
              <a:gd name="connsiteX29" fmla="*/ 1870635 w 2211294"/>
              <a:gd name="connsiteY29" fmla="*/ 1565836 h 2767106"/>
              <a:gd name="connsiteX30" fmla="*/ 1840753 w 2211294"/>
              <a:gd name="connsiteY30" fmla="*/ 1482165 h 2767106"/>
              <a:gd name="connsiteX31" fmla="*/ 1798918 w 2211294"/>
              <a:gd name="connsiteY31" fmla="*/ 1428377 h 2767106"/>
              <a:gd name="connsiteX32" fmla="*/ 1798918 w 2211294"/>
              <a:gd name="connsiteY32" fmla="*/ 1320800 h 2767106"/>
              <a:gd name="connsiteX33" fmla="*/ 1727200 w 2211294"/>
              <a:gd name="connsiteY33" fmla="*/ 1261036 h 2767106"/>
              <a:gd name="connsiteX34" fmla="*/ 1739153 w 2211294"/>
              <a:gd name="connsiteY34" fmla="*/ 1183342 h 2767106"/>
              <a:gd name="connsiteX35" fmla="*/ 1673412 w 2211294"/>
              <a:gd name="connsiteY35" fmla="*/ 1159436 h 2767106"/>
              <a:gd name="connsiteX36" fmla="*/ 1643529 w 2211294"/>
              <a:gd name="connsiteY36" fmla="*/ 1135530 h 2767106"/>
              <a:gd name="connsiteX37" fmla="*/ 1763059 w 2211294"/>
              <a:gd name="connsiteY37" fmla="*/ 1081742 h 2767106"/>
              <a:gd name="connsiteX38" fmla="*/ 1625600 w 2211294"/>
              <a:gd name="connsiteY38" fmla="*/ 848659 h 2767106"/>
              <a:gd name="connsiteX39" fmla="*/ 1559859 w 2211294"/>
              <a:gd name="connsiteY39" fmla="*/ 866589 h 2767106"/>
              <a:gd name="connsiteX40" fmla="*/ 1565835 w 2211294"/>
              <a:gd name="connsiteY40" fmla="*/ 770965 h 2767106"/>
              <a:gd name="connsiteX41" fmla="*/ 1715247 w 2211294"/>
              <a:gd name="connsiteY41" fmla="*/ 717177 h 2767106"/>
              <a:gd name="connsiteX42" fmla="*/ 1727200 w 2211294"/>
              <a:gd name="connsiteY42" fmla="*/ 776942 h 2767106"/>
              <a:gd name="connsiteX43" fmla="*/ 1870635 w 2211294"/>
              <a:gd name="connsiteY43" fmla="*/ 699247 h 2767106"/>
              <a:gd name="connsiteX44" fmla="*/ 1918447 w 2211294"/>
              <a:gd name="connsiteY44" fmla="*/ 747059 h 2767106"/>
              <a:gd name="connsiteX45" fmla="*/ 2163482 w 2211294"/>
              <a:gd name="connsiteY45" fmla="*/ 615577 h 2767106"/>
              <a:gd name="connsiteX46" fmla="*/ 2067859 w 2211294"/>
              <a:gd name="connsiteY46" fmla="*/ 490071 h 2767106"/>
              <a:gd name="connsiteX47" fmla="*/ 1978212 w 2211294"/>
              <a:gd name="connsiteY47" fmla="*/ 478118 h 2767106"/>
              <a:gd name="connsiteX48" fmla="*/ 1869559 w 2211294"/>
              <a:gd name="connsiteY48" fmla="*/ 520496 h 2767106"/>
              <a:gd name="connsiteX49" fmla="*/ 1870465 w 2211294"/>
              <a:gd name="connsiteY49" fmla="*/ 496047 h 2767106"/>
              <a:gd name="connsiteX50" fmla="*/ 1828035 w 2211294"/>
              <a:gd name="connsiteY50" fmla="*/ 477032 h 2767106"/>
              <a:gd name="connsiteX51" fmla="*/ 1754363 w 2211294"/>
              <a:gd name="connsiteY51" fmla="*/ 417267 h 2767106"/>
              <a:gd name="connsiteX52" fmla="*/ 1739889 w 2211294"/>
              <a:gd name="connsiteY52" fmla="*/ 378148 h 2767106"/>
              <a:gd name="connsiteX53" fmla="*/ 1679076 w 2211294"/>
              <a:gd name="connsiteY53" fmla="*/ 309689 h 2767106"/>
              <a:gd name="connsiteX54" fmla="*/ 1612003 w 2211294"/>
              <a:gd name="connsiteY54" fmla="*/ 338487 h 2767106"/>
              <a:gd name="connsiteX55" fmla="*/ 1491568 w 2211294"/>
              <a:gd name="connsiteY55" fmla="*/ 316753 h 2767106"/>
              <a:gd name="connsiteX56" fmla="*/ 1377279 w 2211294"/>
              <a:gd name="connsiteY56" fmla="*/ 244492 h 2767106"/>
              <a:gd name="connsiteX57" fmla="*/ 1260270 w 2211294"/>
              <a:gd name="connsiteY57" fmla="*/ 96167 h 2767106"/>
              <a:gd name="connsiteX58" fmla="*/ 1139410 w 2211294"/>
              <a:gd name="connsiteY58" fmla="*/ 208633 h 2767106"/>
              <a:gd name="connsiteX59" fmla="*/ 1107630 w 2211294"/>
              <a:gd name="connsiteY59" fmla="*/ 172776 h 2767106"/>
              <a:gd name="connsiteX60" fmla="*/ 1043390 w 2211294"/>
              <a:gd name="connsiteY60" fmla="*/ 76608 h 2767106"/>
              <a:gd name="connsiteX61" fmla="*/ 954337 w 2211294"/>
              <a:gd name="connsiteY61" fmla="*/ 97796 h 2767106"/>
              <a:gd name="connsiteX62" fmla="*/ 889191 w 2211294"/>
              <a:gd name="connsiteY62" fmla="*/ 0 h 2767106"/>
              <a:gd name="connsiteX63" fmla="*/ 760371 w 2211294"/>
              <a:gd name="connsiteY63" fmla="*/ 0 h 2767106"/>
              <a:gd name="connsiteX64" fmla="*/ 754253 w 2211294"/>
              <a:gd name="connsiteY64" fmla="*/ 83671 h 2767106"/>
              <a:gd name="connsiteX65" fmla="*/ 722133 w 2211294"/>
              <a:gd name="connsiteY65" fmla="*/ 197222 h 2767106"/>
              <a:gd name="connsiteX66" fmla="*/ 644723 w 2211294"/>
              <a:gd name="connsiteY66" fmla="*/ 185813 h 2767106"/>
              <a:gd name="connsiteX67" fmla="*/ 569176 w 2211294"/>
              <a:gd name="connsiteY67" fmla="*/ 234391 h 2767106"/>
              <a:gd name="connsiteX68" fmla="*/ 640105 w 2211294"/>
              <a:gd name="connsiteY68" fmla="*/ 280894 h 2767106"/>
              <a:gd name="connsiteX69" fmla="*/ 463927 w 2211294"/>
              <a:gd name="connsiteY69" fmla="*/ 275461 h 2767106"/>
              <a:gd name="connsiteX70" fmla="*/ 511909 w 2211294"/>
              <a:gd name="connsiteY70" fmla="*/ 117899 h 2767106"/>
              <a:gd name="connsiteX71" fmla="*/ 372949 w 2211294"/>
              <a:gd name="connsiteY71" fmla="*/ 99427 h 2767106"/>
              <a:gd name="connsiteX72" fmla="*/ 252513 w 2211294"/>
              <a:gd name="connsiteY72" fmla="*/ 90733 h 2767106"/>
              <a:gd name="connsiteX73" fmla="*/ 79336 w 2211294"/>
              <a:gd name="connsiteY73" fmla="*/ 38576 h 2767106"/>
              <a:gd name="connsiteX0" fmla="*/ 79336 w 2211294"/>
              <a:gd name="connsiteY0" fmla="*/ 38576 h 2767106"/>
              <a:gd name="connsiteX1" fmla="*/ 77694 w 2211294"/>
              <a:gd name="connsiteY1" fmla="*/ 137459 h 2767106"/>
              <a:gd name="connsiteX2" fmla="*/ 11953 w 2211294"/>
              <a:gd name="connsiteY2" fmla="*/ 191247 h 2767106"/>
              <a:gd name="connsiteX3" fmla="*/ 0 w 2211294"/>
              <a:gd name="connsiteY3" fmla="*/ 669365 h 2767106"/>
              <a:gd name="connsiteX4" fmla="*/ 41835 w 2211294"/>
              <a:gd name="connsiteY4" fmla="*/ 747059 h 2767106"/>
              <a:gd name="connsiteX5" fmla="*/ 0 w 2211294"/>
              <a:gd name="connsiteY5" fmla="*/ 950259 h 2767106"/>
              <a:gd name="connsiteX6" fmla="*/ 17929 w 2211294"/>
              <a:gd name="connsiteY6" fmla="*/ 1033930 h 2767106"/>
              <a:gd name="connsiteX7" fmla="*/ 17929 w 2211294"/>
              <a:gd name="connsiteY7" fmla="*/ 1105647 h 2767106"/>
              <a:gd name="connsiteX8" fmla="*/ 23906 w 2211294"/>
              <a:gd name="connsiteY8" fmla="*/ 1231153 h 2767106"/>
              <a:gd name="connsiteX9" fmla="*/ 107576 w 2211294"/>
              <a:gd name="connsiteY9" fmla="*/ 1422400 h 2767106"/>
              <a:gd name="connsiteX10" fmla="*/ 65741 w 2211294"/>
              <a:gd name="connsiteY10" fmla="*/ 1613647 h 2767106"/>
              <a:gd name="connsiteX11" fmla="*/ 53788 w 2211294"/>
              <a:gd name="connsiteY11" fmla="*/ 1703294 h 2767106"/>
              <a:gd name="connsiteX12" fmla="*/ 29882 w 2211294"/>
              <a:gd name="connsiteY12" fmla="*/ 1757083 h 2767106"/>
              <a:gd name="connsiteX13" fmla="*/ 23906 w 2211294"/>
              <a:gd name="connsiteY13" fmla="*/ 1852706 h 2767106"/>
              <a:gd name="connsiteX14" fmla="*/ 101600 w 2211294"/>
              <a:gd name="connsiteY14" fmla="*/ 2032000 h 2767106"/>
              <a:gd name="connsiteX15" fmla="*/ 137459 w 2211294"/>
              <a:gd name="connsiteY15" fmla="*/ 2719294 h 2767106"/>
              <a:gd name="connsiteX16" fmla="*/ 179294 w 2211294"/>
              <a:gd name="connsiteY16" fmla="*/ 2767106 h 2767106"/>
              <a:gd name="connsiteX17" fmla="*/ 304800 w 2211294"/>
              <a:gd name="connsiteY17" fmla="*/ 2713318 h 2767106"/>
              <a:gd name="connsiteX18" fmla="*/ 496047 w 2211294"/>
              <a:gd name="connsiteY18" fmla="*/ 2725271 h 2767106"/>
              <a:gd name="connsiteX19" fmla="*/ 627529 w 2211294"/>
              <a:gd name="connsiteY19" fmla="*/ 2725271 h 2767106"/>
              <a:gd name="connsiteX20" fmla="*/ 782918 w 2211294"/>
              <a:gd name="connsiteY20" fmla="*/ 2575859 h 2767106"/>
              <a:gd name="connsiteX21" fmla="*/ 1207247 w 2211294"/>
              <a:gd name="connsiteY21" fmla="*/ 2599765 h 2767106"/>
              <a:gd name="connsiteX22" fmla="*/ 1775012 w 2211294"/>
              <a:gd name="connsiteY22" fmla="*/ 2109694 h 2767106"/>
              <a:gd name="connsiteX23" fmla="*/ 1798918 w 2211294"/>
              <a:gd name="connsiteY23" fmla="*/ 2032000 h 2767106"/>
              <a:gd name="connsiteX24" fmla="*/ 2211294 w 2211294"/>
              <a:gd name="connsiteY24" fmla="*/ 1751106 h 2767106"/>
              <a:gd name="connsiteX25" fmla="*/ 2109694 w 2211294"/>
              <a:gd name="connsiteY25" fmla="*/ 1715247 h 2767106"/>
              <a:gd name="connsiteX26" fmla="*/ 2061882 w 2211294"/>
              <a:gd name="connsiteY26" fmla="*/ 1655483 h 2767106"/>
              <a:gd name="connsiteX27" fmla="*/ 1990165 w 2211294"/>
              <a:gd name="connsiteY27" fmla="*/ 1649506 h 2767106"/>
              <a:gd name="connsiteX28" fmla="*/ 1960282 w 2211294"/>
              <a:gd name="connsiteY28" fmla="*/ 1595718 h 2767106"/>
              <a:gd name="connsiteX29" fmla="*/ 1870635 w 2211294"/>
              <a:gd name="connsiteY29" fmla="*/ 1565836 h 2767106"/>
              <a:gd name="connsiteX30" fmla="*/ 1840753 w 2211294"/>
              <a:gd name="connsiteY30" fmla="*/ 1482165 h 2767106"/>
              <a:gd name="connsiteX31" fmla="*/ 1798918 w 2211294"/>
              <a:gd name="connsiteY31" fmla="*/ 1428377 h 2767106"/>
              <a:gd name="connsiteX32" fmla="*/ 1798918 w 2211294"/>
              <a:gd name="connsiteY32" fmla="*/ 1320800 h 2767106"/>
              <a:gd name="connsiteX33" fmla="*/ 1727200 w 2211294"/>
              <a:gd name="connsiteY33" fmla="*/ 1261036 h 2767106"/>
              <a:gd name="connsiteX34" fmla="*/ 1739153 w 2211294"/>
              <a:gd name="connsiteY34" fmla="*/ 1183342 h 2767106"/>
              <a:gd name="connsiteX35" fmla="*/ 1673412 w 2211294"/>
              <a:gd name="connsiteY35" fmla="*/ 1159436 h 2767106"/>
              <a:gd name="connsiteX36" fmla="*/ 1643529 w 2211294"/>
              <a:gd name="connsiteY36" fmla="*/ 1135530 h 2767106"/>
              <a:gd name="connsiteX37" fmla="*/ 1763059 w 2211294"/>
              <a:gd name="connsiteY37" fmla="*/ 1081742 h 2767106"/>
              <a:gd name="connsiteX38" fmla="*/ 1625600 w 2211294"/>
              <a:gd name="connsiteY38" fmla="*/ 848659 h 2767106"/>
              <a:gd name="connsiteX39" fmla="*/ 1559859 w 2211294"/>
              <a:gd name="connsiteY39" fmla="*/ 866589 h 2767106"/>
              <a:gd name="connsiteX40" fmla="*/ 1565835 w 2211294"/>
              <a:gd name="connsiteY40" fmla="*/ 770965 h 2767106"/>
              <a:gd name="connsiteX41" fmla="*/ 1715247 w 2211294"/>
              <a:gd name="connsiteY41" fmla="*/ 717177 h 2767106"/>
              <a:gd name="connsiteX42" fmla="*/ 1727200 w 2211294"/>
              <a:gd name="connsiteY42" fmla="*/ 776942 h 2767106"/>
              <a:gd name="connsiteX43" fmla="*/ 1870635 w 2211294"/>
              <a:gd name="connsiteY43" fmla="*/ 699247 h 2767106"/>
              <a:gd name="connsiteX44" fmla="*/ 1918447 w 2211294"/>
              <a:gd name="connsiteY44" fmla="*/ 747059 h 2767106"/>
              <a:gd name="connsiteX45" fmla="*/ 2163482 w 2211294"/>
              <a:gd name="connsiteY45" fmla="*/ 615577 h 2767106"/>
              <a:gd name="connsiteX46" fmla="*/ 2067859 w 2211294"/>
              <a:gd name="connsiteY46" fmla="*/ 490071 h 2767106"/>
              <a:gd name="connsiteX47" fmla="*/ 1978212 w 2211294"/>
              <a:gd name="connsiteY47" fmla="*/ 478118 h 2767106"/>
              <a:gd name="connsiteX48" fmla="*/ 1869559 w 2211294"/>
              <a:gd name="connsiteY48" fmla="*/ 520496 h 2767106"/>
              <a:gd name="connsiteX49" fmla="*/ 1870465 w 2211294"/>
              <a:gd name="connsiteY49" fmla="*/ 496047 h 2767106"/>
              <a:gd name="connsiteX50" fmla="*/ 1828035 w 2211294"/>
              <a:gd name="connsiteY50" fmla="*/ 477032 h 2767106"/>
              <a:gd name="connsiteX51" fmla="*/ 1754363 w 2211294"/>
              <a:gd name="connsiteY51" fmla="*/ 417267 h 2767106"/>
              <a:gd name="connsiteX52" fmla="*/ 1739889 w 2211294"/>
              <a:gd name="connsiteY52" fmla="*/ 378148 h 2767106"/>
              <a:gd name="connsiteX53" fmla="*/ 1679076 w 2211294"/>
              <a:gd name="connsiteY53" fmla="*/ 309689 h 2767106"/>
              <a:gd name="connsiteX54" fmla="*/ 1612003 w 2211294"/>
              <a:gd name="connsiteY54" fmla="*/ 338487 h 2767106"/>
              <a:gd name="connsiteX55" fmla="*/ 1491568 w 2211294"/>
              <a:gd name="connsiteY55" fmla="*/ 316753 h 2767106"/>
              <a:gd name="connsiteX56" fmla="*/ 1377279 w 2211294"/>
              <a:gd name="connsiteY56" fmla="*/ 244492 h 2767106"/>
              <a:gd name="connsiteX57" fmla="*/ 1260270 w 2211294"/>
              <a:gd name="connsiteY57" fmla="*/ 96167 h 2767106"/>
              <a:gd name="connsiteX58" fmla="*/ 1139410 w 2211294"/>
              <a:gd name="connsiteY58" fmla="*/ 208633 h 2767106"/>
              <a:gd name="connsiteX59" fmla="*/ 1107630 w 2211294"/>
              <a:gd name="connsiteY59" fmla="*/ 172776 h 2767106"/>
              <a:gd name="connsiteX60" fmla="*/ 1043390 w 2211294"/>
              <a:gd name="connsiteY60" fmla="*/ 76608 h 2767106"/>
              <a:gd name="connsiteX61" fmla="*/ 954337 w 2211294"/>
              <a:gd name="connsiteY61" fmla="*/ 97796 h 2767106"/>
              <a:gd name="connsiteX62" fmla="*/ 889191 w 2211294"/>
              <a:gd name="connsiteY62" fmla="*/ 0 h 2767106"/>
              <a:gd name="connsiteX63" fmla="*/ 760371 w 2211294"/>
              <a:gd name="connsiteY63" fmla="*/ 0 h 2767106"/>
              <a:gd name="connsiteX64" fmla="*/ 754253 w 2211294"/>
              <a:gd name="connsiteY64" fmla="*/ 83671 h 2767106"/>
              <a:gd name="connsiteX65" fmla="*/ 722133 w 2211294"/>
              <a:gd name="connsiteY65" fmla="*/ 197222 h 2767106"/>
              <a:gd name="connsiteX66" fmla="*/ 753065 w 2211294"/>
              <a:gd name="connsiteY66" fmla="*/ 342288 h 2767106"/>
              <a:gd name="connsiteX67" fmla="*/ 569176 w 2211294"/>
              <a:gd name="connsiteY67" fmla="*/ 234391 h 2767106"/>
              <a:gd name="connsiteX68" fmla="*/ 640105 w 2211294"/>
              <a:gd name="connsiteY68" fmla="*/ 280894 h 2767106"/>
              <a:gd name="connsiteX69" fmla="*/ 463927 w 2211294"/>
              <a:gd name="connsiteY69" fmla="*/ 275461 h 2767106"/>
              <a:gd name="connsiteX70" fmla="*/ 511909 w 2211294"/>
              <a:gd name="connsiteY70" fmla="*/ 117899 h 2767106"/>
              <a:gd name="connsiteX71" fmla="*/ 372949 w 2211294"/>
              <a:gd name="connsiteY71" fmla="*/ 99427 h 2767106"/>
              <a:gd name="connsiteX72" fmla="*/ 252513 w 2211294"/>
              <a:gd name="connsiteY72" fmla="*/ 90733 h 2767106"/>
              <a:gd name="connsiteX73" fmla="*/ 79336 w 2211294"/>
              <a:gd name="connsiteY73" fmla="*/ 38576 h 2767106"/>
              <a:gd name="connsiteX0" fmla="*/ 79336 w 2211294"/>
              <a:gd name="connsiteY0" fmla="*/ 38576 h 2767106"/>
              <a:gd name="connsiteX1" fmla="*/ 77694 w 2211294"/>
              <a:gd name="connsiteY1" fmla="*/ 137459 h 2767106"/>
              <a:gd name="connsiteX2" fmla="*/ 11953 w 2211294"/>
              <a:gd name="connsiteY2" fmla="*/ 191247 h 2767106"/>
              <a:gd name="connsiteX3" fmla="*/ 0 w 2211294"/>
              <a:gd name="connsiteY3" fmla="*/ 669365 h 2767106"/>
              <a:gd name="connsiteX4" fmla="*/ 41835 w 2211294"/>
              <a:gd name="connsiteY4" fmla="*/ 747059 h 2767106"/>
              <a:gd name="connsiteX5" fmla="*/ 0 w 2211294"/>
              <a:gd name="connsiteY5" fmla="*/ 950259 h 2767106"/>
              <a:gd name="connsiteX6" fmla="*/ 17929 w 2211294"/>
              <a:gd name="connsiteY6" fmla="*/ 1033930 h 2767106"/>
              <a:gd name="connsiteX7" fmla="*/ 17929 w 2211294"/>
              <a:gd name="connsiteY7" fmla="*/ 1105647 h 2767106"/>
              <a:gd name="connsiteX8" fmla="*/ 23906 w 2211294"/>
              <a:gd name="connsiteY8" fmla="*/ 1231153 h 2767106"/>
              <a:gd name="connsiteX9" fmla="*/ 107576 w 2211294"/>
              <a:gd name="connsiteY9" fmla="*/ 1422400 h 2767106"/>
              <a:gd name="connsiteX10" fmla="*/ 65741 w 2211294"/>
              <a:gd name="connsiteY10" fmla="*/ 1613647 h 2767106"/>
              <a:gd name="connsiteX11" fmla="*/ 53788 w 2211294"/>
              <a:gd name="connsiteY11" fmla="*/ 1703294 h 2767106"/>
              <a:gd name="connsiteX12" fmla="*/ 29882 w 2211294"/>
              <a:gd name="connsiteY12" fmla="*/ 1757083 h 2767106"/>
              <a:gd name="connsiteX13" fmla="*/ 23906 w 2211294"/>
              <a:gd name="connsiteY13" fmla="*/ 1852706 h 2767106"/>
              <a:gd name="connsiteX14" fmla="*/ 101600 w 2211294"/>
              <a:gd name="connsiteY14" fmla="*/ 2032000 h 2767106"/>
              <a:gd name="connsiteX15" fmla="*/ 137459 w 2211294"/>
              <a:gd name="connsiteY15" fmla="*/ 2719294 h 2767106"/>
              <a:gd name="connsiteX16" fmla="*/ 179294 w 2211294"/>
              <a:gd name="connsiteY16" fmla="*/ 2767106 h 2767106"/>
              <a:gd name="connsiteX17" fmla="*/ 304800 w 2211294"/>
              <a:gd name="connsiteY17" fmla="*/ 2713318 h 2767106"/>
              <a:gd name="connsiteX18" fmla="*/ 496047 w 2211294"/>
              <a:gd name="connsiteY18" fmla="*/ 2725271 h 2767106"/>
              <a:gd name="connsiteX19" fmla="*/ 627529 w 2211294"/>
              <a:gd name="connsiteY19" fmla="*/ 2725271 h 2767106"/>
              <a:gd name="connsiteX20" fmla="*/ 782918 w 2211294"/>
              <a:gd name="connsiteY20" fmla="*/ 2575859 h 2767106"/>
              <a:gd name="connsiteX21" fmla="*/ 1207247 w 2211294"/>
              <a:gd name="connsiteY21" fmla="*/ 2599765 h 2767106"/>
              <a:gd name="connsiteX22" fmla="*/ 1775012 w 2211294"/>
              <a:gd name="connsiteY22" fmla="*/ 2109694 h 2767106"/>
              <a:gd name="connsiteX23" fmla="*/ 1798918 w 2211294"/>
              <a:gd name="connsiteY23" fmla="*/ 2032000 h 2767106"/>
              <a:gd name="connsiteX24" fmla="*/ 2211294 w 2211294"/>
              <a:gd name="connsiteY24" fmla="*/ 1751106 h 2767106"/>
              <a:gd name="connsiteX25" fmla="*/ 2109694 w 2211294"/>
              <a:gd name="connsiteY25" fmla="*/ 1715247 h 2767106"/>
              <a:gd name="connsiteX26" fmla="*/ 2061882 w 2211294"/>
              <a:gd name="connsiteY26" fmla="*/ 1655483 h 2767106"/>
              <a:gd name="connsiteX27" fmla="*/ 1990165 w 2211294"/>
              <a:gd name="connsiteY27" fmla="*/ 1649506 h 2767106"/>
              <a:gd name="connsiteX28" fmla="*/ 1960282 w 2211294"/>
              <a:gd name="connsiteY28" fmla="*/ 1595718 h 2767106"/>
              <a:gd name="connsiteX29" fmla="*/ 1870635 w 2211294"/>
              <a:gd name="connsiteY29" fmla="*/ 1565836 h 2767106"/>
              <a:gd name="connsiteX30" fmla="*/ 1840753 w 2211294"/>
              <a:gd name="connsiteY30" fmla="*/ 1482165 h 2767106"/>
              <a:gd name="connsiteX31" fmla="*/ 1798918 w 2211294"/>
              <a:gd name="connsiteY31" fmla="*/ 1428377 h 2767106"/>
              <a:gd name="connsiteX32" fmla="*/ 1798918 w 2211294"/>
              <a:gd name="connsiteY32" fmla="*/ 1320800 h 2767106"/>
              <a:gd name="connsiteX33" fmla="*/ 1727200 w 2211294"/>
              <a:gd name="connsiteY33" fmla="*/ 1261036 h 2767106"/>
              <a:gd name="connsiteX34" fmla="*/ 1739153 w 2211294"/>
              <a:gd name="connsiteY34" fmla="*/ 1183342 h 2767106"/>
              <a:gd name="connsiteX35" fmla="*/ 1673412 w 2211294"/>
              <a:gd name="connsiteY35" fmla="*/ 1159436 h 2767106"/>
              <a:gd name="connsiteX36" fmla="*/ 1643529 w 2211294"/>
              <a:gd name="connsiteY36" fmla="*/ 1135530 h 2767106"/>
              <a:gd name="connsiteX37" fmla="*/ 1763059 w 2211294"/>
              <a:gd name="connsiteY37" fmla="*/ 1081742 h 2767106"/>
              <a:gd name="connsiteX38" fmla="*/ 1625600 w 2211294"/>
              <a:gd name="connsiteY38" fmla="*/ 848659 h 2767106"/>
              <a:gd name="connsiteX39" fmla="*/ 1559859 w 2211294"/>
              <a:gd name="connsiteY39" fmla="*/ 866589 h 2767106"/>
              <a:gd name="connsiteX40" fmla="*/ 1565835 w 2211294"/>
              <a:gd name="connsiteY40" fmla="*/ 770965 h 2767106"/>
              <a:gd name="connsiteX41" fmla="*/ 1715247 w 2211294"/>
              <a:gd name="connsiteY41" fmla="*/ 717177 h 2767106"/>
              <a:gd name="connsiteX42" fmla="*/ 1727200 w 2211294"/>
              <a:gd name="connsiteY42" fmla="*/ 776942 h 2767106"/>
              <a:gd name="connsiteX43" fmla="*/ 1870635 w 2211294"/>
              <a:gd name="connsiteY43" fmla="*/ 699247 h 2767106"/>
              <a:gd name="connsiteX44" fmla="*/ 1918447 w 2211294"/>
              <a:gd name="connsiteY44" fmla="*/ 747059 h 2767106"/>
              <a:gd name="connsiteX45" fmla="*/ 2163482 w 2211294"/>
              <a:gd name="connsiteY45" fmla="*/ 615577 h 2767106"/>
              <a:gd name="connsiteX46" fmla="*/ 2067859 w 2211294"/>
              <a:gd name="connsiteY46" fmla="*/ 490071 h 2767106"/>
              <a:gd name="connsiteX47" fmla="*/ 1978212 w 2211294"/>
              <a:gd name="connsiteY47" fmla="*/ 478118 h 2767106"/>
              <a:gd name="connsiteX48" fmla="*/ 1869559 w 2211294"/>
              <a:gd name="connsiteY48" fmla="*/ 520496 h 2767106"/>
              <a:gd name="connsiteX49" fmla="*/ 1870465 w 2211294"/>
              <a:gd name="connsiteY49" fmla="*/ 496047 h 2767106"/>
              <a:gd name="connsiteX50" fmla="*/ 1828035 w 2211294"/>
              <a:gd name="connsiteY50" fmla="*/ 477032 h 2767106"/>
              <a:gd name="connsiteX51" fmla="*/ 1754363 w 2211294"/>
              <a:gd name="connsiteY51" fmla="*/ 417267 h 2767106"/>
              <a:gd name="connsiteX52" fmla="*/ 1739889 w 2211294"/>
              <a:gd name="connsiteY52" fmla="*/ 378148 h 2767106"/>
              <a:gd name="connsiteX53" fmla="*/ 1679076 w 2211294"/>
              <a:gd name="connsiteY53" fmla="*/ 309689 h 2767106"/>
              <a:gd name="connsiteX54" fmla="*/ 1612003 w 2211294"/>
              <a:gd name="connsiteY54" fmla="*/ 338487 h 2767106"/>
              <a:gd name="connsiteX55" fmla="*/ 1491568 w 2211294"/>
              <a:gd name="connsiteY55" fmla="*/ 316753 h 2767106"/>
              <a:gd name="connsiteX56" fmla="*/ 1377279 w 2211294"/>
              <a:gd name="connsiteY56" fmla="*/ 244492 h 2767106"/>
              <a:gd name="connsiteX57" fmla="*/ 1260270 w 2211294"/>
              <a:gd name="connsiteY57" fmla="*/ 96167 h 2767106"/>
              <a:gd name="connsiteX58" fmla="*/ 1139410 w 2211294"/>
              <a:gd name="connsiteY58" fmla="*/ 208633 h 2767106"/>
              <a:gd name="connsiteX59" fmla="*/ 1107630 w 2211294"/>
              <a:gd name="connsiteY59" fmla="*/ 172776 h 2767106"/>
              <a:gd name="connsiteX60" fmla="*/ 1043390 w 2211294"/>
              <a:gd name="connsiteY60" fmla="*/ 76608 h 2767106"/>
              <a:gd name="connsiteX61" fmla="*/ 954337 w 2211294"/>
              <a:gd name="connsiteY61" fmla="*/ 97796 h 2767106"/>
              <a:gd name="connsiteX62" fmla="*/ 889191 w 2211294"/>
              <a:gd name="connsiteY62" fmla="*/ 0 h 2767106"/>
              <a:gd name="connsiteX63" fmla="*/ 760371 w 2211294"/>
              <a:gd name="connsiteY63" fmla="*/ 0 h 2767106"/>
              <a:gd name="connsiteX64" fmla="*/ 754253 w 2211294"/>
              <a:gd name="connsiteY64" fmla="*/ 83671 h 2767106"/>
              <a:gd name="connsiteX65" fmla="*/ 722133 w 2211294"/>
              <a:gd name="connsiteY65" fmla="*/ 197222 h 2767106"/>
              <a:gd name="connsiteX66" fmla="*/ 753065 w 2211294"/>
              <a:gd name="connsiteY66" fmla="*/ 342288 h 2767106"/>
              <a:gd name="connsiteX67" fmla="*/ 569176 w 2211294"/>
              <a:gd name="connsiteY67" fmla="*/ 234391 h 2767106"/>
              <a:gd name="connsiteX68" fmla="*/ 653106 w 2211294"/>
              <a:gd name="connsiteY68" fmla="*/ 463448 h 2767106"/>
              <a:gd name="connsiteX69" fmla="*/ 463927 w 2211294"/>
              <a:gd name="connsiteY69" fmla="*/ 275461 h 2767106"/>
              <a:gd name="connsiteX70" fmla="*/ 511909 w 2211294"/>
              <a:gd name="connsiteY70" fmla="*/ 117899 h 2767106"/>
              <a:gd name="connsiteX71" fmla="*/ 372949 w 2211294"/>
              <a:gd name="connsiteY71" fmla="*/ 99427 h 2767106"/>
              <a:gd name="connsiteX72" fmla="*/ 252513 w 2211294"/>
              <a:gd name="connsiteY72" fmla="*/ 90733 h 2767106"/>
              <a:gd name="connsiteX73" fmla="*/ 79336 w 2211294"/>
              <a:gd name="connsiteY73" fmla="*/ 38576 h 2767106"/>
              <a:gd name="connsiteX0" fmla="*/ 79336 w 2211294"/>
              <a:gd name="connsiteY0" fmla="*/ 38576 h 2767106"/>
              <a:gd name="connsiteX1" fmla="*/ 77694 w 2211294"/>
              <a:gd name="connsiteY1" fmla="*/ 137459 h 2767106"/>
              <a:gd name="connsiteX2" fmla="*/ 11953 w 2211294"/>
              <a:gd name="connsiteY2" fmla="*/ 191247 h 2767106"/>
              <a:gd name="connsiteX3" fmla="*/ 0 w 2211294"/>
              <a:gd name="connsiteY3" fmla="*/ 669365 h 2767106"/>
              <a:gd name="connsiteX4" fmla="*/ 41835 w 2211294"/>
              <a:gd name="connsiteY4" fmla="*/ 747059 h 2767106"/>
              <a:gd name="connsiteX5" fmla="*/ 0 w 2211294"/>
              <a:gd name="connsiteY5" fmla="*/ 950259 h 2767106"/>
              <a:gd name="connsiteX6" fmla="*/ 17929 w 2211294"/>
              <a:gd name="connsiteY6" fmla="*/ 1033930 h 2767106"/>
              <a:gd name="connsiteX7" fmla="*/ 17929 w 2211294"/>
              <a:gd name="connsiteY7" fmla="*/ 1105647 h 2767106"/>
              <a:gd name="connsiteX8" fmla="*/ 23906 w 2211294"/>
              <a:gd name="connsiteY8" fmla="*/ 1231153 h 2767106"/>
              <a:gd name="connsiteX9" fmla="*/ 107576 w 2211294"/>
              <a:gd name="connsiteY9" fmla="*/ 1422400 h 2767106"/>
              <a:gd name="connsiteX10" fmla="*/ 65741 w 2211294"/>
              <a:gd name="connsiteY10" fmla="*/ 1613647 h 2767106"/>
              <a:gd name="connsiteX11" fmla="*/ 53788 w 2211294"/>
              <a:gd name="connsiteY11" fmla="*/ 1703294 h 2767106"/>
              <a:gd name="connsiteX12" fmla="*/ 29882 w 2211294"/>
              <a:gd name="connsiteY12" fmla="*/ 1757083 h 2767106"/>
              <a:gd name="connsiteX13" fmla="*/ 23906 w 2211294"/>
              <a:gd name="connsiteY13" fmla="*/ 1852706 h 2767106"/>
              <a:gd name="connsiteX14" fmla="*/ 101600 w 2211294"/>
              <a:gd name="connsiteY14" fmla="*/ 2032000 h 2767106"/>
              <a:gd name="connsiteX15" fmla="*/ 137459 w 2211294"/>
              <a:gd name="connsiteY15" fmla="*/ 2719294 h 2767106"/>
              <a:gd name="connsiteX16" fmla="*/ 179294 w 2211294"/>
              <a:gd name="connsiteY16" fmla="*/ 2767106 h 2767106"/>
              <a:gd name="connsiteX17" fmla="*/ 304800 w 2211294"/>
              <a:gd name="connsiteY17" fmla="*/ 2713318 h 2767106"/>
              <a:gd name="connsiteX18" fmla="*/ 496047 w 2211294"/>
              <a:gd name="connsiteY18" fmla="*/ 2725271 h 2767106"/>
              <a:gd name="connsiteX19" fmla="*/ 627529 w 2211294"/>
              <a:gd name="connsiteY19" fmla="*/ 2725271 h 2767106"/>
              <a:gd name="connsiteX20" fmla="*/ 782918 w 2211294"/>
              <a:gd name="connsiteY20" fmla="*/ 2575859 h 2767106"/>
              <a:gd name="connsiteX21" fmla="*/ 1207247 w 2211294"/>
              <a:gd name="connsiteY21" fmla="*/ 2599765 h 2767106"/>
              <a:gd name="connsiteX22" fmla="*/ 1775012 w 2211294"/>
              <a:gd name="connsiteY22" fmla="*/ 2109694 h 2767106"/>
              <a:gd name="connsiteX23" fmla="*/ 1798918 w 2211294"/>
              <a:gd name="connsiteY23" fmla="*/ 2032000 h 2767106"/>
              <a:gd name="connsiteX24" fmla="*/ 2211294 w 2211294"/>
              <a:gd name="connsiteY24" fmla="*/ 1751106 h 2767106"/>
              <a:gd name="connsiteX25" fmla="*/ 2109694 w 2211294"/>
              <a:gd name="connsiteY25" fmla="*/ 1715247 h 2767106"/>
              <a:gd name="connsiteX26" fmla="*/ 2061882 w 2211294"/>
              <a:gd name="connsiteY26" fmla="*/ 1655483 h 2767106"/>
              <a:gd name="connsiteX27" fmla="*/ 1990165 w 2211294"/>
              <a:gd name="connsiteY27" fmla="*/ 1649506 h 2767106"/>
              <a:gd name="connsiteX28" fmla="*/ 1960282 w 2211294"/>
              <a:gd name="connsiteY28" fmla="*/ 1595718 h 2767106"/>
              <a:gd name="connsiteX29" fmla="*/ 1870635 w 2211294"/>
              <a:gd name="connsiteY29" fmla="*/ 1565836 h 2767106"/>
              <a:gd name="connsiteX30" fmla="*/ 1840753 w 2211294"/>
              <a:gd name="connsiteY30" fmla="*/ 1482165 h 2767106"/>
              <a:gd name="connsiteX31" fmla="*/ 1798918 w 2211294"/>
              <a:gd name="connsiteY31" fmla="*/ 1428377 h 2767106"/>
              <a:gd name="connsiteX32" fmla="*/ 1798918 w 2211294"/>
              <a:gd name="connsiteY32" fmla="*/ 1320800 h 2767106"/>
              <a:gd name="connsiteX33" fmla="*/ 1727200 w 2211294"/>
              <a:gd name="connsiteY33" fmla="*/ 1261036 h 2767106"/>
              <a:gd name="connsiteX34" fmla="*/ 1739153 w 2211294"/>
              <a:gd name="connsiteY34" fmla="*/ 1183342 h 2767106"/>
              <a:gd name="connsiteX35" fmla="*/ 1673412 w 2211294"/>
              <a:gd name="connsiteY35" fmla="*/ 1159436 h 2767106"/>
              <a:gd name="connsiteX36" fmla="*/ 1643529 w 2211294"/>
              <a:gd name="connsiteY36" fmla="*/ 1135530 h 2767106"/>
              <a:gd name="connsiteX37" fmla="*/ 1763059 w 2211294"/>
              <a:gd name="connsiteY37" fmla="*/ 1081742 h 2767106"/>
              <a:gd name="connsiteX38" fmla="*/ 1625600 w 2211294"/>
              <a:gd name="connsiteY38" fmla="*/ 848659 h 2767106"/>
              <a:gd name="connsiteX39" fmla="*/ 1559859 w 2211294"/>
              <a:gd name="connsiteY39" fmla="*/ 866589 h 2767106"/>
              <a:gd name="connsiteX40" fmla="*/ 1565835 w 2211294"/>
              <a:gd name="connsiteY40" fmla="*/ 770965 h 2767106"/>
              <a:gd name="connsiteX41" fmla="*/ 1715247 w 2211294"/>
              <a:gd name="connsiteY41" fmla="*/ 717177 h 2767106"/>
              <a:gd name="connsiteX42" fmla="*/ 1727200 w 2211294"/>
              <a:gd name="connsiteY42" fmla="*/ 776942 h 2767106"/>
              <a:gd name="connsiteX43" fmla="*/ 1870635 w 2211294"/>
              <a:gd name="connsiteY43" fmla="*/ 699247 h 2767106"/>
              <a:gd name="connsiteX44" fmla="*/ 1918447 w 2211294"/>
              <a:gd name="connsiteY44" fmla="*/ 747059 h 2767106"/>
              <a:gd name="connsiteX45" fmla="*/ 2163482 w 2211294"/>
              <a:gd name="connsiteY45" fmla="*/ 615577 h 2767106"/>
              <a:gd name="connsiteX46" fmla="*/ 2067859 w 2211294"/>
              <a:gd name="connsiteY46" fmla="*/ 490071 h 2767106"/>
              <a:gd name="connsiteX47" fmla="*/ 1978212 w 2211294"/>
              <a:gd name="connsiteY47" fmla="*/ 478118 h 2767106"/>
              <a:gd name="connsiteX48" fmla="*/ 1869559 w 2211294"/>
              <a:gd name="connsiteY48" fmla="*/ 520496 h 2767106"/>
              <a:gd name="connsiteX49" fmla="*/ 1870465 w 2211294"/>
              <a:gd name="connsiteY49" fmla="*/ 496047 h 2767106"/>
              <a:gd name="connsiteX50" fmla="*/ 1828035 w 2211294"/>
              <a:gd name="connsiteY50" fmla="*/ 477032 h 2767106"/>
              <a:gd name="connsiteX51" fmla="*/ 1754363 w 2211294"/>
              <a:gd name="connsiteY51" fmla="*/ 417267 h 2767106"/>
              <a:gd name="connsiteX52" fmla="*/ 1739889 w 2211294"/>
              <a:gd name="connsiteY52" fmla="*/ 378148 h 2767106"/>
              <a:gd name="connsiteX53" fmla="*/ 1679076 w 2211294"/>
              <a:gd name="connsiteY53" fmla="*/ 309689 h 2767106"/>
              <a:gd name="connsiteX54" fmla="*/ 1612003 w 2211294"/>
              <a:gd name="connsiteY54" fmla="*/ 338487 h 2767106"/>
              <a:gd name="connsiteX55" fmla="*/ 1491568 w 2211294"/>
              <a:gd name="connsiteY55" fmla="*/ 316753 h 2767106"/>
              <a:gd name="connsiteX56" fmla="*/ 1377279 w 2211294"/>
              <a:gd name="connsiteY56" fmla="*/ 244492 h 2767106"/>
              <a:gd name="connsiteX57" fmla="*/ 1260270 w 2211294"/>
              <a:gd name="connsiteY57" fmla="*/ 96167 h 2767106"/>
              <a:gd name="connsiteX58" fmla="*/ 1139410 w 2211294"/>
              <a:gd name="connsiteY58" fmla="*/ 208633 h 2767106"/>
              <a:gd name="connsiteX59" fmla="*/ 1107630 w 2211294"/>
              <a:gd name="connsiteY59" fmla="*/ 172776 h 2767106"/>
              <a:gd name="connsiteX60" fmla="*/ 1043390 w 2211294"/>
              <a:gd name="connsiteY60" fmla="*/ 76608 h 2767106"/>
              <a:gd name="connsiteX61" fmla="*/ 954337 w 2211294"/>
              <a:gd name="connsiteY61" fmla="*/ 97796 h 2767106"/>
              <a:gd name="connsiteX62" fmla="*/ 889191 w 2211294"/>
              <a:gd name="connsiteY62" fmla="*/ 0 h 2767106"/>
              <a:gd name="connsiteX63" fmla="*/ 760371 w 2211294"/>
              <a:gd name="connsiteY63" fmla="*/ 0 h 2767106"/>
              <a:gd name="connsiteX64" fmla="*/ 754253 w 2211294"/>
              <a:gd name="connsiteY64" fmla="*/ 83671 h 2767106"/>
              <a:gd name="connsiteX65" fmla="*/ 704799 w 2211294"/>
              <a:gd name="connsiteY65" fmla="*/ 175490 h 2767106"/>
              <a:gd name="connsiteX66" fmla="*/ 753065 w 2211294"/>
              <a:gd name="connsiteY66" fmla="*/ 342288 h 2767106"/>
              <a:gd name="connsiteX67" fmla="*/ 569176 w 2211294"/>
              <a:gd name="connsiteY67" fmla="*/ 234391 h 2767106"/>
              <a:gd name="connsiteX68" fmla="*/ 653106 w 2211294"/>
              <a:gd name="connsiteY68" fmla="*/ 463448 h 2767106"/>
              <a:gd name="connsiteX69" fmla="*/ 463927 w 2211294"/>
              <a:gd name="connsiteY69" fmla="*/ 275461 h 2767106"/>
              <a:gd name="connsiteX70" fmla="*/ 511909 w 2211294"/>
              <a:gd name="connsiteY70" fmla="*/ 117899 h 2767106"/>
              <a:gd name="connsiteX71" fmla="*/ 372949 w 2211294"/>
              <a:gd name="connsiteY71" fmla="*/ 99427 h 2767106"/>
              <a:gd name="connsiteX72" fmla="*/ 252513 w 2211294"/>
              <a:gd name="connsiteY72" fmla="*/ 90733 h 2767106"/>
              <a:gd name="connsiteX73" fmla="*/ 79336 w 2211294"/>
              <a:gd name="connsiteY73" fmla="*/ 38576 h 2767106"/>
              <a:gd name="connsiteX0" fmla="*/ 79336 w 2211294"/>
              <a:gd name="connsiteY0" fmla="*/ 41836 h 2770366"/>
              <a:gd name="connsiteX1" fmla="*/ 77694 w 2211294"/>
              <a:gd name="connsiteY1" fmla="*/ 140719 h 2770366"/>
              <a:gd name="connsiteX2" fmla="*/ 11953 w 2211294"/>
              <a:gd name="connsiteY2" fmla="*/ 194507 h 2770366"/>
              <a:gd name="connsiteX3" fmla="*/ 0 w 2211294"/>
              <a:gd name="connsiteY3" fmla="*/ 672625 h 2770366"/>
              <a:gd name="connsiteX4" fmla="*/ 41835 w 2211294"/>
              <a:gd name="connsiteY4" fmla="*/ 750319 h 2770366"/>
              <a:gd name="connsiteX5" fmla="*/ 0 w 2211294"/>
              <a:gd name="connsiteY5" fmla="*/ 953519 h 2770366"/>
              <a:gd name="connsiteX6" fmla="*/ 17929 w 2211294"/>
              <a:gd name="connsiteY6" fmla="*/ 1037190 h 2770366"/>
              <a:gd name="connsiteX7" fmla="*/ 17929 w 2211294"/>
              <a:gd name="connsiteY7" fmla="*/ 1108907 h 2770366"/>
              <a:gd name="connsiteX8" fmla="*/ 23906 w 2211294"/>
              <a:gd name="connsiteY8" fmla="*/ 1234413 h 2770366"/>
              <a:gd name="connsiteX9" fmla="*/ 107576 w 2211294"/>
              <a:gd name="connsiteY9" fmla="*/ 1425660 h 2770366"/>
              <a:gd name="connsiteX10" fmla="*/ 65741 w 2211294"/>
              <a:gd name="connsiteY10" fmla="*/ 1616907 h 2770366"/>
              <a:gd name="connsiteX11" fmla="*/ 53788 w 2211294"/>
              <a:gd name="connsiteY11" fmla="*/ 1706554 h 2770366"/>
              <a:gd name="connsiteX12" fmla="*/ 29882 w 2211294"/>
              <a:gd name="connsiteY12" fmla="*/ 1760343 h 2770366"/>
              <a:gd name="connsiteX13" fmla="*/ 23906 w 2211294"/>
              <a:gd name="connsiteY13" fmla="*/ 1855966 h 2770366"/>
              <a:gd name="connsiteX14" fmla="*/ 101600 w 2211294"/>
              <a:gd name="connsiteY14" fmla="*/ 2035260 h 2770366"/>
              <a:gd name="connsiteX15" fmla="*/ 137459 w 2211294"/>
              <a:gd name="connsiteY15" fmla="*/ 2722554 h 2770366"/>
              <a:gd name="connsiteX16" fmla="*/ 179294 w 2211294"/>
              <a:gd name="connsiteY16" fmla="*/ 2770366 h 2770366"/>
              <a:gd name="connsiteX17" fmla="*/ 304800 w 2211294"/>
              <a:gd name="connsiteY17" fmla="*/ 2716578 h 2770366"/>
              <a:gd name="connsiteX18" fmla="*/ 496047 w 2211294"/>
              <a:gd name="connsiteY18" fmla="*/ 2728531 h 2770366"/>
              <a:gd name="connsiteX19" fmla="*/ 627529 w 2211294"/>
              <a:gd name="connsiteY19" fmla="*/ 2728531 h 2770366"/>
              <a:gd name="connsiteX20" fmla="*/ 782918 w 2211294"/>
              <a:gd name="connsiteY20" fmla="*/ 2579119 h 2770366"/>
              <a:gd name="connsiteX21" fmla="*/ 1207247 w 2211294"/>
              <a:gd name="connsiteY21" fmla="*/ 2603025 h 2770366"/>
              <a:gd name="connsiteX22" fmla="*/ 1775012 w 2211294"/>
              <a:gd name="connsiteY22" fmla="*/ 2112954 h 2770366"/>
              <a:gd name="connsiteX23" fmla="*/ 1798918 w 2211294"/>
              <a:gd name="connsiteY23" fmla="*/ 2035260 h 2770366"/>
              <a:gd name="connsiteX24" fmla="*/ 2211294 w 2211294"/>
              <a:gd name="connsiteY24" fmla="*/ 1754366 h 2770366"/>
              <a:gd name="connsiteX25" fmla="*/ 2109694 w 2211294"/>
              <a:gd name="connsiteY25" fmla="*/ 1718507 h 2770366"/>
              <a:gd name="connsiteX26" fmla="*/ 2061882 w 2211294"/>
              <a:gd name="connsiteY26" fmla="*/ 1658743 h 2770366"/>
              <a:gd name="connsiteX27" fmla="*/ 1990165 w 2211294"/>
              <a:gd name="connsiteY27" fmla="*/ 1652766 h 2770366"/>
              <a:gd name="connsiteX28" fmla="*/ 1960282 w 2211294"/>
              <a:gd name="connsiteY28" fmla="*/ 1598978 h 2770366"/>
              <a:gd name="connsiteX29" fmla="*/ 1870635 w 2211294"/>
              <a:gd name="connsiteY29" fmla="*/ 1569096 h 2770366"/>
              <a:gd name="connsiteX30" fmla="*/ 1840753 w 2211294"/>
              <a:gd name="connsiteY30" fmla="*/ 1485425 h 2770366"/>
              <a:gd name="connsiteX31" fmla="*/ 1798918 w 2211294"/>
              <a:gd name="connsiteY31" fmla="*/ 1431637 h 2770366"/>
              <a:gd name="connsiteX32" fmla="*/ 1798918 w 2211294"/>
              <a:gd name="connsiteY32" fmla="*/ 1324060 h 2770366"/>
              <a:gd name="connsiteX33" fmla="*/ 1727200 w 2211294"/>
              <a:gd name="connsiteY33" fmla="*/ 1264296 h 2770366"/>
              <a:gd name="connsiteX34" fmla="*/ 1739153 w 2211294"/>
              <a:gd name="connsiteY34" fmla="*/ 1186602 h 2770366"/>
              <a:gd name="connsiteX35" fmla="*/ 1673412 w 2211294"/>
              <a:gd name="connsiteY35" fmla="*/ 1162696 h 2770366"/>
              <a:gd name="connsiteX36" fmla="*/ 1643529 w 2211294"/>
              <a:gd name="connsiteY36" fmla="*/ 1138790 h 2770366"/>
              <a:gd name="connsiteX37" fmla="*/ 1763059 w 2211294"/>
              <a:gd name="connsiteY37" fmla="*/ 1085002 h 2770366"/>
              <a:gd name="connsiteX38" fmla="*/ 1625600 w 2211294"/>
              <a:gd name="connsiteY38" fmla="*/ 851919 h 2770366"/>
              <a:gd name="connsiteX39" fmla="*/ 1559859 w 2211294"/>
              <a:gd name="connsiteY39" fmla="*/ 869849 h 2770366"/>
              <a:gd name="connsiteX40" fmla="*/ 1565835 w 2211294"/>
              <a:gd name="connsiteY40" fmla="*/ 774225 h 2770366"/>
              <a:gd name="connsiteX41" fmla="*/ 1715247 w 2211294"/>
              <a:gd name="connsiteY41" fmla="*/ 720437 h 2770366"/>
              <a:gd name="connsiteX42" fmla="*/ 1727200 w 2211294"/>
              <a:gd name="connsiteY42" fmla="*/ 780202 h 2770366"/>
              <a:gd name="connsiteX43" fmla="*/ 1870635 w 2211294"/>
              <a:gd name="connsiteY43" fmla="*/ 702507 h 2770366"/>
              <a:gd name="connsiteX44" fmla="*/ 1918447 w 2211294"/>
              <a:gd name="connsiteY44" fmla="*/ 750319 h 2770366"/>
              <a:gd name="connsiteX45" fmla="*/ 2163482 w 2211294"/>
              <a:gd name="connsiteY45" fmla="*/ 618837 h 2770366"/>
              <a:gd name="connsiteX46" fmla="*/ 2067859 w 2211294"/>
              <a:gd name="connsiteY46" fmla="*/ 493331 h 2770366"/>
              <a:gd name="connsiteX47" fmla="*/ 1978212 w 2211294"/>
              <a:gd name="connsiteY47" fmla="*/ 481378 h 2770366"/>
              <a:gd name="connsiteX48" fmla="*/ 1869559 w 2211294"/>
              <a:gd name="connsiteY48" fmla="*/ 523756 h 2770366"/>
              <a:gd name="connsiteX49" fmla="*/ 1870465 w 2211294"/>
              <a:gd name="connsiteY49" fmla="*/ 499307 h 2770366"/>
              <a:gd name="connsiteX50" fmla="*/ 1828035 w 2211294"/>
              <a:gd name="connsiteY50" fmla="*/ 480292 h 2770366"/>
              <a:gd name="connsiteX51" fmla="*/ 1754363 w 2211294"/>
              <a:gd name="connsiteY51" fmla="*/ 420527 h 2770366"/>
              <a:gd name="connsiteX52" fmla="*/ 1739889 w 2211294"/>
              <a:gd name="connsiteY52" fmla="*/ 381408 h 2770366"/>
              <a:gd name="connsiteX53" fmla="*/ 1679076 w 2211294"/>
              <a:gd name="connsiteY53" fmla="*/ 312949 h 2770366"/>
              <a:gd name="connsiteX54" fmla="*/ 1612003 w 2211294"/>
              <a:gd name="connsiteY54" fmla="*/ 341747 h 2770366"/>
              <a:gd name="connsiteX55" fmla="*/ 1491568 w 2211294"/>
              <a:gd name="connsiteY55" fmla="*/ 320013 h 2770366"/>
              <a:gd name="connsiteX56" fmla="*/ 1377279 w 2211294"/>
              <a:gd name="connsiteY56" fmla="*/ 247752 h 2770366"/>
              <a:gd name="connsiteX57" fmla="*/ 1260270 w 2211294"/>
              <a:gd name="connsiteY57" fmla="*/ 99427 h 2770366"/>
              <a:gd name="connsiteX58" fmla="*/ 1139410 w 2211294"/>
              <a:gd name="connsiteY58" fmla="*/ 211893 h 2770366"/>
              <a:gd name="connsiteX59" fmla="*/ 1107630 w 2211294"/>
              <a:gd name="connsiteY59" fmla="*/ 176036 h 2770366"/>
              <a:gd name="connsiteX60" fmla="*/ 1043390 w 2211294"/>
              <a:gd name="connsiteY60" fmla="*/ 79868 h 2770366"/>
              <a:gd name="connsiteX61" fmla="*/ 954337 w 2211294"/>
              <a:gd name="connsiteY61" fmla="*/ 101056 h 2770366"/>
              <a:gd name="connsiteX62" fmla="*/ 889191 w 2211294"/>
              <a:gd name="connsiteY62" fmla="*/ 3260 h 2770366"/>
              <a:gd name="connsiteX63" fmla="*/ 760371 w 2211294"/>
              <a:gd name="connsiteY63" fmla="*/ 3260 h 2770366"/>
              <a:gd name="connsiteX64" fmla="*/ 723918 w 2211294"/>
              <a:gd name="connsiteY64" fmla="*/ 0 h 2770366"/>
              <a:gd name="connsiteX65" fmla="*/ 704799 w 2211294"/>
              <a:gd name="connsiteY65" fmla="*/ 178750 h 2770366"/>
              <a:gd name="connsiteX66" fmla="*/ 753065 w 2211294"/>
              <a:gd name="connsiteY66" fmla="*/ 345548 h 2770366"/>
              <a:gd name="connsiteX67" fmla="*/ 569176 w 2211294"/>
              <a:gd name="connsiteY67" fmla="*/ 237651 h 2770366"/>
              <a:gd name="connsiteX68" fmla="*/ 653106 w 2211294"/>
              <a:gd name="connsiteY68" fmla="*/ 466708 h 2770366"/>
              <a:gd name="connsiteX69" fmla="*/ 463927 w 2211294"/>
              <a:gd name="connsiteY69" fmla="*/ 278721 h 2770366"/>
              <a:gd name="connsiteX70" fmla="*/ 511909 w 2211294"/>
              <a:gd name="connsiteY70" fmla="*/ 121159 h 2770366"/>
              <a:gd name="connsiteX71" fmla="*/ 372949 w 2211294"/>
              <a:gd name="connsiteY71" fmla="*/ 102687 h 2770366"/>
              <a:gd name="connsiteX72" fmla="*/ 252513 w 2211294"/>
              <a:gd name="connsiteY72" fmla="*/ 93993 h 2770366"/>
              <a:gd name="connsiteX73" fmla="*/ 79336 w 2211294"/>
              <a:gd name="connsiteY73" fmla="*/ 41836 h 277036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960282 w 2211294"/>
              <a:gd name="connsiteY28" fmla="*/ 1621798 h 2793186"/>
              <a:gd name="connsiteX29" fmla="*/ 1870635 w 2211294"/>
              <a:gd name="connsiteY29" fmla="*/ 1591916 h 2793186"/>
              <a:gd name="connsiteX30" fmla="*/ 1840753 w 2211294"/>
              <a:gd name="connsiteY30" fmla="*/ 1508245 h 2793186"/>
              <a:gd name="connsiteX31" fmla="*/ 1798918 w 2211294"/>
              <a:gd name="connsiteY31" fmla="*/ 1454457 h 2793186"/>
              <a:gd name="connsiteX32" fmla="*/ 1798918 w 2211294"/>
              <a:gd name="connsiteY32" fmla="*/ 1346880 h 2793186"/>
              <a:gd name="connsiteX33" fmla="*/ 1727200 w 2211294"/>
              <a:gd name="connsiteY33" fmla="*/ 1287116 h 2793186"/>
              <a:gd name="connsiteX34" fmla="*/ 1739153 w 2211294"/>
              <a:gd name="connsiteY34" fmla="*/ 1209422 h 2793186"/>
              <a:gd name="connsiteX35" fmla="*/ 1673412 w 2211294"/>
              <a:gd name="connsiteY35" fmla="*/ 1185516 h 2793186"/>
              <a:gd name="connsiteX36" fmla="*/ 1643529 w 2211294"/>
              <a:gd name="connsiteY36" fmla="*/ 1161610 h 2793186"/>
              <a:gd name="connsiteX37" fmla="*/ 1763059 w 2211294"/>
              <a:gd name="connsiteY37" fmla="*/ 1107822 h 2793186"/>
              <a:gd name="connsiteX38" fmla="*/ 1625600 w 2211294"/>
              <a:gd name="connsiteY38" fmla="*/ 874739 h 2793186"/>
              <a:gd name="connsiteX39" fmla="*/ 1559859 w 2211294"/>
              <a:gd name="connsiteY39" fmla="*/ 892669 h 2793186"/>
              <a:gd name="connsiteX40" fmla="*/ 1565835 w 2211294"/>
              <a:gd name="connsiteY40" fmla="*/ 797045 h 2793186"/>
              <a:gd name="connsiteX41" fmla="*/ 1715247 w 2211294"/>
              <a:gd name="connsiteY41" fmla="*/ 743257 h 2793186"/>
              <a:gd name="connsiteX42" fmla="*/ 1727200 w 2211294"/>
              <a:gd name="connsiteY42" fmla="*/ 803022 h 2793186"/>
              <a:gd name="connsiteX43" fmla="*/ 1870635 w 2211294"/>
              <a:gd name="connsiteY43" fmla="*/ 725327 h 2793186"/>
              <a:gd name="connsiteX44" fmla="*/ 1918447 w 2211294"/>
              <a:gd name="connsiteY44" fmla="*/ 773139 h 2793186"/>
              <a:gd name="connsiteX45" fmla="*/ 2163482 w 2211294"/>
              <a:gd name="connsiteY45" fmla="*/ 641657 h 2793186"/>
              <a:gd name="connsiteX46" fmla="*/ 2067859 w 2211294"/>
              <a:gd name="connsiteY46" fmla="*/ 516151 h 2793186"/>
              <a:gd name="connsiteX47" fmla="*/ 1978212 w 2211294"/>
              <a:gd name="connsiteY47" fmla="*/ 504198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139410 w 2211294"/>
              <a:gd name="connsiteY58" fmla="*/ 234713 h 2793186"/>
              <a:gd name="connsiteX59" fmla="*/ 1107630 w 2211294"/>
              <a:gd name="connsiteY59" fmla="*/ 198856 h 2793186"/>
              <a:gd name="connsiteX60" fmla="*/ 1043390 w 2211294"/>
              <a:gd name="connsiteY60" fmla="*/ 102688 h 2793186"/>
              <a:gd name="connsiteX61" fmla="*/ 954337 w 2211294"/>
              <a:gd name="connsiteY61" fmla="*/ 123876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753065 w 2211294"/>
              <a:gd name="connsiteY66" fmla="*/ 368368 h 2793186"/>
              <a:gd name="connsiteX67" fmla="*/ 569176 w 2211294"/>
              <a:gd name="connsiteY67" fmla="*/ 260471 h 2793186"/>
              <a:gd name="connsiteX68" fmla="*/ 653106 w 2211294"/>
              <a:gd name="connsiteY68" fmla="*/ 489528 h 2793186"/>
              <a:gd name="connsiteX69" fmla="*/ 463927 w 2211294"/>
              <a:gd name="connsiteY69" fmla="*/ 301541 h 2793186"/>
              <a:gd name="connsiteX70" fmla="*/ 511909 w 2211294"/>
              <a:gd name="connsiteY70" fmla="*/ 143979 h 2793186"/>
              <a:gd name="connsiteX71" fmla="*/ 372949 w 2211294"/>
              <a:gd name="connsiteY71" fmla="*/ 125507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960282 w 2211294"/>
              <a:gd name="connsiteY28" fmla="*/ 1621798 h 2793186"/>
              <a:gd name="connsiteX29" fmla="*/ 1870635 w 2211294"/>
              <a:gd name="connsiteY29" fmla="*/ 1591916 h 2793186"/>
              <a:gd name="connsiteX30" fmla="*/ 1840753 w 2211294"/>
              <a:gd name="connsiteY30" fmla="*/ 1508245 h 2793186"/>
              <a:gd name="connsiteX31" fmla="*/ 1798918 w 2211294"/>
              <a:gd name="connsiteY31" fmla="*/ 1454457 h 2793186"/>
              <a:gd name="connsiteX32" fmla="*/ 1798918 w 2211294"/>
              <a:gd name="connsiteY32" fmla="*/ 1346880 h 2793186"/>
              <a:gd name="connsiteX33" fmla="*/ 1727200 w 2211294"/>
              <a:gd name="connsiteY33" fmla="*/ 1287116 h 2793186"/>
              <a:gd name="connsiteX34" fmla="*/ 1739153 w 2211294"/>
              <a:gd name="connsiteY34" fmla="*/ 1209422 h 2793186"/>
              <a:gd name="connsiteX35" fmla="*/ 1673412 w 2211294"/>
              <a:gd name="connsiteY35" fmla="*/ 1185516 h 2793186"/>
              <a:gd name="connsiteX36" fmla="*/ 1643529 w 2211294"/>
              <a:gd name="connsiteY36" fmla="*/ 1161610 h 2793186"/>
              <a:gd name="connsiteX37" fmla="*/ 1763059 w 2211294"/>
              <a:gd name="connsiteY37" fmla="*/ 1107822 h 2793186"/>
              <a:gd name="connsiteX38" fmla="*/ 1625600 w 2211294"/>
              <a:gd name="connsiteY38" fmla="*/ 874739 h 2793186"/>
              <a:gd name="connsiteX39" fmla="*/ 1559859 w 2211294"/>
              <a:gd name="connsiteY39" fmla="*/ 892669 h 2793186"/>
              <a:gd name="connsiteX40" fmla="*/ 1565835 w 2211294"/>
              <a:gd name="connsiteY40" fmla="*/ 797045 h 2793186"/>
              <a:gd name="connsiteX41" fmla="*/ 1715247 w 2211294"/>
              <a:gd name="connsiteY41" fmla="*/ 743257 h 2793186"/>
              <a:gd name="connsiteX42" fmla="*/ 1727200 w 2211294"/>
              <a:gd name="connsiteY42" fmla="*/ 803022 h 2793186"/>
              <a:gd name="connsiteX43" fmla="*/ 1870635 w 2211294"/>
              <a:gd name="connsiteY43" fmla="*/ 725327 h 2793186"/>
              <a:gd name="connsiteX44" fmla="*/ 1918447 w 2211294"/>
              <a:gd name="connsiteY44" fmla="*/ 773139 h 2793186"/>
              <a:gd name="connsiteX45" fmla="*/ 2163482 w 2211294"/>
              <a:gd name="connsiteY45" fmla="*/ 641657 h 2793186"/>
              <a:gd name="connsiteX46" fmla="*/ 2067859 w 2211294"/>
              <a:gd name="connsiteY46" fmla="*/ 516151 h 2793186"/>
              <a:gd name="connsiteX47" fmla="*/ 1978212 w 2211294"/>
              <a:gd name="connsiteY47" fmla="*/ 504198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139410 w 2211294"/>
              <a:gd name="connsiteY58" fmla="*/ 234713 h 2793186"/>
              <a:gd name="connsiteX59" fmla="*/ 1107630 w 2211294"/>
              <a:gd name="connsiteY59" fmla="*/ 198856 h 2793186"/>
              <a:gd name="connsiteX60" fmla="*/ 1043390 w 2211294"/>
              <a:gd name="connsiteY60" fmla="*/ 102688 h 2793186"/>
              <a:gd name="connsiteX61" fmla="*/ 954337 w 2211294"/>
              <a:gd name="connsiteY61" fmla="*/ 123876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569176 w 2211294"/>
              <a:gd name="connsiteY67" fmla="*/ 260471 h 2793186"/>
              <a:gd name="connsiteX68" fmla="*/ 653106 w 2211294"/>
              <a:gd name="connsiteY68" fmla="*/ 489528 h 2793186"/>
              <a:gd name="connsiteX69" fmla="*/ 463927 w 2211294"/>
              <a:gd name="connsiteY69" fmla="*/ 301541 h 2793186"/>
              <a:gd name="connsiteX70" fmla="*/ 511909 w 2211294"/>
              <a:gd name="connsiteY70" fmla="*/ 143979 h 2793186"/>
              <a:gd name="connsiteX71" fmla="*/ 372949 w 2211294"/>
              <a:gd name="connsiteY71" fmla="*/ 125507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960282 w 2211294"/>
              <a:gd name="connsiteY28" fmla="*/ 1621798 h 2793186"/>
              <a:gd name="connsiteX29" fmla="*/ 1870635 w 2211294"/>
              <a:gd name="connsiteY29" fmla="*/ 1591916 h 2793186"/>
              <a:gd name="connsiteX30" fmla="*/ 1840753 w 2211294"/>
              <a:gd name="connsiteY30" fmla="*/ 1508245 h 2793186"/>
              <a:gd name="connsiteX31" fmla="*/ 1798918 w 2211294"/>
              <a:gd name="connsiteY31" fmla="*/ 1454457 h 2793186"/>
              <a:gd name="connsiteX32" fmla="*/ 1798918 w 2211294"/>
              <a:gd name="connsiteY32" fmla="*/ 1346880 h 2793186"/>
              <a:gd name="connsiteX33" fmla="*/ 1727200 w 2211294"/>
              <a:gd name="connsiteY33" fmla="*/ 1287116 h 2793186"/>
              <a:gd name="connsiteX34" fmla="*/ 1739153 w 2211294"/>
              <a:gd name="connsiteY34" fmla="*/ 1209422 h 2793186"/>
              <a:gd name="connsiteX35" fmla="*/ 1673412 w 2211294"/>
              <a:gd name="connsiteY35" fmla="*/ 1185516 h 2793186"/>
              <a:gd name="connsiteX36" fmla="*/ 1643529 w 2211294"/>
              <a:gd name="connsiteY36" fmla="*/ 1161610 h 2793186"/>
              <a:gd name="connsiteX37" fmla="*/ 1763059 w 2211294"/>
              <a:gd name="connsiteY37" fmla="*/ 1107822 h 2793186"/>
              <a:gd name="connsiteX38" fmla="*/ 1625600 w 2211294"/>
              <a:gd name="connsiteY38" fmla="*/ 874739 h 2793186"/>
              <a:gd name="connsiteX39" fmla="*/ 1559859 w 2211294"/>
              <a:gd name="connsiteY39" fmla="*/ 892669 h 2793186"/>
              <a:gd name="connsiteX40" fmla="*/ 1565835 w 2211294"/>
              <a:gd name="connsiteY40" fmla="*/ 797045 h 2793186"/>
              <a:gd name="connsiteX41" fmla="*/ 1715247 w 2211294"/>
              <a:gd name="connsiteY41" fmla="*/ 743257 h 2793186"/>
              <a:gd name="connsiteX42" fmla="*/ 1727200 w 2211294"/>
              <a:gd name="connsiteY42" fmla="*/ 803022 h 2793186"/>
              <a:gd name="connsiteX43" fmla="*/ 1870635 w 2211294"/>
              <a:gd name="connsiteY43" fmla="*/ 725327 h 2793186"/>
              <a:gd name="connsiteX44" fmla="*/ 1918447 w 2211294"/>
              <a:gd name="connsiteY44" fmla="*/ 773139 h 2793186"/>
              <a:gd name="connsiteX45" fmla="*/ 2163482 w 2211294"/>
              <a:gd name="connsiteY45" fmla="*/ 641657 h 2793186"/>
              <a:gd name="connsiteX46" fmla="*/ 2067859 w 2211294"/>
              <a:gd name="connsiteY46" fmla="*/ 516151 h 2793186"/>
              <a:gd name="connsiteX47" fmla="*/ 1978212 w 2211294"/>
              <a:gd name="connsiteY47" fmla="*/ 504198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139410 w 2211294"/>
              <a:gd name="connsiteY58" fmla="*/ 234713 h 2793186"/>
              <a:gd name="connsiteX59" fmla="*/ 1107630 w 2211294"/>
              <a:gd name="connsiteY59" fmla="*/ 198856 h 2793186"/>
              <a:gd name="connsiteX60" fmla="*/ 1043390 w 2211294"/>
              <a:gd name="connsiteY60" fmla="*/ 102688 h 2793186"/>
              <a:gd name="connsiteX61" fmla="*/ 954337 w 2211294"/>
              <a:gd name="connsiteY61" fmla="*/ 123876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53106 w 2211294"/>
              <a:gd name="connsiteY68" fmla="*/ 489528 h 2793186"/>
              <a:gd name="connsiteX69" fmla="*/ 463927 w 2211294"/>
              <a:gd name="connsiteY69" fmla="*/ 301541 h 2793186"/>
              <a:gd name="connsiteX70" fmla="*/ 511909 w 2211294"/>
              <a:gd name="connsiteY70" fmla="*/ 143979 h 2793186"/>
              <a:gd name="connsiteX71" fmla="*/ 372949 w 2211294"/>
              <a:gd name="connsiteY71" fmla="*/ 125507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960282 w 2211294"/>
              <a:gd name="connsiteY28" fmla="*/ 1621798 h 2793186"/>
              <a:gd name="connsiteX29" fmla="*/ 1870635 w 2211294"/>
              <a:gd name="connsiteY29" fmla="*/ 1591916 h 2793186"/>
              <a:gd name="connsiteX30" fmla="*/ 1840753 w 2211294"/>
              <a:gd name="connsiteY30" fmla="*/ 1508245 h 2793186"/>
              <a:gd name="connsiteX31" fmla="*/ 1798918 w 2211294"/>
              <a:gd name="connsiteY31" fmla="*/ 1454457 h 2793186"/>
              <a:gd name="connsiteX32" fmla="*/ 1798918 w 2211294"/>
              <a:gd name="connsiteY32" fmla="*/ 1346880 h 2793186"/>
              <a:gd name="connsiteX33" fmla="*/ 1727200 w 2211294"/>
              <a:gd name="connsiteY33" fmla="*/ 1287116 h 2793186"/>
              <a:gd name="connsiteX34" fmla="*/ 1739153 w 2211294"/>
              <a:gd name="connsiteY34" fmla="*/ 1209422 h 2793186"/>
              <a:gd name="connsiteX35" fmla="*/ 1673412 w 2211294"/>
              <a:gd name="connsiteY35" fmla="*/ 1185516 h 2793186"/>
              <a:gd name="connsiteX36" fmla="*/ 1643529 w 2211294"/>
              <a:gd name="connsiteY36" fmla="*/ 1161610 h 2793186"/>
              <a:gd name="connsiteX37" fmla="*/ 1763059 w 2211294"/>
              <a:gd name="connsiteY37" fmla="*/ 1107822 h 2793186"/>
              <a:gd name="connsiteX38" fmla="*/ 1625600 w 2211294"/>
              <a:gd name="connsiteY38" fmla="*/ 874739 h 2793186"/>
              <a:gd name="connsiteX39" fmla="*/ 1559859 w 2211294"/>
              <a:gd name="connsiteY39" fmla="*/ 892669 h 2793186"/>
              <a:gd name="connsiteX40" fmla="*/ 1565835 w 2211294"/>
              <a:gd name="connsiteY40" fmla="*/ 797045 h 2793186"/>
              <a:gd name="connsiteX41" fmla="*/ 1715247 w 2211294"/>
              <a:gd name="connsiteY41" fmla="*/ 743257 h 2793186"/>
              <a:gd name="connsiteX42" fmla="*/ 1727200 w 2211294"/>
              <a:gd name="connsiteY42" fmla="*/ 803022 h 2793186"/>
              <a:gd name="connsiteX43" fmla="*/ 1870635 w 2211294"/>
              <a:gd name="connsiteY43" fmla="*/ 725327 h 2793186"/>
              <a:gd name="connsiteX44" fmla="*/ 1918447 w 2211294"/>
              <a:gd name="connsiteY44" fmla="*/ 773139 h 2793186"/>
              <a:gd name="connsiteX45" fmla="*/ 2163482 w 2211294"/>
              <a:gd name="connsiteY45" fmla="*/ 641657 h 2793186"/>
              <a:gd name="connsiteX46" fmla="*/ 2067859 w 2211294"/>
              <a:gd name="connsiteY46" fmla="*/ 516151 h 2793186"/>
              <a:gd name="connsiteX47" fmla="*/ 1978212 w 2211294"/>
              <a:gd name="connsiteY47" fmla="*/ 504198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139410 w 2211294"/>
              <a:gd name="connsiteY58" fmla="*/ 234713 h 2793186"/>
              <a:gd name="connsiteX59" fmla="*/ 1107630 w 2211294"/>
              <a:gd name="connsiteY59" fmla="*/ 198856 h 2793186"/>
              <a:gd name="connsiteX60" fmla="*/ 1043390 w 2211294"/>
              <a:gd name="connsiteY60" fmla="*/ 102688 h 2793186"/>
              <a:gd name="connsiteX61" fmla="*/ 954337 w 2211294"/>
              <a:gd name="connsiteY61" fmla="*/ 123876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463927 w 2211294"/>
              <a:gd name="connsiteY69" fmla="*/ 301541 h 2793186"/>
              <a:gd name="connsiteX70" fmla="*/ 511909 w 2211294"/>
              <a:gd name="connsiteY70" fmla="*/ 143979 h 2793186"/>
              <a:gd name="connsiteX71" fmla="*/ 372949 w 2211294"/>
              <a:gd name="connsiteY71" fmla="*/ 125507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960282 w 2211294"/>
              <a:gd name="connsiteY28" fmla="*/ 1621798 h 2793186"/>
              <a:gd name="connsiteX29" fmla="*/ 1870635 w 2211294"/>
              <a:gd name="connsiteY29" fmla="*/ 1591916 h 2793186"/>
              <a:gd name="connsiteX30" fmla="*/ 1840753 w 2211294"/>
              <a:gd name="connsiteY30" fmla="*/ 1508245 h 2793186"/>
              <a:gd name="connsiteX31" fmla="*/ 1798918 w 2211294"/>
              <a:gd name="connsiteY31" fmla="*/ 1454457 h 2793186"/>
              <a:gd name="connsiteX32" fmla="*/ 1798918 w 2211294"/>
              <a:gd name="connsiteY32" fmla="*/ 1346880 h 2793186"/>
              <a:gd name="connsiteX33" fmla="*/ 1727200 w 2211294"/>
              <a:gd name="connsiteY33" fmla="*/ 1287116 h 2793186"/>
              <a:gd name="connsiteX34" fmla="*/ 1739153 w 2211294"/>
              <a:gd name="connsiteY34" fmla="*/ 1209422 h 2793186"/>
              <a:gd name="connsiteX35" fmla="*/ 1673412 w 2211294"/>
              <a:gd name="connsiteY35" fmla="*/ 1185516 h 2793186"/>
              <a:gd name="connsiteX36" fmla="*/ 1643529 w 2211294"/>
              <a:gd name="connsiteY36" fmla="*/ 1161610 h 2793186"/>
              <a:gd name="connsiteX37" fmla="*/ 1763059 w 2211294"/>
              <a:gd name="connsiteY37" fmla="*/ 1107822 h 2793186"/>
              <a:gd name="connsiteX38" fmla="*/ 1625600 w 2211294"/>
              <a:gd name="connsiteY38" fmla="*/ 874739 h 2793186"/>
              <a:gd name="connsiteX39" fmla="*/ 1559859 w 2211294"/>
              <a:gd name="connsiteY39" fmla="*/ 892669 h 2793186"/>
              <a:gd name="connsiteX40" fmla="*/ 1565835 w 2211294"/>
              <a:gd name="connsiteY40" fmla="*/ 797045 h 2793186"/>
              <a:gd name="connsiteX41" fmla="*/ 1715247 w 2211294"/>
              <a:gd name="connsiteY41" fmla="*/ 743257 h 2793186"/>
              <a:gd name="connsiteX42" fmla="*/ 1727200 w 2211294"/>
              <a:gd name="connsiteY42" fmla="*/ 803022 h 2793186"/>
              <a:gd name="connsiteX43" fmla="*/ 1870635 w 2211294"/>
              <a:gd name="connsiteY43" fmla="*/ 725327 h 2793186"/>
              <a:gd name="connsiteX44" fmla="*/ 1918447 w 2211294"/>
              <a:gd name="connsiteY44" fmla="*/ 773139 h 2793186"/>
              <a:gd name="connsiteX45" fmla="*/ 2163482 w 2211294"/>
              <a:gd name="connsiteY45" fmla="*/ 641657 h 2793186"/>
              <a:gd name="connsiteX46" fmla="*/ 2067859 w 2211294"/>
              <a:gd name="connsiteY46" fmla="*/ 516151 h 2793186"/>
              <a:gd name="connsiteX47" fmla="*/ 1978212 w 2211294"/>
              <a:gd name="connsiteY47" fmla="*/ 504198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139410 w 2211294"/>
              <a:gd name="connsiteY58" fmla="*/ 234713 h 2793186"/>
              <a:gd name="connsiteX59" fmla="*/ 1107630 w 2211294"/>
              <a:gd name="connsiteY59" fmla="*/ 198856 h 2793186"/>
              <a:gd name="connsiteX60" fmla="*/ 1043390 w 2211294"/>
              <a:gd name="connsiteY60" fmla="*/ 102688 h 2793186"/>
              <a:gd name="connsiteX61" fmla="*/ 954337 w 2211294"/>
              <a:gd name="connsiteY61" fmla="*/ 123876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11909 w 2211294"/>
              <a:gd name="connsiteY70" fmla="*/ 143979 h 2793186"/>
              <a:gd name="connsiteX71" fmla="*/ 372949 w 2211294"/>
              <a:gd name="connsiteY71" fmla="*/ 125507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960282 w 2211294"/>
              <a:gd name="connsiteY28" fmla="*/ 1621798 h 2793186"/>
              <a:gd name="connsiteX29" fmla="*/ 1870635 w 2211294"/>
              <a:gd name="connsiteY29" fmla="*/ 1591916 h 2793186"/>
              <a:gd name="connsiteX30" fmla="*/ 1840753 w 2211294"/>
              <a:gd name="connsiteY30" fmla="*/ 1508245 h 2793186"/>
              <a:gd name="connsiteX31" fmla="*/ 1798918 w 2211294"/>
              <a:gd name="connsiteY31" fmla="*/ 1454457 h 2793186"/>
              <a:gd name="connsiteX32" fmla="*/ 1798918 w 2211294"/>
              <a:gd name="connsiteY32" fmla="*/ 1346880 h 2793186"/>
              <a:gd name="connsiteX33" fmla="*/ 1727200 w 2211294"/>
              <a:gd name="connsiteY33" fmla="*/ 1287116 h 2793186"/>
              <a:gd name="connsiteX34" fmla="*/ 1739153 w 2211294"/>
              <a:gd name="connsiteY34" fmla="*/ 1209422 h 2793186"/>
              <a:gd name="connsiteX35" fmla="*/ 1673412 w 2211294"/>
              <a:gd name="connsiteY35" fmla="*/ 1185516 h 2793186"/>
              <a:gd name="connsiteX36" fmla="*/ 1643529 w 2211294"/>
              <a:gd name="connsiteY36" fmla="*/ 1161610 h 2793186"/>
              <a:gd name="connsiteX37" fmla="*/ 1763059 w 2211294"/>
              <a:gd name="connsiteY37" fmla="*/ 1107822 h 2793186"/>
              <a:gd name="connsiteX38" fmla="*/ 1625600 w 2211294"/>
              <a:gd name="connsiteY38" fmla="*/ 874739 h 2793186"/>
              <a:gd name="connsiteX39" fmla="*/ 1559859 w 2211294"/>
              <a:gd name="connsiteY39" fmla="*/ 892669 h 2793186"/>
              <a:gd name="connsiteX40" fmla="*/ 1565835 w 2211294"/>
              <a:gd name="connsiteY40" fmla="*/ 797045 h 2793186"/>
              <a:gd name="connsiteX41" fmla="*/ 1715247 w 2211294"/>
              <a:gd name="connsiteY41" fmla="*/ 743257 h 2793186"/>
              <a:gd name="connsiteX42" fmla="*/ 1727200 w 2211294"/>
              <a:gd name="connsiteY42" fmla="*/ 803022 h 2793186"/>
              <a:gd name="connsiteX43" fmla="*/ 1870635 w 2211294"/>
              <a:gd name="connsiteY43" fmla="*/ 725327 h 2793186"/>
              <a:gd name="connsiteX44" fmla="*/ 1918447 w 2211294"/>
              <a:gd name="connsiteY44" fmla="*/ 773139 h 2793186"/>
              <a:gd name="connsiteX45" fmla="*/ 2163482 w 2211294"/>
              <a:gd name="connsiteY45" fmla="*/ 641657 h 2793186"/>
              <a:gd name="connsiteX46" fmla="*/ 2067859 w 2211294"/>
              <a:gd name="connsiteY46" fmla="*/ 516151 h 2793186"/>
              <a:gd name="connsiteX47" fmla="*/ 1978212 w 2211294"/>
              <a:gd name="connsiteY47" fmla="*/ 504198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139410 w 2211294"/>
              <a:gd name="connsiteY58" fmla="*/ 234713 h 2793186"/>
              <a:gd name="connsiteX59" fmla="*/ 1107630 w 2211294"/>
              <a:gd name="connsiteY59" fmla="*/ 198856 h 2793186"/>
              <a:gd name="connsiteX60" fmla="*/ 1043390 w 2211294"/>
              <a:gd name="connsiteY60" fmla="*/ 102688 h 2793186"/>
              <a:gd name="connsiteX61" fmla="*/ 954337 w 2211294"/>
              <a:gd name="connsiteY61" fmla="*/ 123876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11909 w 2211294"/>
              <a:gd name="connsiteY70" fmla="*/ 143979 h 2793186"/>
              <a:gd name="connsiteX71" fmla="*/ 372949 w 2211294"/>
              <a:gd name="connsiteY71" fmla="*/ 103774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960282 w 2211294"/>
              <a:gd name="connsiteY28" fmla="*/ 1621798 h 2793186"/>
              <a:gd name="connsiteX29" fmla="*/ 1870635 w 2211294"/>
              <a:gd name="connsiteY29" fmla="*/ 1591916 h 2793186"/>
              <a:gd name="connsiteX30" fmla="*/ 1840753 w 2211294"/>
              <a:gd name="connsiteY30" fmla="*/ 1508245 h 2793186"/>
              <a:gd name="connsiteX31" fmla="*/ 1798918 w 2211294"/>
              <a:gd name="connsiteY31" fmla="*/ 1454457 h 2793186"/>
              <a:gd name="connsiteX32" fmla="*/ 1798918 w 2211294"/>
              <a:gd name="connsiteY32" fmla="*/ 1346880 h 2793186"/>
              <a:gd name="connsiteX33" fmla="*/ 1727200 w 2211294"/>
              <a:gd name="connsiteY33" fmla="*/ 1287116 h 2793186"/>
              <a:gd name="connsiteX34" fmla="*/ 1739153 w 2211294"/>
              <a:gd name="connsiteY34" fmla="*/ 1209422 h 2793186"/>
              <a:gd name="connsiteX35" fmla="*/ 1673412 w 2211294"/>
              <a:gd name="connsiteY35" fmla="*/ 1185516 h 2793186"/>
              <a:gd name="connsiteX36" fmla="*/ 1643529 w 2211294"/>
              <a:gd name="connsiteY36" fmla="*/ 1161610 h 2793186"/>
              <a:gd name="connsiteX37" fmla="*/ 1763059 w 2211294"/>
              <a:gd name="connsiteY37" fmla="*/ 1107822 h 2793186"/>
              <a:gd name="connsiteX38" fmla="*/ 1625600 w 2211294"/>
              <a:gd name="connsiteY38" fmla="*/ 874739 h 2793186"/>
              <a:gd name="connsiteX39" fmla="*/ 1559859 w 2211294"/>
              <a:gd name="connsiteY39" fmla="*/ 892669 h 2793186"/>
              <a:gd name="connsiteX40" fmla="*/ 1565835 w 2211294"/>
              <a:gd name="connsiteY40" fmla="*/ 797045 h 2793186"/>
              <a:gd name="connsiteX41" fmla="*/ 1715247 w 2211294"/>
              <a:gd name="connsiteY41" fmla="*/ 743257 h 2793186"/>
              <a:gd name="connsiteX42" fmla="*/ 1727200 w 2211294"/>
              <a:gd name="connsiteY42" fmla="*/ 803022 h 2793186"/>
              <a:gd name="connsiteX43" fmla="*/ 1870635 w 2211294"/>
              <a:gd name="connsiteY43" fmla="*/ 725327 h 2793186"/>
              <a:gd name="connsiteX44" fmla="*/ 1918447 w 2211294"/>
              <a:gd name="connsiteY44" fmla="*/ 773139 h 2793186"/>
              <a:gd name="connsiteX45" fmla="*/ 2163482 w 2211294"/>
              <a:gd name="connsiteY45" fmla="*/ 641657 h 2793186"/>
              <a:gd name="connsiteX46" fmla="*/ 2067859 w 2211294"/>
              <a:gd name="connsiteY46" fmla="*/ 516151 h 2793186"/>
              <a:gd name="connsiteX47" fmla="*/ 1978212 w 2211294"/>
              <a:gd name="connsiteY47" fmla="*/ 504198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139410 w 2211294"/>
              <a:gd name="connsiteY58" fmla="*/ 234713 h 2793186"/>
              <a:gd name="connsiteX59" fmla="*/ 1107630 w 2211294"/>
              <a:gd name="connsiteY59" fmla="*/ 198856 h 2793186"/>
              <a:gd name="connsiteX60" fmla="*/ 1043390 w 2211294"/>
              <a:gd name="connsiteY60" fmla="*/ 102688 h 2793186"/>
              <a:gd name="connsiteX61" fmla="*/ 954337 w 2211294"/>
              <a:gd name="connsiteY61" fmla="*/ 123876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29243 w 2211294"/>
              <a:gd name="connsiteY70" fmla="*/ 122247 h 2793186"/>
              <a:gd name="connsiteX71" fmla="*/ 372949 w 2211294"/>
              <a:gd name="connsiteY71" fmla="*/ 103774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960282 w 2211294"/>
              <a:gd name="connsiteY28" fmla="*/ 1621798 h 2793186"/>
              <a:gd name="connsiteX29" fmla="*/ 1870635 w 2211294"/>
              <a:gd name="connsiteY29" fmla="*/ 1591916 h 2793186"/>
              <a:gd name="connsiteX30" fmla="*/ 1840753 w 2211294"/>
              <a:gd name="connsiteY30" fmla="*/ 1508245 h 2793186"/>
              <a:gd name="connsiteX31" fmla="*/ 1798918 w 2211294"/>
              <a:gd name="connsiteY31" fmla="*/ 1454457 h 2793186"/>
              <a:gd name="connsiteX32" fmla="*/ 1798918 w 2211294"/>
              <a:gd name="connsiteY32" fmla="*/ 1346880 h 2793186"/>
              <a:gd name="connsiteX33" fmla="*/ 1727200 w 2211294"/>
              <a:gd name="connsiteY33" fmla="*/ 1287116 h 2793186"/>
              <a:gd name="connsiteX34" fmla="*/ 1739153 w 2211294"/>
              <a:gd name="connsiteY34" fmla="*/ 1209422 h 2793186"/>
              <a:gd name="connsiteX35" fmla="*/ 1673412 w 2211294"/>
              <a:gd name="connsiteY35" fmla="*/ 1185516 h 2793186"/>
              <a:gd name="connsiteX36" fmla="*/ 1643529 w 2211294"/>
              <a:gd name="connsiteY36" fmla="*/ 1161610 h 2793186"/>
              <a:gd name="connsiteX37" fmla="*/ 1763059 w 2211294"/>
              <a:gd name="connsiteY37" fmla="*/ 1107822 h 2793186"/>
              <a:gd name="connsiteX38" fmla="*/ 1625600 w 2211294"/>
              <a:gd name="connsiteY38" fmla="*/ 874739 h 2793186"/>
              <a:gd name="connsiteX39" fmla="*/ 1559859 w 2211294"/>
              <a:gd name="connsiteY39" fmla="*/ 892669 h 2793186"/>
              <a:gd name="connsiteX40" fmla="*/ 1565835 w 2211294"/>
              <a:gd name="connsiteY40" fmla="*/ 797045 h 2793186"/>
              <a:gd name="connsiteX41" fmla="*/ 1715247 w 2211294"/>
              <a:gd name="connsiteY41" fmla="*/ 743257 h 2793186"/>
              <a:gd name="connsiteX42" fmla="*/ 1727200 w 2211294"/>
              <a:gd name="connsiteY42" fmla="*/ 803022 h 2793186"/>
              <a:gd name="connsiteX43" fmla="*/ 1870635 w 2211294"/>
              <a:gd name="connsiteY43" fmla="*/ 725327 h 2793186"/>
              <a:gd name="connsiteX44" fmla="*/ 1918447 w 2211294"/>
              <a:gd name="connsiteY44" fmla="*/ 773139 h 2793186"/>
              <a:gd name="connsiteX45" fmla="*/ 2163482 w 2211294"/>
              <a:gd name="connsiteY45" fmla="*/ 641657 h 2793186"/>
              <a:gd name="connsiteX46" fmla="*/ 2067859 w 2211294"/>
              <a:gd name="connsiteY46" fmla="*/ 516151 h 2793186"/>
              <a:gd name="connsiteX47" fmla="*/ 1978212 w 2211294"/>
              <a:gd name="connsiteY47" fmla="*/ 504198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139410 w 2211294"/>
              <a:gd name="connsiteY58" fmla="*/ 234713 h 2793186"/>
              <a:gd name="connsiteX59" fmla="*/ 1107630 w 2211294"/>
              <a:gd name="connsiteY59" fmla="*/ 198856 h 2793186"/>
              <a:gd name="connsiteX60" fmla="*/ 1043390 w 2211294"/>
              <a:gd name="connsiteY60" fmla="*/ 102688 h 2793186"/>
              <a:gd name="connsiteX61" fmla="*/ 954337 w 2211294"/>
              <a:gd name="connsiteY61" fmla="*/ 123876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29243 w 2211294"/>
              <a:gd name="connsiteY70" fmla="*/ 122247 h 2793186"/>
              <a:gd name="connsiteX71" fmla="*/ 407618 w 2211294"/>
              <a:gd name="connsiteY71" fmla="*/ 134199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960282 w 2211294"/>
              <a:gd name="connsiteY28" fmla="*/ 1621798 h 2793186"/>
              <a:gd name="connsiteX29" fmla="*/ 1870635 w 2211294"/>
              <a:gd name="connsiteY29" fmla="*/ 1591916 h 2793186"/>
              <a:gd name="connsiteX30" fmla="*/ 1840753 w 2211294"/>
              <a:gd name="connsiteY30" fmla="*/ 1508245 h 2793186"/>
              <a:gd name="connsiteX31" fmla="*/ 1798918 w 2211294"/>
              <a:gd name="connsiteY31" fmla="*/ 1454457 h 2793186"/>
              <a:gd name="connsiteX32" fmla="*/ 1798918 w 2211294"/>
              <a:gd name="connsiteY32" fmla="*/ 1346880 h 2793186"/>
              <a:gd name="connsiteX33" fmla="*/ 1727200 w 2211294"/>
              <a:gd name="connsiteY33" fmla="*/ 1287116 h 2793186"/>
              <a:gd name="connsiteX34" fmla="*/ 1739153 w 2211294"/>
              <a:gd name="connsiteY34" fmla="*/ 1209422 h 2793186"/>
              <a:gd name="connsiteX35" fmla="*/ 1673412 w 2211294"/>
              <a:gd name="connsiteY35" fmla="*/ 1185516 h 2793186"/>
              <a:gd name="connsiteX36" fmla="*/ 1643529 w 2211294"/>
              <a:gd name="connsiteY36" fmla="*/ 1161610 h 2793186"/>
              <a:gd name="connsiteX37" fmla="*/ 1763059 w 2211294"/>
              <a:gd name="connsiteY37" fmla="*/ 1107822 h 2793186"/>
              <a:gd name="connsiteX38" fmla="*/ 1625600 w 2211294"/>
              <a:gd name="connsiteY38" fmla="*/ 874739 h 2793186"/>
              <a:gd name="connsiteX39" fmla="*/ 1559859 w 2211294"/>
              <a:gd name="connsiteY39" fmla="*/ 892669 h 2793186"/>
              <a:gd name="connsiteX40" fmla="*/ 1565835 w 2211294"/>
              <a:gd name="connsiteY40" fmla="*/ 797045 h 2793186"/>
              <a:gd name="connsiteX41" fmla="*/ 1715247 w 2211294"/>
              <a:gd name="connsiteY41" fmla="*/ 743257 h 2793186"/>
              <a:gd name="connsiteX42" fmla="*/ 1727200 w 2211294"/>
              <a:gd name="connsiteY42" fmla="*/ 803022 h 2793186"/>
              <a:gd name="connsiteX43" fmla="*/ 1870635 w 2211294"/>
              <a:gd name="connsiteY43" fmla="*/ 725327 h 2793186"/>
              <a:gd name="connsiteX44" fmla="*/ 1918447 w 2211294"/>
              <a:gd name="connsiteY44" fmla="*/ 773139 h 2793186"/>
              <a:gd name="connsiteX45" fmla="*/ 2163482 w 2211294"/>
              <a:gd name="connsiteY45" fmla="*/ 641657 h 2793186"/>
              <a:gd name="connsiteX46" fmla="*/ 2067859 w 2211294"/>
              <a:gd name="connsiteY46" fmla="*/ 516151 h 2793186"/>
              <a:gd name="connsiteX47" fmla="*/ 1978212 w 2211294"/>
              <a:gd name="connsiteY47" fmla="*/ 504198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139410 w 2211294"/>
              <a:gd name="connsiteY58" fmla="*/ 234713 h 2793186"/>
              <a:gd name="connsiteX59" fmla="*/ 1107630 w 2211294"/>
              <a:gd name="connsiteY59" fmla="*/ 198856 h 2793186"/>
              <a:gd name="connsiteX60" fmla="*/ 1043390 w 2211294"/>
              <a:gd name="connsiteY60" fmla="*/ 102688 h 2793186"/>
              <a:gd name="connsiteX61" fmla="*/ 954337 w 2211294"/>
              <a:gd name="connsiteY61" fmla="*/ 123876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29243 w 2211294"/>
              <a:gd name="connsiteY70" fmla="*/ 122247 h 2793186"/>
              <a:gd name="connsiteX71" fmla="*/ 407618 w 2211294"/>
              <a:gd name="connsiteY71" fmla="*/ 134199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960282 w 2211294"/>
              <a:gd name="connsiteY28" fmla="*/ 1621798 h 2793186"/>
              <a:gd name="connsiteX29" fmla="*/ 1870635 w 2211294"/>
              <a:gd name="connsiteY29" fmla="*/ 1591916 h 2793186"/>
              <a:gd name="connsiteX30" fmla="*/ 1840753 w 2211294"/>
              <a:gd name="connsiteY30" fmla="*/ 1508245 h 2793186"/>
              <a:gd name="connsiteX31" fmla="*/ 1798918 w 2211294"/>
              <a:gd name="connsiteY31" fmla="*/ 1454457 h 2793186"/>
              <a:gd name="connsiteX32" fmla="*/ 1798918 w 2211294"/>
              <a:gd name="connsiteY32" fmla="*/ 1346880 h 2793186"/>
              <a:gd name="connsiteX33" fmla="*/ 1727200 w 2211294"/>
              <a:gd name="connsiteY33" fmla="*/ 1287116 h 2793186"/>
              <a:gd name="connsiteX34" fmla="*/ 1739153 w 2211294"/>
              <a:gd name="connsiteY34" fmla="*/ 1209422 h 2793186"/>
              <a:gd name="connsiteX35" fmla="*/ 1673412 w 2211294"/>
              <a:gd name="connsiteY35" fmla="*/ 1185516 h 2793186"/>
              <a:gd name="connsiteX36" fmla="*/ 1643529 w 2211294"/>
              <a:gd name="connsiteY36" fmla="*/ 1161610 h 2793186"/>
              <a:gd name="connsiteX37" fmla="*/ 1763059 w 2211294"/>
              <a:gd name="connsiteY37" fmla="*/ 1107822 h 2793186"/>
              <a:gd name="connsiteX38" fmla="*/ 1625600 w 2211294"/>
              <a:gd name="connsiteY38" fmla="*/ 874739 h 2793186"/>
              <a:gd name="connsiteX39" fmla="*/ 1559859 w 2211294"/>
              <a:gd name="connsiteY39" fmla="*/ 892669 h 2793186"/>
              <a:gd name="connsiteX40" fmla="*/ 1565835 w 2211294"/>
              <a:gd name="connsiteY40" fmla="*/ 797045 h 2793186"/>
              <a:gd name="connsiteX41" fmla="*/ 1715247 w 2211294"/>
              <a:gd name="connsiteY41" fmla="*/ 743257 h 2793186"/>
              <a:gd name="connsiteX42" fmla="*/ 1727200 w 2211294"/>
              <a:gd name="connsiteY42" fmla="*/ 803022 h 2793186"/>
              <a:gd name="connsiteX43" fmla="*/ 1870635 w 2211294"/>
              <a:gd name="connsiteY43" fmla="*/ 725327 h 2793186"/>
              <a:gd name="connsiteX44" fmla="*/ 1918447 w 2211294"/>
              <a:gd name="connsiteY44" fmla="*/ 773139 h 2793186"/>
              <a:gd name="connsiteX45" fmla="*/ 2163482 w 2211294"/>
              <a:gd name="connsiteY45" fmla="*/ 641657 h 2793186"/>
              <a:gd name="connsiteX46" fmla="*/ 2067859 w 2211294"/>
              <a:gd name="connsiteY46" fmla="*/ 516151 h 2793186"/>
              <a:gd name="connsiteX47" fmla="*/ 1978212 w 2211294"/>
              <a:gd name="connsiteY47" fmla="*/ 504198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139410 w 2211294"/>
              <a:gd name="connsiteY58" fmla="*/ 234713 h 2793186"/>
              <a:gd name="connsiteX59" fmla="*/ 1107630 w 2211294"/>
              <a:gd name="connsiteY59" fmla="*/ 198856 h 2793186"/>
              <a:gd name="connsiteX60" fmla="*/ 1043390 w 2211294"/>
              <a:gd name="connsiteY60" fmla="*/ 102688 h 2793186"/>
              <a:gd name="connsiteX61" fmla="*/ 911000 w 2211294"/>
              <a:gd name="connsiteY61" fmla="*/ 106490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29243 w 2211294"/>
              <a:gd name="connsiteY70" fmla="*/ 122247 h 2793186"/>
              <a:gd name="connsiteX71" fmla="*/ 407618 w 2211294"/>
              <a:gd name="connsiteY71" fmla="*/ 134199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960282 w 2211294"/>
              <a:gd name="connsiteY28" fmla="*/ 1621798 h 2793186"/>
              <a:gd name="connsiteX29" fmla="*/ 1870635 w 2211294"/>
              <a:gd name="connsiteY29" fmla="*/ 1591916 h 2793186"/>
              <a:gd name="connsiteX30" fmla="*/ 1840753 w 2211294"/>
              <a:gd name="connsiteY30" fmla="*/ 1508245 h 2793186"/>
              <a:gd name="connsiteX31" fmla="*/ 1798918 w 2211294"/>
              <a:gd name="connsiteY31" fmla="*/ 1454457 h 2793186"/>
              <a:gd name="connsiteX32" fmla="*/ 1798918 w 2211294"/>
              <a:gd name="connsiteY32" fmla="*/ 1346880 h 2793186"/>
              <a:gd name="connsiteX33" fmla="*/ 1727200 w 2211294"/>
              <a:gd name="connsiteY33" fmla="*/ 1287116 h 2793186"/>
              <a:gd name="connsiteX34" fmla="*/ 1739153 w 2211294"/>
              <a:gd name="connsiteY34" fmla="*/ 1209422 h 2793186"/>
              <a:gd name="connsiteX35" fmla="*/ 1673412 w 2211294"/>
              <a:gd name="connsiteY35" fmla="*/ 1185516 h 2793186"/>
              <a:gd name="connsiteX36" fmla="*/ 1643529 w 2211294"/>
              <a:gd name="connsiteY36" fmla="*/ 1161610 h 2793186"/>
              <a:gd name="connsiteX37" fmla="*/ 1763059 w 2211294"/>
              <a:gd name="connsiteY37" fmla="*/ 1107822 h 2793186"/>
              <a:gd name="connsiteX38" fmla="*/ 1625600 w 2211294"/>
              <a:gd name="connsiteY38" fmla="*/ 874739 h 2793186"/>
              <a:gd name="connsiteX39" fmla="*/ 1559859 w 2211294"/>
              <a:gd name="connsiteY39" fmla="*/ 892669 h 2793186"/>
              <a:gd name="connsiteX40" fmla="*/ 1565835 w 2211294"/>
              <a:gd name="connsiteY40" fmla="*/ 797045 h 2793186"/>
              <a:gd name="connsiteX41" fmla="*/ 1715247 w 2211294"/>
              <a:gd name="connsiteY41" fmla="*/ 743257 h 2793186"/>
              <a:gd name="connsiteX42" fmla="*/ 1727200 w 2211294"/>
              <a:gd name="connsiteY42" fmla="*/ 803022 h 2793186"/>
              <a:gd name="connsiteX43" fmla="*/ 1870635 w 2211294"/>
              <a:gd name="connsiteY43" fmla="*/ 725327 h 2793186"/>
              <a:gd name="connsiteX44" fmla="*/ 1918447 w 2211294"/>
              <a:gd name="connsiteY44" fmla="*/ 773139 h 2793186"/>
              <a:gd name="connsiteX45" fmla="*/ 2163482 w 2211294"/>
              <a:gd name="connsiteY45" fmla="*/ 641657 h 2793186"/>
              <a:gd name="connsiteX46" fmla="*/ 2067859 w 2211294"/>
              <a:gd name="connsiteY46" fmla="*/ 516151 h 2793186"/>
              <a:gd name="connsiteX47" fmla="*/ 1843869 w 2211294"/>
              <a:gd name="connsiteY47" fmla="*/ 643287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139410 w 2211294"/>
              <a:gd name="connsiteY58" fmla="*/ 234713 h 2793186"/>
              <a:gd name="connsiteX59" fmla="*/ 1107630 w 2211294"/>
              <a:gd name="connsiteY59" fmla="*/ 198856 h 2793186"/>
              <a:gd name="connsiteX60" fmla="*/ 1043390 w 2211294"/>
              <a:gd name="connsiteY60" fmla="*/ 102688 h 2793186"/>
              <a:gd name="connsiteX61" fmla="*/ 911000 w 2211294"/>
              <a:gd name="connsiteY61" fmla="*/ 106490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29243 w 2211294"/>
              <a:gd name="connsiteY70" fmla="*/ 122247 h 2793186"/>
              <a:gd name="connsiteX71" fmla="*/ 407618 w 2211294"/>
              <a:gd name="connsiteY71" fmla="*/ 134199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960282 w 2211294"/>
              <a:gd name="connsiteY28" fmla="*/ 1621798 h 2793186"/>
              <a:gd name="connsiteX29" fmla="*/ 1870635 w 2211294"/>
              <a:gd name="connsiteY29" fmla="*/ 1591916 h 2793186"/>
              <a:gd name="connsiteX30" fmla="*/ 1840753 w 2211294"/>
              <a:gd name="connsiteY30" fmla="*/ 1508245 h 2793186"/>
              <a:gd name="connsiteX31" fmla="*/ 1798918 w 2211294"/>
              <a:gd name="connsiteY31" fmla="*/ 1454457 h 2793186"/>
              <a:gd name="connsiteX32" fmla="*/ 1798918 w 2211294"/>
              <a:gd name="connsiteY32" fmla="*/ 1346880 h 2793186"/>
              <a:gd name="connsiteX33" fmla="*/ 1727200 w 2211294"/>
              <a:gd name="connsiteY33" fmla="*/ 1287116 h 2793186"/>
              <a:gd name="connsiteX34" fmla="*/ 1739153 w 2211294"/>
              <a:gd name="connsiteY34" fmla="*/ 1209422 h 2793186"/>
              <a:gd name="connsiteX35" fmla="*/ 1673412 w 2211294"/>
              <a:gd name="connsiteY35" fmla="*/ 1185516 h 2793186"/>
              <a:gd name="connsiteX36" fmla="*/ 1643529 w 2211294"/>
              <a:gd name="connsiteY36" fmla="*/ 1161610 h 2793186"/>
              <a:gd name="connsiteX37" fmla="*/ 1763059 w 2211294"/>
              <a:gd name="connsiteY37" fmla="*/ 1107822 h 2793186"/>
              <a:gd name="connsiteX38" fmla="*/ 1625600 w 2211294"/>
              <a:gd name="connsiteY38" fmla="*/ 874739 h 2793186"/>
              <a:gd name="connsiteX39" fmla="*/ 1559859 w 2211294"/>
              <a:gd name="connsiteY39" fmla="*/ 892669 h 2793186"/>
              <a:gd name="connsiteX40" fmla="*/ 1565835 w 2211294"/>
              <a:gd name="connsiteY40" fmla="*/ 797045 h 2793186"/>
              <a:gd name="connsiteX41" fmla="*/ 1715247 w 2211294"/>
              <a:gd name="connsiteY41" fmla="*/ 743257 h 2793186"/>
              <a:gd name="connsiteX42" fmla="*/ 1727200 w 2211294"/>
              <a:gd name="connsiteY42" fmla="*/ 803022 h 2793186"/>
              <a:gd name="connsiteX43" fmla="*/ 1870635 w 2211294"/>
              <a:gd name="connsiteY43" fmla="*/ 725327 h 2793186"/>
              <a:gd name="connsiteX44" fmla="*/ 1927114 w 2211294"/>
              <a:gd name="connsiteY44" fmla="*/ 855722 h 2793186"/>
              <a:gd name="connsiteX45" fmla="*/ 2163482 w 2211294"/>
              <a:gd name="connsiteY45" fmla="*/ 641657 h 2793186"/>
              <a:gd name="connsiteX46" fmla="*/ 2067859 w 2211294"/>
              <a:gd name="connsiteY46" fmla="*/ 516151 h 2793186"/>
              <a:gd name="connsiteX47" fmla="*/ 1843869 w 2211294"/>
              <a:gd name="connsiteY47" fmla="*/ 643287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139410 w 2211294"/>
              <a:gd name="connsiteY58" fmla="*/ 234713 h 2793186"/>
              <a:gd name="connsiteX59" fmla="*/ 1107630 w 2211294"/>
              <a:gd name="connsiteY59" fmla="*/ 198856 h 2793186"/>
              <a:gd name="connsiteX60" fmla="*/ 1043390 w 2211294"/>
              <a:gd name="connsiteY60" fmla="*/ 102688 h 2793186"/>
              <a:gd name="connsiteX61" fmla="*/ 911000 w 2211294"/>
              <a:gd name="connsiteY61" fmla="*/ 106490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29243 w 2211294"/>
              <a:gd name="connsiteY70" fmla="*/ 122247 h 2793186"/>
              <a:gd name="connsiteX71" fmla="*/ 407618 w 2211294"/>
              <a:gd name="connsiteY71" fmla="*/ 134199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960282 w 2211294"/>
              <a:gd name="connsiteY28" fmla="*/ 1621798 h 2793186"/>
              <a:gd name="connsiteX29" fmla="*/ 1870635 w 2211294"/>
              <a:gd name="connsiteY29" fmla="*/ 1591916 h 2793186"/>
              <a:gd name="connsiteX30" fmla="*/ 1840753 w 2211294"/>
              <a:gd name="connsiteY30" fmla="*/ 1508245 h 2793186"/>
              <a:gd name="connsiteX31" fmla="*/ 1798918 w 2211294"/>
              <a:gd name="connsiteY31" fmla="*/ 1454457 h 2793186"/>
              <a:gd name="connsiteX32" fmla="*/ 1798918 w 2211294"/>
              <a:gd name="connsiteY32" fmla="*/ 1346880 h 2793186"/>
              <a:gd name="connsiteX33" fmla="*/ 1727200 w 2211294"/>
              <a:gd name="connsiteY33" fmla="*/ 1287116 h 2793186"/>
              <a:gd name="connsiteX34" fmla="*/ 1739153 w 2211294"/>
              <a:gd name="connsiteY34" fmla="*/ 1209422 h 2793186"/>
              <a:gd name="connsiteX35" fmla="*/ 1673412 w 2211294"/>
              <a:gd name="connsiteY35" fmla="*/ 1185516 h 2793186"/>
              <a:gd name="connsiteX36" fmla="*/ 1643529 w 2211294"/>
              <a:gd name="connsiteY36" fmla="*/ 1161610 h 2793186"/>
              <a:gd name="connsiteX37" fmla="*/ 1763059 w 2211294"/>
              <a:gd name="connsiteY37" fmla="*/ 1107822 h 2793186"/>
              <a:gd name="connsiteX38" fmla="*/ 1625600 w 2211294"/>
              <a:gd name="connsiteY38" fmla="*/ 874739 h 2793186"/>
              <a:gd name="connsiteX39" fmla="*/ 1559859 w 2211294"/>
              <a:gd name="connsiteY39" fmla="*/ 892669 h 2793186"/>
              <a:gd name="connsiteX40" fmla="*/ 1565835 w 2211294"/>
              <a:gd name="connsiteY40" fmla="*/ 797045 h 2793186"/>
              <a:gd name="connsiteX41" fmla="*/ 1715247 w 2211294"/>
              <a:gd name="connsiteY41" fmla="*/ 743257 h 2793186"/>
              <a:gd name="connsiteX42" fmla="*/ 1727200 w 2211294"/>
              <a:gd name="connsiteY42" fmla="*/ 803022 h 2793186"/>
              <a:gd name="connsiteX43" fmla="*/ 1853300 w 2211294"/>
              <a:gd name="connsiteY43" fmla="*/ 799218 h 2793186"/>
              <a:gd name="connsiteX44" fmla="*/ 1927114 w 2211294"/>
              <a:gd name="connsiteY44" fmla="*/ 855722 h 2793186"/>
              <a:gd name="connsiteX45" fmla="*/ 2163482 w 2211294"/>
              <a:gd name="connsiteY45" fmla="*/ 641657 h 2793186"/>
              <a:gd name="connsiteX46" fmla="*/ 2067859 w 2211294"/>
              <a:gd name="connsiteY46" fmla="*/ 516151 h 2793186"/>
              <a:gd name="connsiteX47" fmla="*/ 1843869 w 2211294"/>
              <a:gd name="connsiteY47" fmla="*/ 643287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139410 w 2211294"/>
              <a:gd name="connsiteY58" fmla="*/ 234713 h 2793186"/>
              <a:gd name="connsiteX59" fmla="*/ 1107630 w 2211294"/>
              <a:gd name="connsiteY59" fmla="*/ 198856 h 2793186"/>
              <a:gd name="connsiteX60" fmla="*/ 1043390 w 2211294"/>
              <a:gd name="connsiteY60" fmla="*/ 102688 h 2793186"/>
              <a:gd name="connsiteX61" fmla="*/ 911000 w 2211294"/>
              <a:gd name="connsiteY61" fmla="*/ 106490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29243 w 2211294"/>
              <a:gd name="connsiteY70" fmla="*/ 122247 h 2793186"/>
              <a:gd name="connsiteX71" fmla="*/ 407618 w 2211294"/>
              <a:gd name="connsiteY71" fmla="*/ 134199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960282 w 2211294"/>
              <a:gd name="connsiteY28" fmla="*/ 1621798 h 2793186"/>
              <a:gd name="connsiteX29" fmla="*/ 1870635 w 2211294"/>
              <a:gd name="connsiteY29" fmla="*/ 1591916 h 2793186"/>
              <a:gd name="connsiteX30" fmla="*/ 1840753 w 2211294"/>
              <a:gd name="connsiteY30" fmla="*/ 1508245 h 2793186"/>
              <a:gd name="connsiteX31" fmla="*/ 1798918 w 2211294"/>
              <a:gd name="connsiteY31" fmla="*/ 1454457 h 2793186"/>
              <a:gd name="connsiteX32" fmla="*/ 1798918 w 2211294"/>
              <a:gd name="connsiteY32" fmla="*/ 1346880 h 2793186"/>
              <a:gd name="connsiteX33" fmla="*/ 1727200 w 2211294"/>
              <a:gd name="connsiteY33" fmla="*/ 1287116 h 2793186"/>
              <a:gd name="connsiteX34" fmla="*/ 1739153 w 2211294"/>
              <a:gd name="connsiteY34" fmla="*/ 1209422 h 2793186"/>
              <a:gd name="connsiteX35" fmla="*/ 1673412 w 2211294"/>
              <a:gd name="connsiteY35" fmla="*/ 1185516 h 2793186"/>
              <a:gd name="connsiteX36" fmla="*/ 1643529 w 2211294"/>
              <a:gd name="connsiteY36" fmla="*/ 1161610 h 2793186"/>
              <a:gd name="connsiteX37" fmla="*/ 1763059 w 2211294"/>
              <a:gd name="connsiteY37" fmla="*/ 1107822 h 2793186"/>
              <a:gd name="connsiteX38" fmla="*/ 1625600 w 2211294"/>
              <a:gd name="connsiteY38" fmla="*/ 874739 h 2793186"/>
              <a:gd name="connsiteX39" fmla="*/ 1559859 w 2211294"/>
              <a:gd name="connsiteY39" fmla="*/ 892669 h 2793186"/>
              <a:gd name="connsiteX40" fmla="*/ 1565835 w 2211294"/>
              <a:gd name="connsiteY40" fmla="*/ 797045 h 2793186"/>
              <a:gd name="connsiteX41" fmla="*/ 1715247 w 2211294"/>
              <a:gd name="connsiteY41" fmla="*/ 743257 h 2793186"/>
              <a:gd name="connsiteX42" fmla="*/ 1757536 w 2211294"/>
              <a:gd name="connsiteY42" fmla="*/ 829101 h 2793186"/>
              <a:gd name="connsiteX43" fmla="*/ 1853300 w 2211294"/>
              <a:gd name="connsiteY43" fmla="*/ 799218 h 2793186"/>
              <a:gd name="connsiteX44" fmla="*/ 1927114 w 2211294"/>
              <a:gd name="connsiteY44" fmla="*/ 855722 h 2793186"/>
              <a:gd name="connsiteX45" fmla="*/ 2163482 w 2211294"/>
              <a:gd name="connsiteY45" fmla="*/ 641657 h 2793186"/>
              <a:gd name="connsiteX46" fmla="*/ 2067859 w 2211294"/>
              <a:gd name="connsiteY46" fmla="*/ 516151 h 2793186"/>
              <a:gd name="connsiteX47" fmla="*/ 1843869 w 2211294"/>
              <a:gd name="connsiteY47" fmla="*/ 643287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139410 w 2211294"/>
              <a:gd name="connsiteY58" fmla="*/ 234713 h 2793186"/>
              <a:gd name="connsiteX59" fmla="*/ 1107630 w 2211294"/>
              <a:gd name="connsiteY59" fmla="*/ 198856 h 2793186"/>
              <a:gd name="connsiteX60" fmla="*/ 1043390 w 2211294"/>
              <a:gd name="connsiteY60" fmla="*/ 102688 h 2793186"/>
              <a:gd name="connsiteX61" fmla="*/ 911000 w 2211294"/>
              <a:gd name="connsiteY61" fmla="*/ 106490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29243 w 2211294"/>
              <a:gd name="connsiteY70" fmla="*/ 122247 h 2793186"/>
              <a:gd name="connsiteX71" fmla="*/ 407618 w 2211294"/>
              <a:gd name="connsiteY71" fmla="*/ 134199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960282 w 2211294"/>
              <a:gd name="connsiteY28" fmla="*/ 1621798 h 2793186"/>
              <a:gd name="connsiteX29" fmla="*/ 1870635 w 2211294"/>
              <a:gd name="connsiteY29" fmla="*/ 1591916 h 2793186"/>
              <a:gd name="connsiteX30" fmla="*/ 1840753 w 2211294"/>
              <a:gd name="connsiteY30" fmla="*/ 1508245 h 2793186"/>
              <a:gd name="connsiteX31" fmla="*/ 1798918 w 2211294"/>
              <a:gd name="connsiteY31" fmla="*/ 1454457 h 2793186"/>
              <a:gd name="connsiteX32" fmla="*/ 1798918 w 2211294"/>
              <a:gd name="connsiteY32" fmla="*/ 1346880 h 2793186"/>
              <a:gd name="connsiteX33" fmla="*/ 1727200 w 2211294"/>
              <a:gd name="connsiteY33" fmla="*/ 1287116 h 2793186"/>
              <a:gd name="connsiteX34" fmla="*/ 1739153 w 2211294"/>
              <a:gd name="connsiteY34" fmla="*/ 1209422 h 2793186"/>
              <a:gd name="connsiteX35" fmla="*/ 1673412 w 2211294"/>
              <a:gd name="connsiteY35" fmla="*/ 1185516 h 2793186"/>
              <a:gd name="connsiteX36" fmla="*/ 1643529 w 2211294"/>
              <a:gd name="connsiteY36" fmla="*/ 1161610 h 2793186"/>
              <a:gd name="connsiteX37" fmla="*/ 1763059 w 2211294"/>
              <a:gd name="connsiteY37" fmla="*/ 1107822 h 2793186"/>
              <a:gd name="connsiteX38" fmla="*/ 1625600 w 2211294"/>
              <a:gd name="connsiteY38" fmla="*/ 874739 h 2793186"/>
              <a:gd name="connsiteX39" fmla="*/ 1403848 w 2211294"/>
              <a:gd name="connsiteY39" fmla="*/ 996986 h 2793186"/>
              <a:gd name="connsiteX40" fmla="*/ 1565835 w 2211294"/>
              <a:gd name="connsiteY40" fmla="*/ 797045 h 2793186"/>
              <a:gd name="connsiteX41" fmla="*/ 1715247 w 2211294"/>
              <a:gd name="connsiteY41" fmla="*/ 743257 h 2793186"/>
              <a:gd name="connsiteX42" fmla="*/ 1757536 w 2211294"/>
              <a:gd name="connsiteY42" fmla="*/ 829101 h 2793186"/>
              <a:gd name="connsiteX43" fmla="*/ 1853300 w 2211294"/>
              <a:gd name="connsiteY43" fmla="*/ 799218 h 2793186"/>
              <a:gd name="connsiteX44" fmla="*/ 1927114 w 2211294"/>
              <a:gd name="connsiteY44" fmla="*/ 855722 h 2793186"/>
              <a:gd name="connsiteX45" fmla="*/ 2163482 w 2211294"/>
              <a:gd name="connsiteY45" fmla="*/ 641657 h 2793186"/>
              <a:gd name="connsiteX46" fmla="*/ 2067859 w 2211294"/>
              <a:gd name="connsiteY46" fmla="*/ 516151 h 2793186"/>
              <a:gd name="connsiteX47" fmla="*/ 1843869 w 2211294"/>
              <a:gd name="connsiteY47" fmla="*/ 643287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139410 w 2211294"/>
              <a:gd name="connsiteY58" fmla="*/ 234713 h 2793186"/>
              <a:gd name="connsiteX59" fmla="*/ 1107630 w 2211294"/>
              <a:gd name="connsiteY59" fmla="*/ 198856 h 2793186"/>
              <a:gd name="connsiteX60" fmla="*/ 1043390 w 2211294"/>
              <a:gd name="connsiteY60" fmla="*/ 102688 h 2793186"/>
              <a:gd name="connsiteX61" fmla="*/ 911000 w 2211294"/>
              <a:gd name="connsiteY61" fmla="*/ 106490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29243 w 2211294"/>
              <a:gd name="connsiteY70" fmla="*/ 122247 h 2793186"/>
              <a:gd name="connsiteX71" fmla="*/ 407618 w 2211294"/>
              <a:gd name="connsiteY71" fmla="*/ 134199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960282 w 2211294"/>
              <a:gd name="connsiteY28" fmla="*/ 1621798 h 2793186"/>
              <a:gd name="connsiteX29" fmla="*/ 1870635 w 2211294"/>
              <a:gd name="connsiteY29" fmla="*/ 1591916 h 2793186"/>
              <a:gd name="connsiteX30" fmla="*/ 1840753 w 2211294"/>
              <a:gd name="connsiteY30" fmla="*/ 1508245 h 2793186"/>
              <a:gd name="connsiteX31" fmla="*/ 1798918 w 2211294"/>
              <a:gd name="connsiteY31" fmla="*/ 1454457 h 2793186"/>
              <a:gd name="connsiteX32" fmla="*/ 1798918 w 2211294"/>
              <a:gd name="connsiteY32" fmla="*/ 1346880 h 2793186"/>
              <a:gd name="connsiteX33" fmla="*/ 1727200 w 2211294"/>
              <a:gd name="connsiteY33" fmla="*/ 1287116 h 2793186"/>
              <a:gd name="connsiteX34" fmla="*/ 1739153 w 2211294"/>
              <a:gd name="connsiteY34" fmla="*/ 1209422 h 2793186"/>
              <a:gd name="connsiteX35" fmla="*/ 1673412 w 2211294"/>
              <a:gd name="connsiteY35" fmla="*/ 1185516 h 2793186"/>
              <a:gd name="connsiteX36" fmla="*/ 1643529 w 2211294"/>
              <a:gd name="connsiteY36" fmla="*/ 1161610 h 2793186"/>
              <a:gd name="connsiteX37" fmla="*/ 1763059 w 2211294"/>
              <a:gd name="connsiteY37" fmla="*/ 1107822 h 2793186"/>
              <a:gd name="connsiteX38" fmla="*/ 1508591 w 2211294"/>
              <a:gd name="connsiteY38" fmla="*/ 1000788 h 2793186"/>
              <a:gd name="connsiteX39" fmla="*/ 1403848 w 2211294"/>
              <a:gd name="connsiteY39" fmla="*/ 996986 h 2793186"/>
              <a:gd name="connsiteX40" fmla="*/ 1565835 w 2211294"/>
              <a:gd name="connsiteY40" fmla="*/ 797045 h 2793186"/>
              <a:gd name="connsiteX41" fmla="*/ 1715247 w 2211294"/>
              <a:gd name="connsiteY41" fmla="*/ 743257 h 2793186"/>
              <a:gd name="connsiteX42" fmla="*/ 1757536 w 2211294"/>
              <a:gd name="connsiteY42" fmla="*/ 829101 h 2793186"/>
              <a:gd name="connsiteX43" fmla="*/ 1853300 w 2211294"/>
              <a:gd name="connsiteY43" fmla="*/ 799218 h 2793186"/>
              <a:gd name="connsiteX44" fmla="*/ 1927114 w 2211294"/>
              <a:gd name="connsiteY44" fmla="*/ 855722 h 2793186"/>
              <a:gd name="connsiteX45" fmla="*/ 2163482 w 2211294"/>
              <a:gd name="connsiteY45" fmla="*/ 641657 h 2793186"/>
              <a:gd name="connsiteX46" fmla="*/ 2067859 w 2211294"/>
              <a:gd name="connsiteY46" fmla="*/ 516151 h 2793186"/>
              <a:gd name="connsiteX47" fmla="*/ 1843869 w 2211294"/>
              <a:gd name="connsiteY47" fmla="*/ 643287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139410 w 2211294"/>
              <a:gd name="connsiteY58" fmla="*/ 234713 h 2793186"/>
              <a:gd name="connsiteX59" fmla="*/ 1107630 w 2211294"/>
              <a:gd name="connsiteY59" fmla="*/ 198856 h 2793186"/>
              <a:gd name="connsiteX60" fmla="*/ 1043390 w 2211294"/>
              <a:gd name="connsiteY60" fmla="*/ 102688 h 2793186"/>
              <a:gd name="connsiteX61" fmla="*/ 911000 w 2211294"/>
              <a:gd name="connsiteY61" fmla="*/ 106490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29243 w 2211294"/>
              <a:gd name="connsiteY70" fmla="*/ 122247 h 2793186"/>
              <a:gd name="connsiteX71" fmla="*/ 407618 w 2211294"/>
              <a:gd name="connsiteY71" fmla="*/ 134199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960282 w 2211294"/>
              <a:gd name="connsiteY28" fmla="*/ 1621798 h 2793186"/>
              <a:gd name="connsiteX29" fmla="*/ 1870635 w 2211294"/>
              <a:gd name="connsiteY29" fmla="*/ 1591916 h 2793186"/>
              <a:gd name="connsiteX30" fmla="*/ 1840753 w 2211294"/>
              <a:gd name="connsiteY30" fmla="*/ 1508245 h 2793186"/>
              <a:gd name="connsiteX31" fmla="*/ 1798918 w 2211294"/>
              <a:gd name="connsiteY31" fmla="*/ 1454457 h 2793186"/>
              <a:gd name="connsiteX32" fmla="*/ 1798918 w 2211294"/>
              <a:gd name="connsiteY32" fmla="*/ 1346880 h 2793186"/>
              <a:gd name="connsiteX33" fmla="*/ 1727200 w 2211294"/>
              <a:gd name="connsiteY33" fmla="*/ 1287116 h 2793186"/>
              <a:gd name="connsiteX34" fmla="*/ 1739153 w 2211294"/>
              <a:gd name="connsiteY34" fmla="*/ 1209422 h 2793186"/>
              <a:gd name="connsiteX35" fmla="*/ 1673412 w 2211294"/>
              <a:gd name="connsiteY35" fmla="*/ 1185516 h 2793186"/>
              <a:gd name="connsiteX36" fmla="*/ 1643529 w 2211294"/>
              <a:gd name="connsiteY36" fmla="*/ 1161610 h 2793186"/>
              <a:gd name="connsiteX37" fmla="*/ 1537709 w 2211294"/>
              <a:gd name="connsiteY37" fmla="*/ 1081743 h 2793186"/>
              <a:gd name="connsiteX38" fmla="*/ 1508591 w 2211294"/>
              <a:gd name="connsiteY38" fmla="*/ 1000788 h 2793186"/>
              <a:gd name="connsiteX39" fmla="*/ 1403848 w 2211294"/>
              <a:gd name="connsiteY39" fmla="*/ 996986 h 2793186"/>
              <a:gd name="connsiteX40" fmla="*/ 1565835 w 2211294"/>
              <a:gd name="connsiteY40" fmla="*/ 797045 h 2793186"/>
              <a:gd name="connsiteX41" fmla="*/ 1715247 w 2211294"/>
              <a:gd name="connsiteY41" fmla="*/ 743257 h 2793186"/>
              <a:gd name="connsiteX42" fmla="*/ 1757536 w 2211294"/>
              <a:gd name="connsiteY42" fmla="*/ 829101 h 2793186"/>
              <a:gd name="connsiteX43" fmla="*/ 1853300 w 2211294"/>
              <a:gd name="connsiteY43" fmla="*/ 799218 h 2793186"/>
              <a:gd name="connsiteX44" fmla="*/ 1927114 w 2211294"/>
              <a:gd name="connsiteY44" fmla="*/ 855722 h 2793186"/>
              <a:gd name="connsiteX45" fmla="*/ 2163482 w 2211294"/>
              <a:gd name="connsiteY45" fmla="*/ 641657 h 2793186"/>
              <a:gd name="connsiteX46" fmla="*/ 2067859 w 2211294"/>
              <a:gd name="connsiteY46" fmla="*/ 516151 h 2793186"/>
              <a:gd name="connsiteX47" fmla="*/ 1843869 w 2211294"/>
              <a:gd name="connsiteY47" fmla="*/ 643287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139410 w 2211294"/>
              <a:gd name="connsiteY58" fmla="*/ 234713 h 2793186"/>
              <a:gd name="connsiteX59" fmla="*/ 1107630 w 2211294"/>
              <a:gd name="connsiteY59" fmla="*/ 198856 h 2793186"/>
              <a:gd name="connsiteX60" fmla="*/ 1043390 w 2211294"/>
              <a:gd name="connsiteY60" fmla="*/ 102688 h 2793186"/>
              <a:gd name="connsiteX61" fmla="*/ 911000 w 2211294"/>
              <a:gd name="connsiteY61" fmla="*/ 106490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29243 w 2211294"/>
              <a:gd name="connsiteY70" fmla="*/ 122247 h 2793186"/>
              <a:gd name="connsiteX71" fmla="*/ 407618 w 2211294"/>
              <a:gd name="connsiteY71" fmla="*/ 134199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960282 w 2211294"/>
              <a:gd name="connsiteY28" fmla="*/ 1621798 h 2793186"/>
              <a:gd name="connsiteX29" fmla="*/ 1870635 w 2211294"/>
              <a:gd name="connsiteY29" fmla="*/ 1591916 h 2793186"/>
              <a:gd name="connsiteX30" fmla="*/ 1840753 w 2211294"/>
              <a:gd name="connsiteY30" fmla="*/ 1508245 h 2793186"/>
              <a:gd name="connsiteX31" fmla="*/ 1798918 w 2211294"/>
              <a:gd name="connsiteY31" fmla="*/ 1454457 h 2793186"/>
              <a:gd name="connsiteX32" fmla="*/ 1798918 w 2211294"/>
              <a:gd name="connsiteY32" fmla="*/ 1346880 h 2793186"/>
              <a:gd name="connsiteX33" fmla="*/ 1727200 w 2211294"/>
              <a:gd name="connsiteY33" fmla="*/ 1287116 h 2793186"/>
              <a:gd name="connsiteX34" fmla="*/ 1739153 w 2211294"/>
              <a:gd name="connsiteY34" fmla="*/ 1209422 h 2793186"/>
              <a:gd name="connsiteX35" fmla="*/ 1673412 w 2211294"/>
              <a:gd name="connsiteY35" fmla="*/ 1185516 h 2793186"/>
              <a:gd name="connsiteX36" fmla="*/ 1643529 w 2211294"/>
              <a:gd name="connsiteY36" fmla="*/ 1161610 h 2793186"/>
              <a:gd name="connsiteX37" fmla="*/ 1537709 w 2211294"/>
              <a:gd name="connsiteY37" fmla="*/ 1081743 h 2793186"/>
              <a:gd name="connsiteX38" fmla="*/ 1508591 w 2211294"/>
              <a:gd name="connsiteY38" fmla="*/ 1000788 h 2793186"/>
              <a:gd name="connsiteX39" fmla="*/ 1403848 w 2211294"/>
              <a:gd name="connsiteY39" fmla="*/ 996986 h 2793186"/>
              <a:gd name="connsiteX40" fmla="*/ 1600504 w 2211294"/>
              <a:gd name="connsiteY40" fmla="*/ 866590 h 2793186"/>
              <a:gd name="connsiteX41" fmla="*/ 1715247 w 2211294"/>
              <a:gd name="connsiteY41" fmla="*/ 743257 h 2793186"/>
              <a:gd name="connsiteX42" fmla="*/ 1757536 w 2211294"/>
              <a:gd name="connsiteY42" fmla="*/ 829101 h 2793186"/>
              <a:gd name="connsiteX43" fmla="*/ 1853300 w 2211294"/>
              <a:gd name="connsiteY43" fmla="*/ 799218 h 2793186"/>
              <a:gd name="connsiteX44" fmla="*/ 1927114 w 2211294"/>
              <a:gd name="connsiteY44" fmla="*/ 855722 h 2793186"/>
              <a:gd name="connsiteX45" fmla="*/ 2163482 w 2211294"/>
              <a:gd name="connsiteY45" fmla="*/ 641657 h 2793186"/>
              <a:gd name="connsiteX46" fmla="*/ 2067859 w 2211294"/>
              <a:gd name="connsiteY46" fmla="*/ 516151 h 2793186"/>
              <a:gd name="connsiteX47" fmla="*/ 1843869 w 2211294"/>
              <a:gd name="connsiteY47" fmla="*/ 643287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139410 w 2211294"/>
              <a:gd name="connsiteY58" fmla="*/ 234713 h 2793186"/>
              <a:gd name="connsiteX59" fmla="*/ 1107630 w 2211294"/>
              <a:gd name="connsiteY59" fmla="*/ 198856 h 2793186"/>
              <a:gd name="connsiteX60" fmla="*/ 1043390 w 2211294"/>
              <a:gd name="connsiteY60" fmla="*/ 102688 h 2793186"/>
              <a:gd name="connsiteX61" fmla="*/ 911000 w 2211294"/>
              <a:gd name="connsiteY61" fmla="*/ 106490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29243 w 2211294"/>
              <a:gd name="connsiteY70" fmla="*/ 122247 h 2793186"/>
              <a:gd name="connsiteX71" fmla="*/ 407618 w 2211294"/>
              <a:gd name="connsiteY71" fmla="*/ 134199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960282 w 2211294"/>
              <a:gd name="connsiteY28" fmla="*/ 1621798 h 2793186"/>
              <a:gd name="connsiteX29" fmla="*/ 1870635 w 2211294"/>
              <a:gd name="connsiteY29" fmla="*/ 1591916 h 2793186"/>
              <a:gd name="connsiteX30" fmla="*/ 1840753 w 2211294"/>
              <a:gd name="connsiteY30" fmla="*/ 1508245 h 2793186"/>
              <a:gd name="connsiteX31" fmla="*/ 1798918 w 2211294"/>
              <a:gd name="connsiteY31" fmla="*/ 1454457 h 2793186"/>
              <a:gd name="connsiteX32" fmla="*/ 1798918 w 2211294"/>
              <a:gd name="connsiteY32" fmla="*/ 1346880 h 2793186"/>
              <a:gd name="connsiteX33" fmla="*/ 1727200 w 2211294"/>
              <a:gd name="connsiteY33" fmla="*/ 1287116 h 2793186"/>
              <a:gd name="connsiteX34" fmla="*/ 1739153 w 2211294"/>
              <a:gd name="connsiteY34" fmla="*/ 1209422 h 2793186"/>
              <a:gd name="connsiteX35" fmla="*/ 1673412 w 2211294"/>
              <a:gd name="connsiteY35" fmla="*/ 1185516 h 2793186"/>
              <a:gd name="connsiteX36" fmla="*/ 1643529 w 2211294"/>
              <a:gd name="connsiteY36" fmla="*/ 1161610 h 2793186"/>
              <a:gd name="connsiteX37" fmla="*/ 1537709 w 2211294"/>
              <a:gd name="connsiteY37" fmla="*/ 1081743 h 2793186"/>
              <a:gd name="connsiteX38" fmla="*/ 1508591 w 2211294"/>
              <a:gd name="connsiteY38" fmla="*/ 1000788 h 2793186"/>
              <a:gd name="connsiteX39" fmla="*/ 1403848 w 2211294"/>
              <a:gd name="connsiteY39" fmla="*/ 996986 h 2793186"/>
              <a:gd name="connsiteX40" fmla="*/ 1600504 w 2211294"/>
              <a:gd name="connsiteY40" fmla="*/ 866590 h 2793186"/>
              <a:gd name="connsiteX41" fmla="*/ 1741249 w 2211294"/>
              <a:gd name="connsiteY41" fmla="*/ 886692 h 2793186"/>
              <a:gd name="connsiteX42" fmla="*/ 1757536 w 2211294"/>
              <a:gd name="connsiteY42" fmla="*/ 829101 h 2793186"/>
              <a:gd name="connsiteX43" fmla="*/ 1853300 w 2211294"/>
              <a:gd name="connsiteY43" fmla="*/ 799218 h 2793186"/>
              <a:gd name="connsiteX44" fmla="*/ 1927114 w 2211294"/>
              <a:gd name="connsiteY44" fmla="*/ 855722 h 2793186"/>
              <a:gd name="connsiteX45" fmla="*/ 2163482 w 2211294"/>
              <a:gd name="connsiteY45" fmla="*/ 641657 h 2793186"/>
              <a:gd name="connsiteX46" fmla="*/ 2067859 w 2211294"/>
              <a:gd name="connsiteY46" fmla="*/ 516151 h 2793186"/>
              <a:gd name="connsiteX47" fmla="*/ 1843869 w 2211294"/>
              <a:gd name="connsiteY47" fmla="*/ 643287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139410 w 2211294"/>
              <a:gd name="connsiteY58" fmla="*/ 234713 h 2793186"/>
              <a:gd name="connsiteX59" fmla="*/ 1107630 w 2211294"/>
              <a:gd name="connsiteY59" fmla="*/ 198856 h 2793186"/>
              <a:gd name="connsiteX60" fmla="*/ 1043390 w 2211294"/>
              <a:gd name="connsiteY60" fmla="*/ 102688 h 2793186"/>
              <a:gd name="connsiteX61" fmla="*/ 911000 w 2211294"/>
              <a:gd name="connsiteY61" fmla="*/ 106490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29243 w 2211294"/>
              <a:gd name="connsiteY70" fmla="*/ 122247 h 2793186"/>
              <a:gd name="connsiteX71" fmla="*/ 407618 w 2211294"/>
              <a:gd name="connsiteY71" fmla="*/ 134199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960282 w 2211294"/>
              <a:gd name="connsiteY28" fmla="*/ 1621798 h 2793186"/>
              <a:gd name="connsiteX29" fmla="*/ 1870635 w 2211294"/>
              <a:gd name="connsiteY29" fmla="*/ 1591916 h 2793186"/>
              <a:gd name="connsiteX30" fmla="*/ 1840753 w 2211294"/>
              <a:gd name="connsiteY30" fmla="*/ 1508245 h 2793186"/>
              <a:gd name="connsiteX31" fmla="*/ 1798918 w 2211294"/>
              <a:gd name="connsiteY31" fmla="*/ 1454457 h 2793186"/>
              <a:gd name="connsiteX32" fmla="*/ 1798918 w 2211294"/>
              <a:gd name="connsiteY32" fmla="*/ 1346880 h 2793186"/>
              <a:gd name="connsiteX33" fmla="*/ 1727200 w 2211294"/>
              <a:gd name="connsiteY33" fmla="*/ 1287116 h 2793186"/>
              <a:gd name="connsiteX34" fmla="*/ 1739153 w 2211294"/>
              <a:gd name="connsiteY34" fmla="*/ 1209422 h 2793186"/>
              <a:gd name="connsiteX35" fmla="*/ 1673412 w 2211294"/>
              <a:gd name="connsiteY35" fmla="*/ 1185516 h 2793186"/>
              <a:gd name="connsiteX36" fmla="*/ 1643529 w 2211294"/>
              <a:gd name="connsiteY36" fmla="*/ 1161610 h 2793186"/>
              <a:gd name="connsiteX37" fmla="*/ 1537709 w 2211294"/>
              <a:gd name="connsiteY37" fmla="*/ 1081743 h 2793186"/>
              <a:gd name="connsiteX38" fmla="*/ 1508591 w 2211294"/>
              <a:gd name="connsiteY38" fmla="*/ 1000788 h 2793186"/>
              <a:gd name="connsiteX39" fmla="*/ 1403848 w 2211294"/>
              <a:gd name="connsiteY39" fmla="*/ 996986 h 2793186"/>
              <a:gd name="connsiteX40" fmla="*/ 1600504 w 2211294"/>
              <a:gd name="connsiteY40" fmla="*/ 866590 h 2793186"/>
              <a:gd name="connsiteX41" fmla="*/ 1741249 w 2211294"/>
              <a:gd name="connsiteY41" fmla="*/ 886692 h 2793186"/>
              <a:gd name="connsiteX42" fmla="*/ 1757536 w 2211294"/>
              <a:gd name="connsiteY42" fmla="*/ 829101 h 2793186"/>
              <a:gd name="connsiteX43" fmla="*/ 1853300 w 2211294"/>
              <a:gd name="connsiteY43" fmla="*/ 799218 h 2793186"/>
              <a:gd name="connsiteX44" fmla="*/ 1927114 w 2211294"/>
              <a:gd name="connsiteY44" fmla="*/ 855722 h 2793186"/>
              <a:gd name="connsiteX45" fmla="*/ 1938132 w 2211294"/>
              <a:gd name="connsiteY45" fmla="*/ 724241 h 2793186"/>
              <a:gd name="connsiteX46" fmla="*/ 2067859 w 2211294"/>
              <a:gd name="connsiteY46" fmla="*/ 516151 h 2793186"/>
              <a:gd name="connsiteX47" fmla="*/ 1843869 w 2211294"/>
              <a:gd name="connsiteY47" fmla="*/ 643287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139410 w 2211294"/>
              <a:gd name="connsiteY58" fmla="*/ 234713 h 2793186"/>
              <a:gd name="connsiteX59" fmla="*/ 1107630 w 2211294"/>
              <a:gd name="connsiteY59" fmla="*/ 198856 h 2793186"/>
              <a:gd name="connsiteX60" fmla="*/ 1043390 w 2211294"/>
              <a:gd name="connsiteY60" fmla="*/ 102688 h 2793186"/>
              <a:gd name="connsiteX61" fmla="*/ 911000 w 2211294"/>
              <a:gd name="connsiteY61" fmla="*/ 106490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29243 w 2211294"/>
              <a:gd name="connsiteY70" fmla="*/ 122247 h 2793186"/>
              <a:gd name="connsiteX71" fmla="*/ 407618 w 2211294"/>
              <a:gd name="connsiteY71" fmla="*/ 134199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960282 w 2211294"/>
              <a:gd name="connsiteY28" fmla="*/ 1621798 h 2793186"/>
              <a:gd name="connsiteX29" fmla="*/ 1870635 w 2211294"/>
              <a:gd name="connsiteY29" fmla="*/ 1591916 h 2793186"/>
              <a:gd name="connsiteX30" fmla="*/ 1840753 w 2211294"/>
              <a:gd name="connsiteY30" fmla="*/ 1508245 h 2793186"/>
              <a:gd name="connsiteX31" fmla="*/ 1798918 w 2211294"/>
              <a:gd name="connsiteY31" fmla="*/ 1454457 h 2793186"/>
              <a:gd name="connsiteX32" fmla="*/ 1798918 w 2211294"/>
              <a:gd name="connsiteY32" fmla="*/ 1346880 h 2793186"/>
              <a:gd name="connsiteX33" fmla="*/ 1727200 w 2211294"/>
              <a:gd name="connsiteY33" fmla="*/ 1287116 h 2793186"/>
              <a:gd name="connsiteX34" fmla="*/ 1739153 w 2211294"/>
              <a:gd name="connsiteY34" fmla="*/ 1209422 h 2793186"/>
              <a:gd name="connsiteX35" fmla="*/ 1673412 w 2211294"/>
              <a:gd name="connsiteY35" fmla="*/ 1185516 h 2793186"/>
              <a:gd name="connsiteX36" fmla="*/ 1643529 w 2211294"/>
              <a:gd name="connsiteY36" fmla="*/ 1161610 h 2793186"/>
              <a:gd name="connsiteX37" fmla="*/ 1537709 w 2211294"/>
              <a:gd name="connsiteY37" fmla="*/ 1081743 h 2793186"/>
              <a:gd name="connsiteX38" fmla="*/ 1508591 w 2211294"/>
              <a:gd name="connsiteY38" fmla="*/ 1000788 h 2793186"/>
              <a:gd name="connsiteX39" fmla="*/ 1403848 w 2211294"/>
              <a:gd name="connsiteY39" fmla="*/ 996986 h 2793186"/>
              <a:gd name="connsiteX40" fmla="*/ 1600504 w 2211294"/>
              <a:gd name="connsiteY40" fmla="*/ 866590 h 2793186"/>
              <a:gd name="connsiteX41" fmla="*/ 1741249 w 2211294"/>
              <a:gd name="connsiteY41" fmla="*/ 886692 h 2793186"/>
              <a:gd name="connsiteX42" fmla="*/ 1757536 w 2211294"/>
              <a:gd name="connsiteY42" fmla="*/ 829101 h 2793186"/>
              <a:gd name="connsiteX43" fmla="*/ 1853300 w 2211294"/>
              <a:gd name="connsiteY43" fmla="*/ 799218 h 2793186"/>
              <a:gd name="connsiteX44" fmla="*/ 1927114 w 2211294"/>
              <a:gd name="connsiteY44" fmla="*/ 855722 h 2793186"/>
              <a:gd name="connsiteX45" fmla="*/ 1938132 w 2211294"/>
              <a:gd name="connsiteY45" fmla="*/ 724241 h 2793186"/>
              <a:gd name="connsiteX46" fmla="*/ 1894513 w 2211294"/>
              <a:gd name="connsiteY46" fmla="*/ 672626 h 2793186"/>
              <a:gd name="connsiteX47" fmla="*/ 1843869 w 2211294"/>
              <a:gd name="connsiteY47" fmla="*/ 643287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139410 w 2211294"/>
              <a:gd name="connsiteY58" fmla="*/ 234713 h 2793186"/>
              <a:gd name="connsiteX59" fmla="*/ 1107630 w 2211294"/>
              <a:gd name="connsiteY59" fmla="*/ 198856 h 2793186"/>
              <a:gd name="connsiteX60" fmla="*/ 1043390 w 2211294"/>
              <a:gd name="connsiteY60" fmla="*/ 102688 h 2793186"/>
              <a:gd name="connsiteX61" fmla="*/ 911000 w 2211294"/>
              <a:gd name="connsiteY61" fmla="*/ 106490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29243 w 2211294"/>
              <a:gd name="connsiteY70" fmla="*/ 122247 h 2793186"/>
              <a:gd name="connsiteX71" fmla="*/ 407618 w 2211294"/>
              <a:gd name="connsiteY71" fmla="*/ 134199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960282 w 2211294"/>
              <a:gd name="connsiteY28" fmla="*/ 1621798 h 2793186"/>
              <a:gd name="connsiteX29" fmla="*/ 1870635 w 2211294"/>
              <a:gd name="connsiteY29" fmla="*/ 1591916 h 2793186"/>
              <a:gd name="connsiteX30" fmla="*/ 1840753 w 2211294"/>
              <a:gd name="connsiteY30" fmla="*/ 1508245 h 2793186"/>
              <a:gd name="connsiteX31" fmla="*/ 1798918 w 2211294"/>
              <a:gd name="connsiteY31" fmla="*/ 1454457 h 2793186"/>
              <a:gd name="connsiteX32" fmla="*/ 1798918 w 2211294"/>
              <a:gd name="connsiteY32" fmla="*/ 1346880 h 2793186"/>
              <a:gd name="connsiteX33" fmla="*/ 1727200 w 2211294"/>
              <a:gd name="connsiteY33" fmla="*/ 1287116 h 2793186"/>
              <a:gd name="connsiteX34" fmla="*/ 1739153 w 2211294"/>
              <a:gd name="connsiteY34" fmla="*/ 1209422 h 2793186"/>
              <a:gd name="connsiteX35" fmla="*/ 1673412 w 2211294"/>
              <a:gd name="connsiteY35" fmla="*/ 1185516 h 2793186"/>
              <a:gd name="connsiteX36" fmla="*/ 1643529 w 2211294"/>
              <a:gd name="connsiteY36" fmla="*/ 1161610 h 2793186"/>
              <a:gd name="connsiteX37" fmla="*/ 1537709 w 2211294"/>
              <a:gd name="connsiteY37" fmla="*/ 1081743 h 2793186"/>
              <a:gd name="connsiteX38" fmla="*/ 1508591 w 2211294"/>
              <a:gd name="connsiteY38" fmla="*/ 1000788 h 2793186"/>
              <a:gd name="connsiteX39" fmla="*/ 1403848 w 2211294"/>
              <a:gd name="connsiteY39" fmla="*/ 996986 h 2793186"/>
              <a:gd name="connsiteX40" fmla="*/ 1600504 w 2211294"/>
              <a:gd name="connsiteY40" fmla="*/ 866590 h 2793186"/>
              <a:gd name="connsiteX41" fmla="*/ 1741249 w 2211294"/>
              <a:gd name="connsiteY41" fmla="*/ 886692 h 2793186"/>
              <a:gd name="connsiteX42" fmla="*/ 1757536 w 2211294"/>
              <a:gd name="connsiteY42" fmla="*/ 829101 h 2793186"/>
              <a:gd name="connsiteX43" fmla="*/ 1853300 w 2211294"/>
              <a:gd name="connsiteY43" fmla="*/ 799218 h 2793186"/>
              <a:gd name="connsiteX44" fmla="*/ 2005120 w 2211294"/>
              <a:gd name="connsiteY44" fmla="*/ 825297 h 2793186"/>
              <a:gd name="connsiteX45" fmla="*/ 1938132 w 2211294"/>
              <a:gd name="connsiteY45" fmla="*/ 724241 h 2793186"/>
              <a:gd name="connsiteX46" fmla="*/ 1894513 w 2211294"/>
              <a:gd name="connsiteY46" fmla="*/ 672626 h 2793186"/>
              <a:gd name="connsiteX47" fmla="*/ 1843869 w 2211294"/>
              <a:gd name="connsiteY47" fmla="*/ 643287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139410 w 2211294"/>
              <a:gd name="connsiteY58" fmla="*/ 234713 h 2793186"/>
              <a:gd name="connsiteX59" fmla="*/ 1107630 w 2211294"/>
              <a:gd name="connsiteY59" fmla="*/ 198856 h 2793186"/>
              <a:gd name="connsiteX60" fmla="*/ 1043390 w 2211294"/>
              <a:gd name="connsiteY60" fmla="*/ 102688 h 2793186"/>
              <a:gd name="connsiteX61" fmla="*/ 911000 w 2211294"/>
              <a:gd name="connsiteY61" fmla="*/ 106490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29243 w 2211294"/>
              <a:gd name="connsiteY70" fmla="*/ 122247 h 2793186"/>
              <a:gd name="connsiteX71" fmla="*/ 407618 w 2211294"/>
              <a:gd name="connsiteY71" fmla="*/ 134199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960282 w 2211294"/>
              <a:gd name="connsiteY28" fmla="*/ 1621798 h 2793186"/>
              <a:gd name="connsiteX29" fmla="*/ 1870635 w 2211294"/>
              <a:gd name="connsiteY29" fmla="*/ 1591916 h 2793186"/>
              <a:gd name="connsiteX30" fmla="*/ 1840753 w 2211294"/>
              <a:gd name="connsiteY30" fmla="*/ 1508245 h 2793186"/>
              <a:gd name="connsiteX31" fmla="*/ 1798918 w 2211294"/>
              <a:gd name="connsiteY31" fmla="*/ 1454457 h 2793186"/>
              <a:gd name="connsiteX32" fmla="*/ 1798918 w 2211294"/>
              <a:gd name="connsiteY32" fmla="*/ 1346880 h 2793186"/>
              <a:gd name="connsiteX33" fmla="*/ 1727200 w 2211294"/>
              <a:gd name="connsiteY33" fmla="*/ 1287116 h 2793186"/>
              <a:gd name="connsiteX34" fmla="*/ 1739153 w 2211294"/>
              <a:gd name="connsiteY34" fmla="*/ 1209422 h 2793186"/>
              <a:gd name="connsiteX35" fmla="*/ 1673412 w 2211294"/>
              <a:gd name="connsiteY35" fmla="*/ 1185516 h 2793186"/>
              <a:gd name="connsiteX36" fmla="*/ 1643529 w 2211294"/>
              <a:gd name="connsiteY36" fmla="*/ 1161610 h 2793186"/>
              <a:gd name="connsiteX37" fmla="*/ 1537709 w 2211294"/>
              <a:gd name="connsiteY37" fmla="*/ 1081743 h 2793186"/>
              <a:gd name="connsiteX38" fmla="*/ 1508591 w 2211294"/>
              <a:gd name="connsiteY38" fmla="*/ 1000788 h 2793186"/>
              <a:gd name="connsiteX39" fmla="*/ 1403848 w 2211294"/>
              <a:gd name="connsiteY39" fmla="*/ 996986 h 2793186"/>
              <a:gd name="connsiteX40" fmla="*/ 1600504 w 2211294"/>
              <a:gd name="connsiteY40" fmla="*/ 866590 h 2793186"/>
              <a:gd name="connsiteX41" fmla="*/ 1741249 w 2211294"/>
              <a:gd name="connsiteY41" fmla="*/ 886692 h 2793186"/>
              <a:gd name="connsiteX42" fmla="*/ 1757536 w 2211294"/>
              <a:gd name="connsiteY42" fmla="*/ 829101 h 2793186"/>
              <a:gd name="connsiteX43" fmla="*/ 1883635 w 2211294"/>
              <a:gd name="connsiteY43" fmla="*/ 864416 h 2793186"/>
              <a:gd name="connsiteX44" fmla="*/ 2005120 w 2211294"/>
              <a:gd name="connsiteY44" fmla="*/ 825297 h 2793186"/>
              <a:gd name="connsiteX45" fmla="*/ 1938132 w 2211294"/>
              <a:gd name="connsiteY45" fmla="*/ 724241 h 2793186"/>
              <a:gd name="connsiteX46" fmla="*/ 1894513 w 2211294"/>
              <a:gd name="connsiteY46" fmla="*/ 672626 h 2793186"/>
              <a:gd name="connsiteX47" fmla="*/ 1843869 w 2211294"/>
              <a:gd name="connsiteY47" fmla="*/ 643287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139410 w 2211294"/>
              <a:gd name="connsiteY58" fmla="*/ 234713 h 2793186"/>
              <a:gd name="connsiteX59" fmla="*/ 1107630 w 2211294"/>
              <a:gd name="connsiteY59" fmla="*/ 198856 h 2793186"/>
              <a:gd name="connsiteX60" fmla="*/ 1043390 w 2211294"/>
              <a:gd name="connsiteY60" fmla="*/ 102688 h 2793186"/>
              <a:gd name="connsiteX61" fmla="*/ 911000 w 2211294"/>
              <a:gd name="connsiteY61" fmla="*/ 106490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29243 w 2211294"/>
              <a:gd name="connsiteY70" fmla="*/ 122247 h 2793186"/>
              <a:gd name="connsiteX71" fmla="*/ 407618 w 2211294"/>
              <a:gd name="connsiteY71" fmla="*/ 134199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960282 w 2211294"/>
              <a:gd name="connsiteY28" fmla="*/ 1621798 h 2793186"/>
              <a:gd name="connsiteX29" fmla="*/ 1870635 w 2211294"/>
              <a:gd name="connsiteY29" fmla="*/ 1591916 h 2793186"/>
              <a:gd name="connsiteX30" fmla="*/ 1840753 w 2211294"/>
              <a:gd name="connsiteY30" fmla="*/ 1508245 h 2793186"/>
              <a:gd name="connsiteX31" fmla="*/ 1798918 w 2211294"/>
              <a:gd name="connsiteY31" fmla="*/ 1454457 h 2793186"/>
              <a:gd name="connsiteX32" fmla="*/ 1798918 w 2211294"/>
              <a:gd name="connsiteY32" fmla="*/ 1346880 h 2793186"/>
              <a:gd name="connsiteX33" fmla="*/ 1727200 w 2211294"/>
              <a:gd name="connsiteY33" fmla="*/ 1287116 h 2793186"/>
              <a:gd name="connsiteX34" fmla="*/ 1739153 w 2211294"/>
              <a:gd name="connsiteY34" fmla="*/ 1209422 h 2793186"/>
              <a:gd name="connsiteX35" fmla="*/ 1673412 w 2211294"/>
              <a:gd name="connsiteY35" fmla="*/ 1185516 h 2793186"/>
              <a:gd name="connsiteX36" fmla="*/ 1643529 w 2211294"/>
              <a:gd name="connsiteY36" fmla="*/ 1161610 h 2793186"/>
              <a:gd name="connsiteX37" fmla="*/ 1537709 w 2211294"/>
              <a:gd name="connsiteY37" fmla="*/ 1081743 h 2793186"/>
              <a:gd name="connsiteX38" fmla="*/ 1508591 w 2211294"/>
              <a:gd name="connsiteY38" fmla="*/ 1000788 h 2793186"/>
              <a:gd name="connsiteX39" fmla="*/ 1403848 w 2211294"/>
              <a:gd name="connsiteY39" fmla="*/ 996986 h 2793186"/>
              <a:gd name="connsiteX40" fmla="*/ 1600504 w 2211294"/>
              <a:gd name="connsiteY40" fmla="*/ 866590 h 2793186"/>
              <a:gd name="connsiteX41" fmla="*/ 1741249 w 2211294"/>
              <a:gd name="connsiteY41" fmla="*/ 886692 h 2793186"/>
              <a:gd name="connsiteX42" fmla="*/ 1809540 w 2211294"/>
              <a:gd name="connsiteY42" fmla="*/ 794329 h 2793186"/>
              <a:gd name="connsiteX43" fmla="*/ 1883635 w 2211294"/>
              <a:gd name="connsiteY43" fmla="*/ 864416 h 2793186"/>
              <a:gd name="connsiteX44" fmla="*/ 2005120 w 2211294"/>
              <a:gd name="connsiteY44" fmla="*/ 825297 h 2793186"/>
              <a:gd name="connsiteX45" fmla="*/ 1938132 w 2211294"/>
              <a:gd name="connsiteY45" fmla="*/ 724241 h 2793186"/>
              <a:gd name="connsiteX46" fmla="*/ 1894513 w 2211294"/>
              <a:gd name="connsiteY46" fmla="*/ 672626 h 2793186"/>
              <a:gd name="connsiteX47" fmla="*/ 1843869 w 2211294"/>
              <a:gd name="connsiteY47" fmla="*/ 643287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139410 w 2211294"/>
              <a:gd name="connsiteY58" fmla="*/ 234713 h 2793186"/>
              <a:gd name="connsiteX59" fmla="*/ 1107630 w 2211294"/>
              <a:gd name="connsiteY59" fmla="*/ 198856 h 2793186"/>
              <a:gd name="connsiteX60" fmla="*/ 1043390 w 2211294"/>
              <a:gd name="connsiteY60" fmla="*/ 102688 h 2793186"/>
              <a:gd name="connsiteX61" fmla="*/ 911000 w 2211294"/>
              <a:gd name="connsiteY61" fmla="*/ 106490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29243 w 2211294"/>
              <a:gd name="connsiteY70" fmla="*/ 122247 h 2793186"/>
              <a:gd name="connsiteX71" fmla="*/ 407618 w 2211294"/>
              <a:gd name="connsiteY71" fmla="*/ 134199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960282 w 2211294"/>
              <a:gd name="connsiteY28" fmla="*/ 1621798 h 2793186"/>
              <a:gd name="connsiteX29" fmla="*/ 1870635 w 2211294"/>
              <a:gd name="connsiteY29" fmla="*/ 1591916 h 2793186"/>
              <a:gd name="connsiteX30" fmla="*/ 1840753 w 2211294"/>
              <a:gd name="connsiteY30" fmla="*/ 1508245 h 2793186"/>
              <a:gd name="connsiteX31" fmla="*/ 1798918 w 2211294"/>
              <a:gd name="connsiteY31" fmla="*/ 1454457 h 2793186"/>
              <a:gd name="connsiteX32" fmla="*/ 1798918 w 2211294"/>
              <a:gd name="connsiteY32" fmla="*/ 1346880 h 2793186"/>
              <a:gd name="connsiteX33" fmla="*/ 1727200 w 2211294"/>
              <a:gd name="connsiteY33" fmla="*/ 1287116 h 2793186"/>
              <a:gd name="connsiteX34" fmla="*/ 1739153 w 2211294"/>
              <a:gd name="connsiteY34" fmla="*/ 1209422 h 2793186"/>
              <a:gd name="connsiteX35" fmla="*/ 1673412 w 2211294"/>
              <a:gd name="connsiteY35" fmla="*/ 1185516 h 2793186"/>
              <a:gd name="connsiteX36" fmla="*/ 1643529 w 2211294"/>
              <a:gd name="connsiteY36" fmla="*/ 1161610 h 2793186"/>
              <a:gd name="connsiteX37" fmla="*/ 1537709 w 2211294"/>
              <a:gd name="connsiteY37" fmla="*/ 1081743 h 2793186"/>
              <a:gd name="connsiteX38" fmla="*/ 1508591 w 2211294"/>
              <a:gd name="connsiteY38" fmla="*/ 1000788 h 2793186"/>
              <a:gd name="connsiteX39" fmla="*/ 1403848 w 2211294"/>
              <a:gd name="connsiteY39" fmla="*/ 996986 h 2793186"/>
              <a:gd name="connsiteX40" fmla="*/ 1600504 w 2211294"/>
              <a:gd name="connsiteY40" fmla="*/ 866590 h 2793186"/>
              <a:gd name="connsiteX41" fmla="*/ 1741249 w 2211294"/>
              <a:gd name="connsiteY41" fmla="*/ 886692 h 2793186"/>
              <a:gd name="connsiteX42" fmla="*/ 1809540 w 2211294"/>
              <a:gd name="connsiteY42" fmla="*/ 794329 h 2793186"/>
              <a:gd name="connsiteX43" fmla="*/ 1883635 w 2211294"/>
              <a:gd name="connsiteY43" fmla="*/ 864416 h 2793186"/>
              <a:gd name="connsiteX44" fmla="*/ 2005120 w 2211294"/>
              <a:gd name="connsiteY44" fmla="*/ 825297 h 2793186"/>
              <a:gd name="connsiteX45" fmla="*/ 1938132 w 2211294"/>
              <a:gd name="connsiteY45" fmla="*/ 724241 h 2793186"/>
              <a:gd name="connsiteX46" fmla="*/ 1894513 w 2211294"/>
              <a:gd name="connsiteY46" fmla="*/ 672626 h 2793186"/>
              <a:gd name="connsiteX47" fmla="*/ 1843869 w 2211294"/>
              <a:gd name="connsiteY47" fmla="*/ 643287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083073 w 2211294"/>
              <a:gd name="connsiteY58" fmla="*/ 260792 h 2793186"/>
              <a:gd name="connsiteX59" fmla="*/ 1107630 w 2211294"/>
              <a:gd name="connsiteY59" fmla="*/ 198856 h 2793186"/>
              <a:gd name="connsiteX60" fmla="*/ 1043390 w 2211294"/>
              <a:gd name="connsiteY60" fmla="*/ 102688 h 2793186"/>
              <a:gd name="connsiteX61" fmla="*/ 911000 w 2211294"/>
              <a:gd name="connsiteY61" fmla="*/ 106490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29243 w 2211294"/>
              <a:gd name="connsiteY70" fmla="*/ 122247 h 2793186"/>
              <a:gd name="connsiteX71" fmla="*/ 407618 w 2211294"/>
              <a:gd name="connsiteY71" fmla="*/ 134199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960282 w 2211294"/>
              <a:gd name="connsiteY28" fmla="*/ 1621798 h 2793186"/>
              <a:gd name="connsiteX29" fmla="*/ 1870635 w 2211294"/>
              <a:gd name="connsiteY29" fmla="*/ 1591916 h 2793186"/>
              <a:gd name="connsiteX30" fmla="*/ 1840753 w 2211294"/>
              <a:gd name="connsiteY30" fmla="*/ 1508245 h 2793186"/>
              <a:gd name="connsiteX31" fmla="*/ 1798918 w 2211294"/>
              <a:gd name="connsiteY31" fmla="*/ 1454457 h 2793186"/>
              <a:gd name="connsiteX32" fmla="*/ 1798918 w 2211294"/>
              <a:gd name="connsiteY32" fmla="*/ 1346880 h 2793186"/>
              <a:gd name="connsiteX33" fmla="*/ 1727200 w 2211294"/>
              <a:gd name="connsiteY33" fmla="*/ 1287116 h 2793186"/>
              <a:gd name="connsiteX34" fmla="*/ 1739153 w 2211294"/>
              <a:gd name="connsiteY34" fmla="*/ 1209422 h 2793186"/>
              <a:gd name="connsiteX35" fmla="*/ 1673412 w 2211294"/>
              <a:gd name="connsiteY35" fmla="*/ 1185516 h 2793186"/>
              <a:gd name="connsiteX36" fmla="*/ 1574190 w 2211294"/>
              <a:gd name="connsiteY36" fmla="*/ 1165957 h 2793186"/>
              <a:gd name="connsiteX37" fmla="*/ 1537709 w 2211294"/>
              <a:gd name="connsiteY37" fmla="*/ 1081743 h 2793186"/>
              <a:gd name="connsiteX38" fmla="*/ 1508591 w 2211294"/>
              <a:gd name="connsiteY38" fmla="*/ 1000788 h 2793186"/>
              <a:gd name="connsiteX39" fmla="*/ 1403848 w 2211294"/>
              <a:gd name="connsiteY39" fmla="*/ 996986 h 2793186"/>
              <a:gd name="connsiteX40" fmla="*/ 1600504 w 2211294"/>
              <a:gd name="connsiteY40" fmla="*/ 866590 h 2793186"/>
              <a:gd name="connsiteX41" fmla="*/ 1741249 w 2211294"/>
              <a:gd name="connsiteY41" fmla="*/ 886692 h 2793186"/>
              <a:gd name="connsiteX42" fmla="*/ 1809540 w 2211294"/>
              <a:gd name="connsiteY42" fmla="*/ 794329 h 2793186"/>
              <a:gd name="connsiteX43" fmla="*/ 1883635 w 2211294"/>
              <a:gd name="connsiteY43" fmla="*/ 864416 h 2793186"/>
              <a:gd name="connsiteX44" fmla="*/ 2005120 w 2211294"/>
              <a:gd name="connsiteY44" fmla="*/ 825297 h 2793186"/>
              <a:gd name="connsiteX45" fmla="*/ 1938132 w 2211294"/>
              <a:gd name="connsiteY45" fmla="*/ 724241 h 2793186"/>
              <a:gd name="connsiteX46" fmla="*/ 1894513 w 2211294"/>
              <a:gd name="connsiteY46" fmla="*/ 672626 h 2793186"/>
              <a:gd name="connsiteX47" fmla="*/ 1843869 w 2211294"/>
              <a:gd name="connsiteY47" fmla="*/ 643287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083073 w 2211294"/>
              <a:gd name="connsiteY58" fmla="*/ 260792 h 2793186"/>
              <a:gd name="connsiteX59" fmla="*/ 1107630 w 2211294"/>
              <a:gd name="connsiteY59" fmla="*/ 198856 h 2793186"/>
              <a:gd name="connsiteX60" fmla="*/ 1043390 w 2211294"/>
              <a:gd name="connsiteY60" fmla="*/ 102688 h 2793186"/>
              <a:gd name="connsiteX61" fmla="*/ 911000 w 2211294"/>
              <a:gd name="connsiteY61" fmla="*/ 106490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29243 w 2211294"/>
              <a:gd name="connsiteY70" fmla="*/ 122247 h 2793186"/>
              <a:gd name="connsiteX71" fmla="*/ 407618 w 2211294"/>
              <a:gd name="connsiteY71" fmla="*/ 134199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960282 w 2211294"/>
              <a:gd name="connsiteY28" fmla="*/ 1621798 h 2793186"/>
              <a:gd name="connsiteX29" fmla="*/ 1870635 w 2211294"/>
              <a:gd name="connsiteY29" fmla="*/ 1591916 h 2793186"/>
              <a:gd name="connsiteX30" fmla="*/ 1840753 w 2211294"/>
              <a:gd name="connsiteY30" fmla="*/ 1508245 h 2793186"/>
              <a:gd name="connsiteX31" fmla="*/ 1798918 w 2211294"/>
              <a:gd name="connsiteY31" fmla="*/ 1454457 h 2793186"/>
              <a:gd name="connsiteX32" fmla="*/ 1798918 w 2211294"/>
              <a:gd name="connsiteY32" fmla="*/ 1346880 h 2793186"/>
              <a:gd name="connsiteX33" fmla="*/ 1727200 w 2211294"/>
              <a:gd name="connsiteY33" fmla="*/ 1287116 h 2793186"/>
              <a:gd name="connsiteX34" fmla="*/ 1739153 w 2211294"/>
              <a:gd name="connsiteY34" fmla="*/ 1209422 h 2793186"/>
              <a:gd name="connsiteX35" fmla="*/ 1439395 w 2211294"/>
              <a:gd name="connsiteY35" fmla="*/ 1255061 h 2793186"/>
              <a:gd name="connsiteX36" fmla="*/ 1574190 w 2211294"/>
              <a:gd name="connsiteY36" fmla="*/ 1165957 h 2793186"/>
              <a:gd name="connsiteX37" fmla="*/ 1537709 w 2211294"/>
              <a:gd name="connsiteY37" fmla="*/ 1081743 h 2793186"/>
              <a:gd name="connsiteX38" fmla="*/ 1508591 w 2211294"/>
              <a:gd name="connsiteY38" fmla="*/ 1000788 h 2793186"/>
              <a:gd name="connsiteX39" fmla="*/ 1403848 w 2211294"/>
              <a:gd name="connsiteY39" fmla="*/ 996986 h 2793186"/>
              <a:gd name="connsiteX40" fmla="*/ 1600504 w 2211294"/>
              <a:gd name="connsiteY40" fmla="*/ 866590 h 2793186"/>
              <a:gd name="connsiteX41" fmla="*/ 1741249 w 2211294"/>
              <a:gd name="connsiteY41" fmla="*/ 886692 h 2793186"/>
              <a:gd name="connsiteX42" fmla="*/ 1809540 w 2211294"/>
              <a:gd name="connsiteY42" fmla="*/ 794329 h 2793186"/>
              <a:gd name="connsiteX43" fmla="*/ 1883635 w 2211294"/>
              <a:gd name="connsiteY43" fmla="*/ 864416 h 2793186"/>
              <a:gd name="connsiteX44" fmla="*/ 2005120 w 2211294"/>
              <a:gd name="connsiteY44" fmla="*/ 825297 h 2793186"/>
              <a:gd name="connsiteX45" fmla="*/ 1938132 w 2211294"/>
              <a:gd name="connsiteY45" fmla="*/ 724241 h 2793186"/>
              <a:gd name="connsiteX46" fmla="*/ 1894513 w 2211294"/>
              <a:gd name="connsiteY46" fmla="*/ 672626 h 2793186"/>
              <a:gd name="connsiteX47" fmla="*/ 1843869 w 2211294"/>
              <a:gd name="connsiteY47" fmla="*/ 643287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083073 w 2211294"/>
              <a:gd name="connsiteY58" fmla="*/ 260792 h 2793186"/>
              <a:gd name="connsiteX59" fmla="*/ 1107630 w 2211294"/>
              <a:gd name="connsiteY59" fmla="*/ 198856 h 2793186"/>
              <a:gd name="connsiteX60" fmla="*/ 1043390 w 2211294"/>
              <a:gd name="connsiteY60" fmla="*/ 102688 h 2793186"/>
              <a:gd name="connsiteX61" fmla="*/ 911000 w 2211294"/>
              <a:gd name="connsiteY61" fmla="*/ 106490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29243 w 2211294"/>
              <a:gd name="connsiteY70" fmla="*/ 122247 h 2793186"/>
              <a:gd name="connsiteX71" fmla="*/ 407618 w 2211294"/>
              <a:gd name="connsiteY71" fmla="*/ 134199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960282 w 2211294"/>
              <a:gd name="connsiteY28" fmla="*/ 1621798 h 2793186"/>
              <a:gd name="connsiteX29" fmla="*/ 1870635 w 2211294"/>
              <a:gd name="connsiteY29" fmla="*/ 1591916 h 2793186"/>
              <a:gd name="connsiteX30" fmla="*/ 1840753 w 2211294"/>
              <a:gd name="connsiteY30" fmla="*/ 1508245 h 2793186"/>
              <a:gd name="connsiteX31" fmla="*/ 1798918 w 2211294"/>
              <a:gd name="connsiteY31" fmla="*/ 1454457 h 2793186"/>
              <a:gd name="connsiteX32" fmla="*/ 1798918 w 2211294"/>
              <a:gd name="connsiteY32" fmla="*/ 1346880 h 2793186"/>
              <a:gd name="connsiteX33" fmla="*/ 1727200 w 2211294"/>
              <a:gd name="connsiteY33" fmla="*/ 1287116 h 2793186"/>
              <a:gd name="connsiteX34" fmla="*/ 1522470 w 2211294"/>
              <a:gd name="connsiteY34" fmla="*/ 1300698 h 2793186"/>
              <a:gd name="connsiteX35" fmla="*/ 1439395 w 2211294"/>
              <a:gd name="connsiteY35" fmla="*/ 1255061 h 2793186"/>
              <a:gd name="connsiteX36" fmla="*/ 1574190 w 2211294"/>
              <a:gd name="connsiteY36" fmla="*/ 1165957 h 2793186"/>
              <a:gd name="connsiteX37" fmla="*/ 1537709 w 2211294"/>
              <a:gd name="connsiteY37" fmla="*/ 1081743 h 2793186"/>
              <a:gd name="connsiteX38" fmla="*/ 1508591 w 2211294"/>
              <a:gd name="connsiteY38" fmla="*/ 1000788 h 2793186"/>
              <a:gd name="connsiteX39" fmla="*/ 1403848 w 2211294"/>
              <a:gd name="connsiteY39" fmla="*/ 996986 h 2793186"/>
              <a:gd name="connsiteX40" fmla="*/ 1600504 w 2211294"/>
              <a:gd name="connsiteY40" fmla="*/ 866590 h 2793186"/>
              <a:gd name="connsiteX41" fmla="*/ 1741249 w 2211294"/>
              <a:gd name="connsiteY41" fmla="*/ 886692 h 2793186"/>
              <a:gd name="connsiteX42" fmla="*/ 1809540 w 2211294"/>
              <a:gd name="connsiteY42" fmla="*/ 794329 h 2793186"/>
              <a:gd name="connsiteX43" fmla="*/ 1883635 w 2211294"/>
              <a:gd name="connsiteY43" fmla="*/ 864416 h 2793186"/>
              <a:gd name="connsiteX44" fmla="*/ 2005120 w 2211294"/>
              <a:gd name="connsiteY44" fmla="*/ 825297 h 2793186"/>
              <a:gd name="connsiteX45" fmla="*/ 1938132 w 2211294"/>
              <a:gd name="connsiteY45" fmla="*/ 724241 h 2793186"/>
              <a:gd name="connsiteX46" fmla="*/ 1894513 w 2211294"/>
              <a:gd name="connsiteY46" fmla="*/ 672626 h 2793186"/>
              <a:gd name="connsiteX47" fmla="*/ 1843869 w 2211294"/>
              <a:gd name="connsiteY47" fmla="*/ 643287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083073 w 2211294"/>
              <a:gd name="connsiteY58" fmla="*/ 260792 h 2793186"/>
              <a:gd name="connsiteX59" fmla="*/ 1107630 w 2211294"/>
              <a:gd name="connsiteY59" fmla="*/ 198856 h 2793186"/>
              <a:gd name="connsiteX60" fmla="*/ 1043390 w 2211294"/>
              <a:gd name="connsiteY60" fmla="*/ 102688 h 2793186"/>
              <a:gd name="connsiteX61" fmla="*/ 911000 w 2211294"/>
              <a:gd name="connsiteY61" fmla="*/ 106490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29243 w 2211294"/>
              <a:gd name="connsiteY70" fmla="*/ 122247 h 2793186"/>
              <a:gd name="connsiteX71" fmla="*/ 407618 w 2211294"/>
              <a:gd name="connsiteY71" fmla="*/ 134199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960282 w 2211294"/>
              <a:gd name="connsiteY28" fmla="*/ 1621798 h 2793186"/>
              <a:gd name="connsiteX29" fmla="*/ 1870635 w 2211294"/>
              <a:gd name="connsiteY29" fmla="*/ 1591916 h 2793186"/>
              <a:gd name="connsiteX30" fmla="*/ 1840753 w 2211294"/>
              <a:gd name="connsiteY30" fmla="*/ 1508245 h 2793186"/>
              <a:gd name="connsiteX31" fmla="*/ 1798918 w 2211294"/>
              <a:gd name="connsiteY31" fmla="*/ 1454457 h 2793186"/>
              <a:gd name="connsiteX32" fmla="*/ 1798918 w 2211294"/>
              <a:gd name="connsiteY32" fmla="*/ 1346880 h 2793186"/>
              <a:gd name="connsiteX33" fmla="*/ 1592857 w 2211294"/>
              <a:gd name="connsiteY33" fmla="*/ 1343621 h 2793186"/>
              <a:gd name="connsiteX34" fmla="*/ 1522470 w 2211294"/>
              <a:gd name="connsiteY34" fmla="*/ 1300698 h 2793186"/>
              <a:gd name="connsiteX35" fmla="*/ 1439395 w 2211294"/>
              <a:gd name="connsiteY35" fmla="*/ 1255061 h 2793186"/>
              <a:gd name="connsiteX36" fmla="*/ 1574190 w 2211294"/>
              <a:gd name="connsiteY36" fmla="*/ 1165957 h 2793186"/>
              <a:gd name="connsiteX37" fmla="*/ 1537709 w 2211294"/>
              <a:gd name="connsiteY37" fmla="*/ 1081743 h 2793186"/>
              <a:gd name="connsiteX38" fmla="*/ 1508591 w 2211294"/>
              <a:gd name="connsiteY38" fmla="*/ 1000788 h 2793186"/>
              <a:gd name="connsiteX39" fmla="*/ 1403848 w 2211294"/>
              <a:gd name="connsiteY39" fmla="*/ 996986 h 2793186"/>
              <a:gd name="connsiteX40" fmla="*/ 1600504 w 2211294"/>
              <a:gd name="connsiteY40" fmla="*/ 866590 h 2793186"/>
              <a:gd name="connsiteX41" fmla="*/ 1741249 w 2211294"/>
              <a:gd name="connsiteY41" fmla="*/ 886692 h 2793186"/>
              <a:gd name="connsiteX42" fmla="*/ 1809540 w 2211294"/>
              <a:gd name="connsiteY42" fmla="*/ 794329 h 2793186"/>
              <a:gd name="connsiteX43" fmla="*/ 1883635 w 2211294"/>
              <a:gd name="connsiteY43" fmla="*/ 864416 h 2793186"/>
              <a:gd name="connsiteX44" fmla="*/ 2005120 w 2211294"/>
              <a:gd name="connsiteY44" fmla="*/ 825297 h 2793186"/>
              <a:gd name="connsiteX45" fmla="*/ 1938132 w 2211294"/>
              <a:gd name="connsiteY45" fmla="*/ 724241 h 2793186"/>
              <a:gd name="connsiteX46" fmla="*/ 1894513 w 2211294"/>
              <a:gd name="connsiteY46" fmla="*/ 672626 h 2793186"/>
              <a:gd name="connsiteX47" fmla="*/ 1843869 w 2211294"/>
              <a:gd name="connsiteY47" fmla="*/ 643287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083073 w 2211294"/>
              <a:gd name="connsiteY58" fmla="*/ 260792 h 2793186"/>
              <a:gd name="connsiteX59" fmla="*/ 1107630 w 2211294"/>
              <a:gd name="connsiteY59" fmla="*/ 198856 h 2793186"/>
              <a:gd name="connsiteX60" fmla="*/ 1043390 w 2211294"/>
              <a:gd name="connsiteY60" fmla="*/ 102688 h 2793186"/>
              <a:gd name="connsiteX61" fmla="*/ 911000 w 2211294"/>
              <a:gd name="connsiteY61" fmla="*/ 106490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29243 w 2211294"/>
              <a:gd name="connsiteY70" fmla="*/ 122247 h 2793186"/>
              <a:gd name="connsiteX71" fmla="*/ 407618 w 2211294"/>
              <a:gd name="connsiteY71" fmla="*/ 134199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960282 w 2211294"/>
              <a:gd name="connsiteY28" fmla="*/ 1621798 h 2793186"/>
              <a:gd name="connsiteX29" fmla="*/ 1870635 w 2211294"/>
              <a:gd name="connsiteY29" fmla="*/ 1591916 h 2793186"/>
              <a:gd name="connsiteX30" fmla="*/ 1840753 w 2211294"/>
              <a:gd name="connsiteY30" fmla="*/ 1508245 h 2793186"/>
              <a:gd name="connsiteX31" fmla="*/ 1798918 w 2211294"/>
              <a:gd name="connsiteY31" fmla="*/ 1454457 h 2793186"/>
              <a:gd name="connsiteX32" fmla="*/ 1612571 w 2211294"/>
              <a:gd name="connsiteY32" fmla="*/ 1385999 h 2793186"/>
              <a:gd name="connsiteX33" fmla="*/ 1592857 w 2211294"/>
              <a:gd name="connsiteY33" fmla="*/ 1343621 h 2793186"/>
              <a:gd name="connsiteX34" fmla="*/ 1522470 w 2211294"/>
              <a:gd name="connsiteY34" fmla="*/ 1300698 h 2793186"/>
              <a:gd name="connsiteX35" fmla="*/ 1439395 w 2211294"/>
              <a:gd name="connsiteY35" fmla="*/ 1255061 h 2793186"/>
              <a:gd name="connsiteX36" fmla="*/ 1574190 w 2211294"/>
              <a:gd name="connsiteY36" fmla="*/ 1165957 h 2793186"/>
              <a:gd name="connsiteX37" fmla="*/ 1537709 w 2211294"/>
              <a:gd name="connsiteY37" fmla="*/ 1081743 h 2793186"/>
              <a:gd name="connsiteX38" fmla="*/ 1508591 w 2211294"/>
              <a:gd name="connsiteY38" fmla="*/ 1000788 h 2793186"/>
              <a:gd name="connsiteX39" fmla="*/ 1403848 w 2211294"/>
              <a:gd name="connsiteY39" fmla="*/ 996986 h 2793186"/>
              <a:gd name="connsiteX40" fmla="*/ 1600504 w 2211294"/>
              <a:gd name="connsiteY40" fmla="*/ 866590 h 2793186"/>
              <a:gd name="connsiteX41" fmla="*/ 1741249 w 2211294"/>
              <a:gd name="connsiteY41" fmla="*/ 886692 h 2793186"/>
              <a:gd name="connsiteX42" fmla="*/ 1809540 w 2211294"/>
              <a:gd name="connsiteY42" fmla="*/ 794329 h 2793186"/>
              <a:gd name="connsiteX43" fmla="*/ 1883635 w 2211294"/>
              <a:gd name="connsiteY43" fmla="*/ 864416 h 2793186"/>
              <a:gd name="connsiteX44" fmla="*/ 2005120 w 2211294"/>
              <a:gd name="connsiteY44" fmla="*/ 825297 h 2793186"/>
              <a:gd name="connsiteX45" fmla="*/ 1938132 w 2211294"/>
              <a:gd name="connsiteY45" fmla="*/ 724241 h 2793186"/>
              <a:gd name="connsiteX46" fmla="*/ 1894513 w 2211294"/>
              <a:gd name="connsiteY46" fmla="*/ 672626 h 2793186"/>
              <a:gd name="connsiteX47" fmla="*/ 1843869 w 2211294"/>
              <a:gd name="connsiteY47" fmla="*/ 643287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083073 w 2211294"/>
              <a:gd name="connsiteY58" fmla="*/ 260792 h 2793186"/>
              <a:gd name="connsiteX59" fmla="*/ 1107630 w 2211294"/>
              <a:gd name="connsiteY59" fmla="*/ 198856 h 2793186"/>
              <a:gd name="connsiteX60" fmla="*/ 1043390 w 2211294"/>
              <a:gd name="connsiteY60" fmla="*/ 102688 h 2793186"/>
              <a:gd name="connsiteX61" fmla="*/ 911000 w 2211294"/>
              <a:gd name="connsiteY61" fmla="*/ 106490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29243 w 2211294"/>
              <a:gd name="connsiteY70" fmla="*/ 122247 h 2793186"/>
              <a:gd name="connsiteX71" fmla="*/ 407618 w 2211294"/>
              <a:gd name="connsiteY71" fmla="*/ 134199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960282 w 2211294"/>
              <a:gd name="connsiteY28" fmla="*/ 1621798 h 2793186"/>
              <a:gd name="connsiteX29" fmla="*/ 1870635 w 2211294"/>
              <a:gd name="connsiteY29" fmla="*/ 1591916 h 2793186"/>
              <a:gd name="connsiteX30" fmla="*/ 1840753 w 2211294"/>
              <a:gd name="connsiteY30" fmla="*/ 1508245 h 2793186"/>
              <a:gd name="connsiteX31" fmla="*/ 1625572 w 2211294"/>
              <a:gd name="connsiteY31" fmla="*/ 1454457 h 2793186"/>
              <a:gd name="connsiteX32" fmla="*/ 1612571 w 2211294"/>
              <a:gd name="connsiteY32" fmla="*/ 1385999 h 2793186"/>
              <a:gd name="connsiteX33" fmla="*/ 1592857 w 2211294"/>
              <a:gd name="connsiteY33" fmla="*/ 1343621 h 2793186"/>
              <a:gd name="connsiteX34" fmla="*/ 1522470 w 2211294"/>
              <a:gd name="connsiteY34" fmla="*/ 1300698 h 2793186"/>
              <a:gd name="connsiteX35" fmla="*/ 1439395 w 2211294"/>
              <a:gd name="connsiteY35" fmla="*/ 1255061 h 2793186"/>
              <a:gd name="connsiteX36" fmla="*/ 1574190 w 2211294"/>
              <a:gd name="connsiteY36" fmla="*/ 1165957 h 2793186"/>
              <a:gd name="connsiteX37" fmla="*/ 1537709 w 2211294"/>
              <a:gd name="connsiteY37" fmla="*/ 1081743 h 2793186"/>
              <a:gd name="connsiteX38" fmla="*/ 1508591 w 2211294"/>
              <a:gd name="connsiteY38" fmla="*/ 1000788 h 2793186"/>
              <a:gd name="connsiteX39" fmla="*/ 1403848 w 2211294"/>
              <a:gd name="connsiteY39" fmla="*/ 996986 h 2793186"/>
              <a:gd name="connsiteX40" fmla="*/ 1600504 w 2211294"/>
              <a:gd name="connsiteY40" fmla="*/ 866590 h 2793186"/>
              <a:gd name="connsiteX41" fmla="*/ 1741249 w 2211294"/>
              <a:gd name="connsiteY41" fmla="*/ 886692 h 2793186"/>
              <a:gd name="connsiteX42" fmla="*/ 1809540 w 2211294"/>
              <a:gd name="connsiteY42" fmla="*/ 794329 h 2793186"/>
              <a:gd name="connsiteX43" fmla="*/ 1883635 w 2211294"/>
              <a:gd name="connsiteY43" fmla="*/ 864416 h 2793186"/>
              <a:gd name="connsiteX44" fmla="*/ 2005120 w 2211294"/>
              <a:gd name="connsiteY44" fmla="*/ 825297 h 2793186"/>
              <a:gd name="connsiteX45" fmla="*/ 1938132 w 2211294"/>
              <a:gd name="connsiteY45" fmla="*/ 724241 h 2793186"/>
              <a:gd name="connsiteX46" fmla="*/ 1894513 w 2211294"/>
              <a:gd name="connsiteY46" fmla="*/ 672626 h 2793186"/>
              <a:gd name="connsiteX47" fmla="*/ 1843869 w 2211294"/>
              <a:gd name="connsiteY47" fmla="*/ 643287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083073 w 2211294"/>
              <a:gd name="connsiteY58" fmla="*/ 260792 h 2793186"/>
              <a:gd name="connsiteX59" fmla="*/ 1107630 w 2211294"/>
              <a:gd name="connsiteY59" fmla="*/ 198856 h 2793186"/>
              <a:gd name="connsiteX60" fmla="*/ 1043390 w 2211294"/>
              <a:gd name="connsiteY60" fmla="*/ 102688 h 2793186"/>
              <a:gd name="connsiteX61" fmla="*/ 911000 w 2211294"/>
              <a:gd name="connsiteY61" fmla="*/ 106490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29243 w 2211294"/>
              <a:gd name="connsiteY70" fmla="*/ 122247 h 2793186"/>
              <a:gd name="connsiteX71" fmla="*/ 407618 w 2211294"/>
              <a:gd name="connsiteY71" fmla="*/ 134199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960282 w 2211294"/>
              <a:gd name="connsiteY28" fmla="*/ 1621798 h 2793186"/>
              <a:gd name="connsiteX29" fmla="*/ 1870635 w 2211294"/>
              <a:gd name="connsiteY29" fmla="*/ 1591916 h 2793186"/>
              <a:gd name="connsiteX30" fmla="*/ 1654406 w 2211294"/>
              <a:gd name="connsiteY30" fmla="*/ 1508245 h 2793186"/>
              <a:gd name="connsiteX31" fmla="*/ 1625572 w 2211294"/>
              <a:gd name="connsiteY31" fmla="*/ 1454457 h 2793186"/>
              <a:gd name="connsiteX32" fmla="*/ 1612571 w 2211294"/>
              <a:gd name="connsiteY32" fmla="*/ 1385999 h 2793186"/>
              <a:gd name="connsiteX33" fmla="*/ 1592857 w 2211294"/>
              <a:gd name="connsiteY33" fmla="*/ 1343621 h 2793186"/>
              <a:gd name="connsiteX34" fmla="*/ 1522470 w 2211294"/>
              <a:gd name="connsiteY34" fmla="*/ 1300698 h 2793186"/>
              <a:gd name="connsiteX35" fmla="*/ 1439395 w 2211294"/>
              <a:gd name="connsiteY35" fmla="*/ 1255061 h 2793186"/>
              <a:gd name="connsiteX36" fmla="*/ 1574190 w 2211294"/>
              <a:gd name="connsiteY36" fmla="*/ 1165957 h 2793186"/>
              <a:gd name="connsiteX37" fmla="*/ 1537709 w 2211294"/>
              <a:gd name="connsiteY37" fmla="*/ 1081743 h 2793186"/>
              <a:gd name="connsiteX38" fmla="*/ 1508591 w 2211294"/>
              <a:gd name="connsiteY38" fmla="*/ 1000788 h 2793186"/>
              <a:gd name="connsiteX39" fmla="*/ 1403848 w 2211294"/>
              <a:gd name="connsiteY39" fmla="*/ 996986 h 2793186"/>
              <a:gd name="connsiteX40" fmla="*/ 1600504 w 2211294"/>
              <a:gd name="connsiteY40" fmla="*/ 866590 h 2793186"/>
              <a:gd name="connsiteX41" fmla="*/ 1741249 w 2211294"/>
              <a:gd name="connsiteY41" fmla="*/ 886692 h 2793186"/>
              <a:gd name="connsiteX42" fmla="*/ 1809540 w 2211294"/>
              <a:gd name="connsiteY42" fmla="*/ 794329 h 2793186"/>
              <a:gd name="connsiteX43" fmla="*/ 1883635 w 2211294"/>
              <a:gd name="connsiteY43" fmla="*/ 864416 h 2793186"/>
              <a:gd name="connsiteX44" fmla="*/ 2005120 w 2211294"/>
              <a:gd name="connsiteY44" fmla="*/ 825297 h 2793186"/>
              <a:gd name="connsiteX45" fmla="*/ 1938132 w 2211294"/>
              <a:gd name="connsiteY45" fmla="*/ 724241 h 2793186"/>
              <a:gd name="connsiteX46" fmla="*/ 1894513 w 2211294"/>
              <a:gd name="connsiteY46" fmla="*/ 672626 h 2793186"/>
              <a:gd name="connsiteX47" fmla="*/ 1843869 w 2211294"/>
              <a:gd name="connsiteY47" fmla="*/ 643287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083073 w 2211294"/>
              <a:gd name="connsiteY58" fmla="*/ 260792 h 2793186"/>
              <a:gd name="connsiteX59" fmla="*/ 1107630 w 2211294"/>
              <a:gd name="connsiteY59" fmla="*/ 198856 h 2793186"/>
              <a:gd name="connsiteX60" fmla="*/ 1043390 w 2211294"/>
              <a:gd name="connsiteY60" fmla="*/ 102688 h 2793186"/>
              <a:gd name="connsiteX61" fmla="*/ 911000 w 2211294"/>
              <a:gd name="connsiteY61" fmla="*/ 106490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29243 w 2211294"/>
              <a:gd name="connsiteY70" fmla="*/ 122247 h 2793186"/>
              <a:gd name="connsiteX71" fmla="*/ 407618 w 2211294"/>
              <a:gd name="connsiteY71" fmla="*/ 134199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960282 w 2211294"/>
              <a:gd name="connsiteY28" fmla="*/ 1621798 h 2793186"/>
              <a:gd name="connsiteX29" fmla="*/ 1679954 w 2211294"/>
              <a:gd name="connsiteY29" fmla="*/ 1574530 h 2793186"/>
              <a:gd name="connsiteX30" fmla="*/ 1654406 w 2211294"/>
              <a:gd name="connsiteY30" fmla="*/ 1508245 h 2793186"/>
              <a:gd name="connsiteX31" fmla="*/ 1625572 w 2211294"/>
              <a:gd name="connsiteY31" fmla="*/ 1454457 h 2793186"/>
              <a:gd name="connsiteX32" fmla="*/ 1612571 w 2211294"/>
              <a:gd name="connsiteY32" fmla="*/ 1385999 h 2793186"/>
              <a:gd name="connsiteX33" fmla="*/ 1592857 w 2211294"/>
              <a:gd name="connsiteY33" fmla="*/ 1343621 h 2793186"/>
              <a:gd name="connsiteX34" fmla="*/ 1522470 w 2211294"/>
              <a:gd name="connsiteY34" fmla="*/ 1300698 h 2793186"/>
              <a:gd name="connsiteX35" fmla="*/ 1439395 w 2211294"/>
              <a:gd name="connsiteY35" fmla="*/ 1255061 h 2793186"/>
              <a:gd name="connsiteX36" fmla="*/ 1574190 w 2211294"/>
              <a:gd name="connsiteY36" fmla="*/ 1165957 h 2793186"/>
              <a:gd name="connsiteX37" fmla="*/ 1537709 w 2211294"/>
              <a:gd name="connsiteY37" fmla="*/ 1081743 h 2793186"/>
              <a:gd name="connsiteX38" fmla="*/ 1508591 w 2211294"/>
              <a:gd name="connsiteY38" fmla="*/ 1000788 h 2793186"/>
              <a:gd name="connsiteX39" fmla="*/ 1403848 w 2211294"/>
              <a:gd name="connsiteY39" fmla="*/ 996986 h 2793186"/>
              <a:gd name="connsiteX40" fmla="*/ 1600504 w 2211294"/>
              <a:gd name="connsiteY40" fmla="*/ 866590 h 2793186"/>
              <a:gd name="connsiteX41" fmla="*/ 1741249 w 2211294"/>
              <a:gd name="connsiteY41" fmla="*/ 886692 h 2793186"/>
              <a:gd name="connsiteX42" fmla="*/ 1809540 w 2211294"/>
              <a:gd name="connsiteY42" fmla="*/ 794329 h 2793186"/>
              <a:gd name="connsiteX43" fmla="*/ 1883635 w 2211294"/>
              <a:gd name="connsiteY43" fmla="*/ 864416 h 2793186"/>
              <a:gd name="connsiteX44" fmla="*/ 2005120 w 2211294"/>
              <a:gd name="connsiteY44" fmla="*/ 825297 h 2793186"/>
              <a:gd name="connsiteX45" fmla="*/ 1938132 w 2211294"/>
              <a:gd name="connsiteY45" fmla="*/ 724241 h 2793186"/>
              <a:gd name="connsiteX46" fmla="*/ 1894513 w 2211294"/>
              <a:gd name="connsiteY46" fmla="*/ 672626 h 2793186"/>
              <a:gd name="connsiteX47" fmla="*/ 1843869 w 2211294"/>
              <a:gd name="connsiteY47" fmla="*/ 643287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083073 w 2211294"/>
              <a:gd name="connsiteY58" fmla="*/ 260792 h 2793186"/>
              <a:gd name="connsiteX59" fmla="*/ 1107630 w 2211294"/>
              <a:gd name="connsiteY59" fmla="*/ 198856 h 2793186"/>
              <a:gd name="connsiteX60" fmla="*/ 1043390 w 2211294"/>
              <a:gd name="connsiteY60" fmla="*/ 102688 h 2793186"/>
              <a:gd name="connsiteX61" fmla="*/ 911000 w 2211294"/>
              <a:gd name="connsiteY61" fmla="*/ 106490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29243 w 2211294"/>
              <a:gd name="connsiteY70" fmla="*/ 122247 h 2793186"/>
              <a:gd name="connsiteX71" fmla="*/ 407618 w 2211294"/>
              <a:gd name="connsiteY71" fmla="*/ 134199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960282 w 2211294"/>
              <a:gd name="connsiteY28" fmla="*/ 1621798 h 2793186"/>
              <a:gd name="connsiteX29" fmla="*/ 1679954 w 2211294"/>
              <a:gd name="connsiteY29" fmla="*/ 1574530 h 2793186"/>
              <a:gd name="connsiteX30" fmla="*/ 1654406 w 2211294"/>
              <a:gd name="connsiteY30" fmla="*/ 1508245 h 2793186"/>
              <a:gd name="connsiteX31" fmla="*/ 1625572 w 2211294"/>
              <a:gd name="connsiteY31" fmla="*/ 1454457 h 2793186"/>
              <a:gd name="connsiteX32" fmla="*/ 1612571 w 2211294"/>
              <a:gd name="connsiteY32" fmla="*/ 1385999 h 2793186"/>
              <a:gd name="connsiteX33" fmla="*/ 1592857 w 2211294"/>
              <a:gd name="connsiteY33" fmla="*/ 1343621 h 2793186"/>
              <a:gd name="connsiteX34" fmla="*/ 1522470 w 2211294"/>
              <a:gd name="connsiteY34" fmla="*/ 1300698 h 2793186"/>
              <a:gd name="connsiteX35" fmla="*/ 1439395 w 2211294"/>
              <a:gd name="connsiteY35" fmla="*/ 1255061 h 2793186"/>
              <a:gd name="connsiteX36" fmla="*/ 1574190 w 2211294"/>
              <a:gd name="connsiteY36" fmla="*/ 1165957 h 2793186"/>
              <a:gd name="connsiteX37" fmla="*/ 1537709 w 2211294"/>
              <a:gd name="connsiteY37" fmla="*/ 1081743 h 2793186"/>
              <a:gd name="connsiteX38" fmla="*/ 1508591 w 2211294"/>
              <a:gd name="connsiteY38" fmla="*/ 1000788 h 2793186"/>
              <a:gd name="connsiteX39" fmla="*/ 1403848 w 2211294"/>
              <a:gd name="connsiteY39" fmla="*/ 996986 h 2793186"/>
              <a:gd name="connsiteX40" fmla="*/ 1600504 w 2211294"/>
              <a:gd name="connsiteY40" fmla="*/ 866590 h 2793186"/>
              <a:gd name="connsiteX41" fmla="*/ 1741249 w 2211294"/>
              <a:gd name="connsiteY41" fmla="*/ 886692 h 2793186"/>
              <a:gd name="connsiteX42" fmla="*/ 1809540 w 2211294"/>
              <a:gd name="connsiteY42" fmla="*/ 794329 h 2793186"/>
              <a:gd name="connsiteX43" fmla="*/ 1883635 w 2211294"/>
              <a:gd name="connsiteY43" fmla="*/ 864416 h 2793186"/>
              <a:gd name="connsiteX44" fmla="*/ 2005120 w 2211294"/>
              <a:gd name="connsiteY44" fmla="*/ 825297 h 2793186"/>
              <a:gd name="connsiteX45" fmla="*/ 1938132 w 2211294"/>
              <a:gd name="connsiteY45" fmla="*/ 724241 h 2793186"/>
              <a:gd name="connsiteX46" fmla="*/ 1894513 w 2211294"/>
              <a:gd name="connsiteY46" fmla="*/ 672626 h 2793186"/>
              <a:gd name="connsiteX47" fmla="*/ 1843869 w 2211294"/>
              <a:gd name="connsiteY47" fmla="*/ 643287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083073 w 2211294"/>
              <a:gd name="connsiteY58" fmla="*/ 260792 h 2793186"/>
              <a:gd name="connsiteX59" fmla="*/ 1107630 w 2211294"/>
              <a:gd name="connsiteY59" fmla="*/ 198856 h 2793186"/>
              <a:gd name="connsiteX60" fmla="*/ 1043390 w 2211294"/>
              <a:gd name="connsiteY60" fmla="*/ 102688 h 2793186"/>
              <a:gd name="connsiteX61" fmla="*/ 911000 w 2211294"/>
              <a:gd name="connsiteY61" fmla="*/ 106490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29243 w 2211294"/>
              <a:gd name="connsiteY70" fmla="*/ 122247 h 2793186"/>
              <a:gd name="connsiteX71" fmla="*/ 407618 w 2211294"/>
              <a:gd name="connsiteY71" fmla="*/ 134199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990165 w 2211294"/>
              <a:gd name="connsiteY27" fmla="*/ 1675586 h 2793186"/>
              <a:gd name="connsiteX28" fmla="*/ 1791270 w 2211294"/>
              <a:gd name="connsiteY28" fmla="*/ 1717421 h 2793186"/>
              <a:gd name="connsiteX29" fmla="*/ 1679954 w 2211294"/>
              <a:gd name="connsiteY29" fmla="*/ 1574530 h 2793186"/>
              <a:gd name="connsiteX30" fmla="*/ 1654406 w 2211294"/>
              <a:gd name="connsiteY30" fmla="*/ 1508245 h 2793186"/>
              <a:gd name="connsiteX31" fmla="*/ 1625572 w 2211294"/>
              <a:gd name="connsiteY31" fmla="*/ 1454457 h 2793186"/>
              <a:gd name="connsiteX32" fmla="*/ 1612571 w 2211294"/>
              <a:gd name="connsiteY32" fmla="*/ 1385999 h 2793186"/>
              <a:gd name="connsiteX33" fmla="*/ 1592857 w 2211294"/>
              <a:gd name="connsiteY33" fmla="*/ 1343621 h 2793186"/>
              <a:gd name="connsiteX34" fmla="*/ 1522470 w 2211294"/>
              <a:gd name="connsiteY34" fmla="*/ 1300698 h 2793186"/>
              <a:gd name="connsiteX35" fmla="*/ 1439395 w 2211294"/>
              <a:gd name="connsiteY35" fmla="*/ 1255061 h 2793186"/>
              <a:gd name="connsiteX36" fmla="*/ 1574190 w 2211294"/>
              <a:gd name="connsiteY36" fmla="*/ 1165957 h 2793186"/>
              <a:gd name="connsiteX37" fmla="*/ 1537709 w 2211294"/>
              <a:gd name="connsiteY37" fmla="*/ 1081743 h 2793186"/>
              <a:gd name="connsiteX38" fmla="*/ 1508591 w 2211294"/>
              <a:gd name="connsiteY38" fmla="*/ 1000788 h 2793186"/>
              <a:gd name="connsiteX39" fmla="*/ 1403848 w 2211294"/>
              <a:gd name="connsiteY39" fmla="*/ 996986 h 2793186"/>
              <a:gd name="connsiteX40" fmla="*/ 1600504 w 2211294"/>
              <a:gd name="connsiteY40" fmla="*/ 866590 h 2793186"/>
              <a:gd name="connsiteX41" fmla="*/ 1741249 w 2211294"/>
              <a:gd name="connsiteY41" fmla="*/ 886692 h 2793186"/>
              <a:gd name="connsiteX42" fmla="*/ 1809540 w 2211294"/>
              <a:gd name="connsiteY42" fmla="*/ 794329 h 2793186"/>
              <a:gd name="connsiteX43" fmla="*/ 1883635 w 2211294"/>
              <a:gd name="connsiteY43" fmla="*/ 864416 h 2793186"/>
              <a:gd name="connsiteX44" fmla="*/ 2005120 w 2211294"/>
              <a:gd name="connsiteY44" fmla="*/ 825297 h 2793186"/>
              <a:gd name="connsiteX45" fmla="*/ 1938132 w 2211294"/>
              <a:gd name="connsiteY45" fmla="*/ 724241 h 2793186"/>
              <a:gd name="connsiteX46" fmla="*/ 1894513 w 2211294"/>
              <a:gd name="connsiteY46" fmla="*/ 672626 h 2793186"/>
              <a:gd name="connsiteX47" fmla="*/ 1843869 w 2211294"/>
              <a:gd name="connsiteY47" fmla="*/ 643287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083073 w 2211294"/>
              <a:gd name="connsiteY58" fmla="*/ 260792 h 2793186"/>
              <a:gd name="connsiteX59" fmla="*/ 1107630 w 2211294"/>
              <a:gd name="connsiteY59" fmla="*/ 198856 h 2793186"/>
              <a:gd name="connsiteX60" fmla="*/ 1043390 w 2211294"/>
              <a:gd name="connsiteY60" fmla="*/ 102688 h 2793186"/>
              <a:gd name="connsiteX61" fmla="*/ 911000 w 2211294"/>
              <a:gd name="connsiteY61" fmla="*/ 106490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29243 w 2211294"/>
              <a:gd name="connsiteY70" fmla="*/ 122247 h 2793186"/>
              <a:gd name="connsiteX71" fmla="*/ 407618 w 2211294"/>
              <a:gd name="connsiteY71" fmla="*/ 134199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61882 w 2211294"/>
              <a:gd name="connsiteY26" fmla="*/ 1681563 h 2793186"/>
              <a:gd name="connsiteX27" fmla="*/ 1860155 w 2211294"/>
              <a:gd name="connsiteY27" fmla="*/ 1762517 h 2793186"/>
              <a:gd name="connsiteX28" fmla="*/ 1791270 w 2211294"/>
              <a:gd name="connsiteY28" fmla="*/ 1717421 h 2793186"/>
              <a:gd name="connsiteX29" fmla="*/ 1679954 w 2211294"/>
              <a:gd name="connsiteY29" fmla="*/ 1574530 h 2793186"/>
              <a:gd name="connsiteX30" fmla="*/ 1654406 w 2211294"/>
              <a:gd name="connsiteY30" fmla="*/ 1508245 h 2793186"/>
              <a:gd name="connsiteX31" fmla="*/ 1625572 w 2211294"/>
              <a:gd name="connsiteY31" fmla="*/ 1454457 h 2793186"/>
              <a:gd name="connsiteX32" fmla="*/ 1612571 w 2211294"/>
              <a:gd name="connsiteY32" fmla="*/ 1385999 h 2793186"/>
              <a:gd name="connsiteX33" fmla="*/ 1592857 w 2211294"/>
              <a:gd name="connsiteY33" fmla="*/ 1343621 h 2793186"/>
              <a:gd name="connsiteX34" fmla="*/ 1522470 w 2211294"/>
              <a:gd name="connsiteY34" fmla="*/ 1300698 h 2793186"/>
              <a:gd name="connsiteX35" fmla="*/ 1439395 w 2211294"/>
              <a:gd name="connsiteY35" fmla="*/ 1255061 h 2793186"/>
              <a:gd name="connsiteX36" fmla="*/ 1574190 w 2211294"/>
              <a:gd name="connsiteY36" fmla="*/ 1165957 h 2793186"/>
              <a:gd name="connsiteX37" fmla="*/ 1537709 w 2211294"/>
              <a:gd name="connsiteY37" fmla="*/ 1081743 h 2793186"/>
              <a:gd name="connsiteX38" fmla="*/ 1508591 w 2211294"/>
              <a:gd name="connsiteY38" fmla="*/ 1000788 h 2793186"/>
              <a:gd name="connsiteX39" fmla="*/ 1403848 w 2211294"/>
              <a:gd name="connsiteY39" fmla="*/ 996986 h 2793186"/>
              <a:gd name="connsiteX40" fmla="*/ 1600504 w 2211294"/>
              <a:gd name="connsiteY40" fmla="*/ 866590 h 2793186"/>
              <a:gd name="connsiteX41" fmla="*/ 1741249 w 2211294"/>
              <a:gd name="connsiteY41" fmla="*/ 886692 h 2793186"/>
              <a:gd name="connsiteX42" fmla="*/ 1809540 w 2211294"/>
              <a:gd name="connsiteY42" fmla="*/ 794329 h 2793186"/>
              <a:gd name="connsiteX43" fmla="*/ 1883635 w 2211294"/>
              <a:gd name="connsiteY43" fmla="*/ 864416 h 2793186"/>
              <a:gd name="connsiteX44" fmla="*/ 2005120 w 2211294"/>
              <a:gd name="connsiteY44" fmla="*/ 825297 h 2793186"/>
              <a:gd name="connsiteX45" fmla="*/ 1938132 w 2211294"/>
              <a:gd name="connsiteY45" fmla="*/ 724241 h 2793186"/>
              <a:gd name="connsiteX46" fmla="*/ 1894513 w 2211294"/>
              <a:gd name="connsiteY46" fmla="*/ 672626 h 2793186"/>
              <a:gd name="connsiteX47" fmla="*/ 1843869 w 2211294"/>
              <a:gd name="connsiteY47" fmla="*/ 643287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083073 w 2211294"/>
              <a:gd name="connsiteY58" fmla="*/ 260792 h 2793186"/>
              <a:gd name="connsiteX59" fmla="*/ 1107630 w 2211294"/>
              <a:gd name="connsiteY59" fmla="*/ 198856 h 2793186"/>
              <a:gd name="connsiteX60" fmla="*/ 1043390 w 2211294"/>
              <a:gd name="connsiteY60" fmla="*/ 102688 h 2793186"/>
              <a:gd name="connsiteX61" fmla="*/ 911000 w 2211294"/>
              <a:gd name="connsiteY61" fmla="*/ 106490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29243 w 2211294"/>
              <a:gd name="connsiteY70" fmla="*/ 122247 h 2793186"/>
              <a:gd name="connsiteX71" fmla="*/ 407618 w 2211294"/>
              <a:gd name="connsiteY71" fmla="*/ 134199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1953541 w 2211294"/>
              <a:gd name="connsiteY26" fmla="*/ 1824998 h 2793186"/>
              <a:gd name="connsiteX27" fmla="*/ 1860155 w 2211294"/>
              <a:gd name="connsiteY27" fmla="*/ 1762517 h 2793186"/>
              <a:gd name="connsiteX28" fmla="*/ 1791270 w 2211294"/>
              <a:gd name="connsiteY28" fmla="*/ 1717421 h 2793186"/>
              <a:gd name="connsiteX29" fmla="*/ 1679954 w 2211294"/>
              <a:gd name="connsiteY29" fmla="*/ 1574530 h 2793186"/>
              <a:gd name="connsiteX30" fmla="*/ 1654406 w 2211294"/>
              <a:gd name="connsiteY30" fmla="*/ 1508245 h 2793186"/>
              <a:gd name="connsiteX31" fmla="*/ 1625572 w 2211294"/>
              <a:gd name="connsiteY31" fmla="*/ 1454457 h 2793186"/>
              <a:gd name="connsiteX32" fmla="*/ 1612571 w 2211294"/>
              <a:gd name="connsiteY32" fmla="*/ 1385999 h 2793186"/>
              <a:gd name="connsiteX33" fmla="*/ 1592857 w 2211294"/>
              <a:gd name="connsiteY33" fmla="*/ 1343621 h 2793186"/>
              <a:gd name="connsiteX34" fmla="*/ 1522470 w 2211294"/>
              <a:gd name="connsiteY34" fmla="*/ 1300698 h 2793186"/>
              <a:gd name="connsiteX35" fmla="*/ 1439395 w 2211294"/>
              <a:gd name="connsiteY35" fmla="*/ 1255061 h 2793186"/>
              <a:gd name="connsiteX36" fmla="*/ 1574190 w 2211294"/>
              <a:gd name="connsiteY36" fmla="*/ 1165957 h 2793186"/>
              <a:gd name="connsiteX37" fmla="*/ 1537709 w 2211294"/>
              <a:gd name="connsiteY37" fmla="*/ 1081743 h 2793186"/>
              <a:gd name="connsiteX38" fmla="*/ 1508591 w 2211294"/>
              <a:gd name="connsiteY38" fmla="*/ 1000788 h 2793186"/>
              <a:gd name="connsiteX39" fmla="*/ 1403848 w 2211294"/>
              <a:gd name="connsiteY39" fmla="*/ 996986 h 2793186"/>
              <a:gd name="connsiteX40" fmla="*/ 1600504 w 2211294"/>
              <a:gd name="connsiteY40" fmla="*/ 866590 h 2793186"/>
              <a:gd name="connsiteX41" fmla="*/ 1741249 w 2211294"/>
              <a:gd name="connsiteY41" fmla="*/ 886692 h 2793186"/>
              <a:gd name="connsiteX42" fmla="*/ 1809540 w 2211294"/>
              <a:gd name="connsiteY42" fmla="*/ 794329 h 2793186"/>
              <a:gd name="connsiteX43" fmla="*/ 1883635 w 2211294"/>
              <a:gd name="connsiteY43" fmla="*/ 864416 h 2793186"/>
              <a:gd name="connsiteX44" fmla="*/ 2005120 w 2211294"/>
              <a:gd name="connsiteY44" fmla="*/ 825297 h 2793186"/>
              <a:gd name="connsiteX45" fmla="*/ 1938132 w 2211294"/>
              <a:gd name="connsiteY45" fmla="*/ 724241 h 2793186"/>
              <a:gd name="connsiteX46" fmla="*/ 1894513 w 2211294"/>
              <a:gd name="connsiteY46" fmla="*/ 672626 h 2793186"/>
              <a:gd name="connsiteX47" fmla="*/ 1843869 w 2211294"/>
              <a:gd name="connsiteY47" fmla="*/ 643287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083073 w 2211294"/>
              <a:gd name="connsiteY58" fmla="*/ 260792 h 2793186"/>
              <a:gd name="connsiteX59" fmla="*/ 1107630 w 2211294"/>
              <a:gd name="connsiteY59" fmla="*/ 198856 h 2793186"/>
              <a:gd name="connsiteX60" fmla="*/ 1043390 w 2211294"/>
              <a:gd name="connsiteY60" fmla="*/ 102688 h 2793186"/>
              <a:gd name="connsiteX61" fmla="*/ 911000 w 2211294"/>
              <a:gd name="connsiteY61" fmla="*/ 106490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29243 w 2211294"/>
              <a:gd name="connsiteY70" fmla="*/ 122247 h 2793186"/>
              <a:gd name="connsiteX71" fmla="*/ 407618 w 2211294"/>
              <a:gd name="connsiteY71" fmla="*/ 134199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1953541 w 2211294"/>
              <a:gd name="connsiteY26" fmla="*/ 1824998 h 2793186"/>
              <a:gd name="connsiteX27" fmla="*/ 1860155 w 2211294"/>
              <a:gd name="connsiteY27" fmla="*/ 1762517 h 2793186"/>
              <a:gd name="connsiteX28" fmla="*/ 1791270 w 2211294"/>
              <a:gd name="connsiteY28" fmla="*/ 1717421 h 2793186"/>
              <a:gd name="connsiteX29" fmla="*/ 1679954 w 2211294"/>
              <a:gd name="connsiteY29" fmla="*/ 1574530 h 2793186"/>
              <a:gd name="connsiteX30" fmla="*/ 1654406 w 2211294"/>
              <a:gd name="connsiteY30" fmla="*/ 1508245 h 2793186"/>
              <a:gd name="connsiteX31" fmla="*/ 1625572 w 2211294"/>
              <a:gd name="connsiteY31" fmla="*/ 1454457 h 2793186"/>
              <a:gd name="connsiteX32" fmla="*/ 1612571 w 2211294"/>
              <a:gd name="connsiteY32" fmla="*/ 1385999 h 2793186"/>
              <a:gd name="connsiteX33" fmla="*/ 1592857 w 2211294"/>
              <a:gd name="connsiteY33" fmla="*/ 1343621 h 2793186"/>
              <a:gd name="connsiteX34" fmla="*/ 1522470 w 2211294"/>
              <a:gd name="connsiteY34" fmla="*/ 1300698 h 2793186"/>
              <a:gd name="connsiteX35" fmla="*/ 1439395 w 2211294"/>
              <a:gd name="connsiteY35" fmla="*/ 1255061 h 2793186"/>
              <a:gd name="connsiteX36" fmla="*/ 1574190 w 2211294"/>
              <a:gd name="connsiteY36" fmla="*/ 1165957 h 2793186"/>
              <a:gd name="connsiteX37" fmla="*/ 1537709 w 2211294"/>
              <a:gd name="connsiteY37" fmla="*/ 1081743 h 2793186"/>
              <a:gd name="connsiteX38" fmla="*/ 1508591 w 2211294"/>
              <a:gd name="connsiteY38" fmla="*/ 1000788 h 2793186"/>
              <a:gd name="connsiteX39" fmla="*/ 1403848 w 2211294"/>
              <a:gd name="connsiteY39" fmla="*/ 996986 h 2793186"/>
              <a:gd name="connsiteX40" fmla="*/ 1600504 w 2211294"/>
              <a:gd name="connsiteY40" fmla="*/ 866590 h 2793186"/>
              <a:gd name="connsiteX41" fmla="*/ 1741249 w 2211294"/>
              <a:gd name="connsiteY41" fmla="*/ 886692 h 2793186"/>
              <a:gd name="connsiteX42" fmla="*/ 1809540 w 2211294"/>
              <a:gd name="connsiteY42" fmla="*/ 794329 h 2793186"/>
              <a:gd name="connsiteX43" fmla="*/ 1883635 w 2211294"/>
              <a:gd name="connsiteY43" fmla="*/ 864416 h 2793186"/>
              <a:gd name="connsiteX44" fmla="*/ 2005120 w 2211294"/>
              <a:gd name="connsiteY44" fmla="*/ 825297 h 2793186"/>
              <a:gd name="connsiteX45" fmla="*/ 1938132 w 2211294"/>
              <a:gd name="connsiteY45" fmla="*/ 724241 h 2793186"/>
              <a:gd name="connsiteX46" fmla="*/ 1894513 w 2211294"/>
              <a:gd name="connsiteY46" fmla="*/ 672626 h 2793186"/>
              <a:gd name="connsiteX47" fmla="*/ 1843869 w 2211294"/>
              <a:gd name="connsiteY47" fmla="*/ 643287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083073 w 2211294"/>
              <a:gd name="connsiteY58" fmla="*/ 260792 h 2793186"/>
              <a:gd name="connsiteX59" fmla="*/ 1107630 w 2211294"/>
              <a:gd name="connsiteY59" fmla="*/ 198856 h 2793186"/>
              <a:gd name="connsiteX60" fmla="*/ 1043390 w 2211294"/>
              <a:gd name="connsiteY60" fmla="*/ 102688 h 2793186"/>
              <a:gd name="connsiteX61" fmla="*/ 911000 w 2211294"/>
              <a:gd name="connsiteY61" fmla="*/ 106490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29243 w 2211294"/>
              <a:gd name="connsiteY70" fmla="*/ 122247 h 2793186"/>
              <a:gd name="connsiteX71" fmla="*/ 407618 w 2211294"/>
              <a:gd name="connsiteY71" fmla="*/ 134199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82918 w 2211294"/>
              <a:gd name="connsiteY20" fmla="*/ 2601939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14212 w 2211294"/>
              <a:gd name="connsiteY26" fmla="*/ 1833690 h 2793186"/>
              <a:gd name="connsiteX27" fmla="*/ 1860155 w 2211294"/>
              <a:gd name="connsiteY27" fmla="*/ 1762517 h 2793186"/>
              <a:gd name="connsiteX28" fmla="*/ 1791270 w 2211294"/>
              <a:gd name="connsiteY28" fmla="*/ 1717421 h 2793186"/>
              <a:gd name="connsiteX29" fmla="*/ 1679954 w 2211294"/>
              <a:gd name="connsiteY29" fmla="*/ 1574530 h 2793186"/>
              <a:gd name="connsiteX30" fmla="*/ 1654406 w 2211294"/>
              <a:gd name="connsiteY30" fmla="*/ 1508245 h 2793186"/>
              <a:gd name="connsiteX31" fmla="*/ 1625572 w 2211294"/>
              <a:gd name="connsiteY31" fmla="*/ 1454457 h 2793186"/>
              <a:gd name="connsiteX32" fmla="*/ 1612571 w 2211294"/>
              <a:gd name="connsiteY32" fmla="*/ 1385999 h 2793186"/>
              <a:gd name="connsiteX33" fmla="*/ 1592857 w 2211294"/>
              <a:gd name="connsiteY33" fmla="*/ 1343621 h 2793186"/>
              <a:gd name="connsiteX34" fmla="*/ 1522470 w 2211294"/>
              <a:gd name="connsiteY34" fmla="*/ 1300698 h 2793186"/>
              <a:gd name="connsiteX35" fmla="*/ 1439395 w 2211294"/>
              <a:gd name="connsiteY35" fmla="*/ 1255061 h 2793186"/>
              <a:gd name="connsiteX36" fmla="*/ 1574190 w 2211294"/>
              <a:gd name="connsiteY36" fmla="*/ 1165957 h 2793186"/>
              <a:gd name="connsiteX37" fmla="*/ 1537709 w 2211294"/>
              <a:gd name="connsiteY37" fmla="*/ 1081743 h 2793186"/>
              <a:gd name="connsiteX38" fmla="*/ 1508591 w 2211294"/>
              <a:gd name="connsiteY38" fmla="*/ 1000788 h 2793186"/>
              <a:gd name="connsiteX39" fmla="*/ 1403848 w 2211294"/>
              <a:gd name="connsiteY39" fmla="*/ 996986 h 2793186"/>
              <a:gd name="connsiteX40" fmla="*/ 1600504 w 2211294"/>
              <a:gd name="connsiteY40" fmla="*/ 866590 h 2793186"/>
              <a:gd name="connsiteX41" fmla="*/ 1741249 w 2211294"/>
              <a:gd name="connsiteY41" fmla="*/ 886692 h 2793186"/>
              <a:gd name="connsiteX42" fmla="*/ 1809540 w 2211294"/>
              <a:gd name="connsiteY42" fmla="*/ 794329 h 2793186"/>
              <a:gd name="connsiteX43" fmla="*/ 1883635 w 2211294"/>
              <a:gd name="connsiteY43" fmla="*/ 864416 h 2793186"/>
              <a:gd name="connsiteX44" fmla="*/ 2005120 w 2211294"/>
              <a:gd name="connsiteY44" fmla="*/ 825297 h 2793186"/>
              <a:gd name="connsiteX45" fmla="*/ 1938132 w 2211294"/>
              <a:gd name="connsiteY45" fmla="*/ 724241 h 2793186"/>
              <a:gd name="connsiteX46" fmla="*/ 1894513 w 2211294"/>
              <a:gd name="connsiteY46" fmla="*/ 672626 h 2793186"/>
              <a:gd name="connsiteX47" fmla="*/ 1843869 w 2211294"/>
              <a:gd name="connsiteY47" fmla="*/ 643287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083073 w 2211294"/>
              <a:gd name="connsiteY58" fmla="*/ 260792 h 2793186"/>
              <a:gd name="connsiteX59" fmla="*/ 1107630 w 2211294"/>
              <a:gd name="connsiteY59" fmla="*/ 198856 h 2793186"/>
              <a:gd name="connsiteX60" fmla="*/ 1043390 w 2211294"/>
              <a:gd name="connsiteY60" fmla="*/ 102688 h 2793186"/>
              <a:gd name="connsiteX61" fmla="*/ 911000 w 2211294"/>
              <a:gd name="connsiteY61" fmla="*/ 106490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29243 w 2211294"/>
              <a:gd name="connsiteY70" fmla="*/ 122247 h 2793186"/>
              <a:gd name="connsiteX71" fmla="*/ 407618 w 2211294"/>
              <a:gd name="connsiteY71" fmla="*/ 134199 h 2793186"/>
              <a:gd name="connsiteX72" fmla="*/ 252513 w 2211294"/>
              <a:gd name="connsiteY72" fmla="*/ 116813 h 2793186"/>
              <a:gd name="connsiteX73" fmla="*/ 79336 w 2211294"/>
              <a:gd name="connsiteY73" fmla="*/ 64656 h 2793186"/>
              <a:gd name="connsiteX0" fmla="*/ 79336 w 2211294"/>
              <a:gd name="connsiteY0" fmla="*/ 64656 h 2793186"/>
              <a:gd name="connsiteX1" fmla="*/ 77694 w 2211294"/>
              <a:gd name="connsiteY1" fmla="*/ 163539 h 2793186"/>
              <a:gd name="connsiteX2" fmla="*/ 11953 w 2211294"/>
              <a:gd name="connsiteY2" fmla="*/ 217327 h 2793186"/>
              <a:gd name="connsiteX3" fmla="*/ 0 w 2211294"/>
              <a:gd name="connsiteY3" fmla="*/ 695445 h 2793186"/>
              <a:gd name="connsiteX4" fmla="*/ 41835 w 2211294"/>
              <a:gd name="connsiteY4" fmla="*/ 773139 h 2793186"/>
              <a:gd name="connsiteX5" fmla="*/ 0 w 2211294"/>
              <a:gd name="connsiteY5" fmla="*/ 976339 h 2793186"/>
              <a:gd name="connsiteX6" fmla="*/ 17929 w 2211294"/>
              <a:gd name="connsiteY6" fmla="*/ 1060010 h 2793186"/>
              <a:gd name="connsiteX7" fmla="*/ 17929 w 2211294"/>
              <a:gd name="connsiteY7" fmla="*/ 1131727 h 2793186"/>
              <a:gd name="connsiteX8" fmla="*/ 23906 w 2211294"/>
              <a:gd name="connsiteY8" fmla="*/ 1257233 h 2793186"/>
              <a:gd name="connsiteX9" fmla="*/ 107576 w 2211294"/>
              <a:gd name="connsiteY9" fmla="*/ 1448480 h 2793186"/>
              <a:gd name="connsiteX10" fmla="*/ 65741 w 2211294"/>
              <a:gd name="connsiteY10" fmla="*/ 1639727 h 2793186"/>
              <a:gd name="connsiteX11" fmla="*/ 53788 w 2211294"/>
              <a:gd name="connsiteY11" fmla="*/ 1729374 h 2793186"/>
              <a:gd name="connsiteX12" fmla="*/ 29882 w 2211294"/>
              <a:gd name="connsiteY12" fmla="*/ 1783163 h 2793186"/>
              <a:gd name="connsiteX13" fmla="*/ 23906 w 2211294"/>
              <a:gd name="connsiteY13" fmla="*/ 1878786 h 2793186"/>
              <a:gd name="connsiteX14" fmla="*/ 101600 w 2211294"/>
              <a:gd name="connsiteY14" fmla="*/ 2058080 h 2793186"/>
              <a:gd name="connsiteX15" fmla="*/ 137459 w 2211294"/>
              <a:gd name="connsiteY15" fmla="*/ 2745374 h 2793186"/>
              <a:gd name="connsiteX16" fmla="*/ 179294 w 2211294"/>
              <a:gd name="connsiteY16" fmla="*/ 2793186 h 2793186"/>
              <a:gd name="connsiteX17" fmla="*/ 304800 w 2211294"/>
              <a:gd name="connsiteY17" fmla="*/ 2739398 h 2793186"/>
              <a:gd name="connsiteX18" fmla="*/ 496047 w 2211294"/>
              <a:gd name="connsiteY18" fmla="*/ 2751351 h 2793186"/>
              <a:gd name="connsiteX19" fmla="*/ 627529 w 2211294"/>
              <a:gd name="connsiteY19" fmla="*/ 2751351 h 2793186"/>
              <a:gd name="connsiteX20" fmla="*/ 795918 w 2211294"/>
              <a:gd name="connsiteY20" fmla="*/ 2636712 h 2793186"/>
              <a:gd name="connsiteX21" fmla="*/ 1207247 w 2211294"/>
              <a:gd name="connsiteY21" fmla="*/ 2625845 h 2793186"/>
              <a:gd name="connsiteX22" fmla="*/ 1775012 w 2211294"/>
              <a:gd name="connsiteY22" fmla="*/ 2135774 h 2793186"/>
              <a:gd name="connsiteX23" fmla="*/ 1798918 w 2211294"/>
              <a:gd name="connsiteY23" fmla="*/ 2058080 h 2793186"/>
              <a:gd name="connsiteX24" fmla="*/ 2211294 w 2211294"/>
              <a:gd name="connsiteY24" fmla="*/ 1777186 h 2793186"/>
              <a:gd name="connsiteX25" fmla="*/ 2109694 w 2211294"/>
              <a:gd name="connsiteY25" fmla="*/ 1741327 h 2793186"/>
              <a:gd name="connsiteX26" fmla="*/ 2014212 w 2211294"/>
              <a:gd name="connsiteY26" fmla="*/ 1833690 h 2793186"/>
              <a:gd name="connsiteX27" fmla="*/ 1860155 w 2211294"/>
              <a:gd name="connsiteY27" fmla="*/ 1762517 h 2793186"/>
              <a:gd name="connsiteX28" fmla="*/ 1791270 w 2211294"/>
              <a:gd name="connsiteY28" fmla="*/ 1717421 h 2793186"/>
              <a:gd name="connsiteX29" fmla="*/ 1679954 w 2211294"/>
              <a:gd name="connsiteY29" fmla="*/ 1574530 h 2793186"/>
              <a:gd name="connsiteX30" fmla="*/ 1654406 w 2211294"/>
              <a:gd name="connsiteY30" fmla="*/ 1508245 h 2793186"/>
              <a:gd name="connsiteX31" fmla="*/ 1625572 w 2211294"/>
              <a:gd name="connsiteY31" fmla="*/ 1454457 h 2793186"/>
              <a:gd name="connsiteX32" fmla="*/ 1612571 w 2211294"/>
              <a:gd name="connsiteY32" fmla="*/ 1385999 h 2793186"/>
              <a:gd name="connsiteX33" fmla="*/ 1592857 w 2211294"/>
              <a:gd name="connsiteY33" fmla="*/ 1343621 h 2793186"/>
              <a:gd name="connsiteX34" fmla="*/ 1522470 w 2211294"/>
              <a:gd name="connsiteY34" fmla="*/ 1300698 h 2793186"/>
              <a:gd name="connsiteX35" fmla="*/ 1439395 w 2211294"/>
              <a:gd name="connsiteY35" fmla="*/ 1255061 h 2793186"/>
              <a:gd name="connsiteX36" fmla="*/ 1574190 w 2211294"/>
              <a:gd name="connsiteY36" fmla="*/ 1165957 h 2793186"/>
              <a:gd name="connsiteX37" fmla="*/ 1537709 w 2211294"/>
              <a:gd name="connsiteY37" fmla="*/ 1081743 h 2793186"/>
              <a:gd name="connsiteX38" fmla="*/ 1508591 w 2211294"/>
              <a:gd name="connsiteY38" fmla="*/ 1000788 h 2793186"/>
              <a:gd name="connsiteX39" fmla="*/ 1403848 w 2211294"/>
              <a:gd name="connsiteY39" fmla="*/ 996986 h 2793186"/>
              <a:gd name="connsiteX40" fmla="*/ 1600504 w 2211294"/>
              <a:gd name="connsiteY40" fmla="*/ 866590 h 2793186"/>
              <a:gd name="connsiteX41" fmla="*/ 1741249 w 2211294"/>
              <a:gd name="connsiteY41" fmla="*/ 886692 h 2793186"/>
              <a:gd name="connsiteX42" fmla="*/ 1809540 w 2211294"/>
              <a:gd name="connsiteY42" fmla="*/ 794329 h 2793186"/>
              <a:gd name="connsiteX43" fmla="*/ 1883635 w 2211294"/>
              <a:gd name="connsiteY43" fmla="*/ 864416 h 2793186"/>
              <a:gd name="connsiteX44" fmla="*/ 2005120 w 2211294"/>
              <a:gd name="connsiteY44" fmla="*/ 825297 h 2793186"/>
              <a:gd name="connsiteX45" fmla="*/ 1938132 w 2211294"/>
              <a:gd name="connsiteY45" fmla="*/ 724241 h 2793186"/>
              <a:gd name="connsiteX46" fmla="*/ 1894513 w 2211294"/>
              <a:gd name="connsiteY46" fmla="*/ 672626 h 2793186"/>
              <a:gd name="connsiteX47" fmla="*/ 1843869 w 2211294"/>
              <a:gd name="connsiteY47" fmla="*/ 643287 h 2793186"/>
              <a:gd name="connsiteX48" fmla="*/ 1869559 w 2211294"/>
              <a:gd name="connsiteY48" fmla="*/ 546576 h 2793186"/>
              <a:gd name="connsiteX49" fmla="*/ 1870465 w 2211294"/>
              <a:gd name="connsiteY49" fmla="*/ 522127 h 2793186"/>
              <a:gd name="connsiteX50" fmla="*/ 1828035 w 2211294"/>
              <a:gd name="connsiteY50" fmla="*/ 503112 h 2793186"/>
              <a:gd name="connsiteX51" fmla="*/ 1754363 w 2211294"/>
              <a:gd name="connsiteY51" fmla="*/ 443347 h 2793186"/>
              <a:gd name="connsiteX52" fmla="*/ 1739889 w 2211294"/>
              <a:gd name="connsiteY52" fmla="*/ 404228 h 2793186"/>
              <a:gd name="connsiteX53" fmla="*/ 1679076 w 2211294"/>
              <a:gd name="connsiteY53" fmla="*/ 335769 h 2793186"/>
              <a:gd name="connsiteX54" fmla="*/ 1612003 w 2211294"/>
              <a:gd name="connsiteY54" fmla="*/ 364567 h 2793186"/>
              <a:gd name="connsiteX55" fmla="*/ 1491568 w 2211294"/>
              <a:gd name="connsiteY55" fmla="*/ 342833 h 2793186"/>
              <a:gd name="connsiteX56" fmla="*/ 1377279 w 2211294"/>
              <a:gd name="connsiteY56" fmla="*/ 270572 h 2793186"/>
              <a:gd name="connsiteX57" fmla="*/ 1260270 w 2211294"/>
              <a:gd name="connsiteY57" fmla="*/ 122247 h 2793186"/>
              <a:gd name="connsiteX58" fmla="*/ 1083073 w 2211294"/>
              <a:gd name="connsiteY58" fmla="*/ 260792 h 2793186"/>
              <a:gd name="connsiteX59" fmla="*/ 1107630 w 2211294"/>
              <a:gd name="connsiteY59" fmla="*/ 198856 h 2793186"/>
              <a:gd name="connsiteX60" fmla="*/ 1043390 w 2211294"/>
              <a:gd name="connsiteY60" fmla="*/ 102688 h 2793186"/>
              <a:gd name="connsiteX61" fmla="*/ 911000 w 2211294"/>
              <a:gd name="connsiteY61" fmla="*/ 106490 h 2793186"/>
              <a:gd name="connsiteX62" fmla="*/ 880523 w 2211294"/>
              <a:gd name="connsiteY62" fmla="*/ 0 h 2793186"/>
              <a:gd name="connsiteX63" fmla="*/ 760371 w 2211294"/>
              <a:gd name="connsiteY63" fmla="*/ 26080 h 2793186"/>
              <a:gd name="connsiteX64" fmla="*/ 723918 w 2211294"/>
              <a:gd name="connsiteY64" fmla="*/ 22820 h 2793186"/>
              <a:gd name="connsiteX65" fmla="*/ 704799 w 2211294"/>
              <a:gd name="connsiteY65" fmla="*/ 201570 h 2793186"/>
              <a:gd name="connsiteX66" fmla="*/ 675060 w 2211294"/>
              <a:gd name="connsiteY66" fmla="*/ 207547 h 2793186"/>
              <a:gd name="connsiteX67" fmla="*/ 647182 w 2211294"/>
              <a:gd name="connsiteY67" fmla="*/ 264818 h 2793186"/>
              <a:gd name="connsiteX68" fmla="*/ 605436 w 2211294"/>
              <a:gd name="connsiteY68" fmla="*/ 302627 h 2793186"/>
              <a:gd name="connsiteX69" fmla="*/ 524598 w 2211294"/>
              <a:gd name="connsiteY69" fmla="*/ 240690 h 2793186"/>
              <a:gd name="connsiteX70" fmla="*/ 529243 w 2211294"/>
              <a:gd name="connsiteY70" fmla="*/ 122247 h 2793186"/>
              <a:gd name="connsiteX71" fmla="*/ 407618 w 2211294"/>
              <a:gd name="connsiteY71" fmla="*/ 134199 h 2793186"/>
              <a:gd name="connsiteX72" fmla="*/ 252513 w 2211294"/>
              <a:gd name="connsiteY72" fmla="*/ 116813 h 2793186"/>
              <a:gd name="connsiteX73" fmla="*/ 79336 w 2211294"/>
              <a:gd name="connsiteY73" fmla="*/ 64656 h 2793186"/>
              <a:gd name="connsiteX0" fmla="*/ 79336 w 2211294"/>
              <a:gd name="connsiteY0" fmla="*/ 64656 h 2825242"/>
              <a:gd name="connsiteX1" fmla="*/ 77694 w 2211294"/>
              <a:gd name="connsiteY1" fmla="*/ 163539 h 2825242"/>
              <a:gd name="connsiteX2" fmla="*/ 11953 w 2211294"/>
              <a:gd name="connsiteY2" fmla="*/ 217327 h 2825242"/>
              <a:gd name="connsiteX3" fmla="*/ 0 w 2211294"/>
              <a:gd name="connsiteY3" fmla="*/ 695445 h 2825242"/>
              <a:gd name="connsiteX4" fmla="*/ 41835 w 2211294"/>
              <a:gd name="connsiteY4" fmla="*/ 773139 h 2825242"/>
              <a:gd name="connsiteX5" fmla="*/ 0 w 2211294"/>
              <a:gd name="connsiteY5" fmla="*/ 976339 h 2825242"/>
              <a:gd name="connsiteX6" fmla="*/ 17929 w 2211294"/>
              <a:gd name="connsiteY6" fmla="*/ 1060010 h 2825242"/>
              <a:gd name="connsiteX7" fmla="*/ 17929 w 2211294"/>
              <a:gd name="connsiteY7" fmla="*/ 1131727 h 2825242"/>
              <a:gd name="connsiteX8" fmla="*/ 23906 w 2211294"/>
              <a:gd name="connsiteY8" fmla="*/ 1257233 h 2825242"/>
              <a:gd name="connsiteX9" fmla="*/ 107576 w 2211294"/>
              <a:gd name="connsiteY9" fmla="*/ 1448480 h 2825242"/>
              <a:gd name="connsiteX10" fmla="*/ 65741 w 2211294"/>
              <a:gd name="connsiteY10" fmla="*/ 1639727 h 2825242"/>
              <a:gd name="connsiteX11" fmla="*/ 53788 w 2211294"/>
              <a:gd name="connsiteY11" fmla="*/ 1729374 h 2825242"/>
              <a:gd name="connsiteX12" fmla="*/ 29882 w 2211294"/>
              <a:gd name="connsiteY12" fmla="*/ 1783163 h 2825242"/>
              <a:gd name="connsiteX13" fmla="*/ 23906 w 2211294"/>
              <a:gd name="connsiteY13" fmla="*/ 1878786 h 2825242"/>
              <a:gd name="connsiteX14" fmla="*/ 101600 w 2211294"/>
              <a:gd name="connsiteY14" fmla="*/ 2058080 h 2825242"/>
              <a:gd name="connsiteX15" fmla="*/ 137459 w 2211294"/>
              <a:gd name="connsiteY15" fmla="*/ 2745374 h 2825242"/>
              <a:gd name="connsiteX16" fmla="*/ 179294 w 2211294"/>
              <a:gd name="connsiteY16" fmla="*/ 2793186 h 2825242"/>
              <a:gd name="connsiteX17" fmla="*/ 304800 w 2211294"/>
              <a:gd name="connsiteY17" fmla="*/ 2739398 h 2825242"/>
              <a:gd name="connsiteX18" fmla="*/ 517716 w 2211294"/>
              <a:gd name="connsiteY18" fmla="*/ 2825242 h 2825242"/>
              <a:gd name="connsiteX19" fmla="*/ 627529 w 2211294"/>
              <a:gd name="connsiteY19" fmla="*/ 2751351 h 2825242"/>
              <a:gd name="connsiteX20" fmla="*/ 795918 w 2211294"/>
              <a:gd name="connsiteY20" fmla="*/ 2636712 h 2825242"/>
              <a:gd name="connsiteX21" fmla="*/ 1207247 w 2211294"/>
              <a:gd name="connsiteY21" fmla="*/ 2625845 h 2825242"/>
              <a:gd name="connsiteX22" fmla="*/ 1775012 w 2211294"/>
              <a:gd name="connsiteY22" fmla="*/ 2135774 h 2825242"/>
              <a:gd name="connsiteX23" fmla="*/ 1798918 w 2211294"/>
              <a:gd name="connsiteY23" fmla="*/ 2058080 h 2825242"/>
              <a:gd name="connsiteX24" fmla="*/ 2211294 w 2211294"/>
              <a:gd name="connsiteY24" fmla="*/ 1777186 h 2825242"/>
              <a:gd name="connsiteX25" fmla="*/ 2109694 w 2211294"/>
              <a:gd name="connsiteY25" fmla="*/ 1741327 h 2825242"/>
              <a:gd name="connsiteX26" fmla="*/ 2014212 w 2211294"/>
              <a:gd name="connsiteY26" fmla="*/ 1833690 h 2825242"/>
              <a:gd name="connsiteX27" fmla="*/ 1860155 w 2211294"/>
              <a:gd name="connsiteY27" fmla="*/ 1762517 h 2825242"/>
              <a:gd name="connsiteX28" fmla="*/ 1791270 w 2211294"/>
              <a:gd name="connsiteY28" fmla="*/ 1717421 h 2825242"/>
              <a:gd name="connsiteX29" fmla="*/ 1679954 w 2211294"/>
              <a:gd name="connsiteY29" fmla="*/ 1574530 h 2825242"/>
              <a:gd name="connsiteX30" fmla="*/ 1654406 w 2211294"/>
              <a:gd name="connsiteY30" fmla="*/ 1508245 h 2825242"/>
              <a:gd name="connsiteX31" fmla="*/ 1625572 w 2211294"/>
              <a:gd name="connsiteY31" fmla="*/ 1454457 h 2825242"/>
              <a:gd name="connsiteX32" fmla="*/ 1612571 w 2211294"/>
              <a:gd name="connsiteY32" fmla="*/ 1385999 h 2825242"/>
              <a:gd name="connsiteX33" fmla="*/ 1592857 w 2211294"/>
              <a:gd name="connsiteY33" fmla="*/ 1343621 h 2825242"/>
              <a:gd name="connsiteX34" fmla="*/ 1522470 w 2211294"/>
              <a:gd name="connsiteY34" fmla="*/ 1300698 h 2825242"/>
              <a:gd name="connsiteX35" fmla="*/ 1439395 w 2211294"/>
              <a:gd name="connsiteY35" fmla="*/ 1255061 h 2825242"/>
              <a:gd name="connsiteX36" fmla="*/ 1574190 w 2211294"/>
              <a:gd name="connsiteY36" fmla="*/ 1165957 h 2825242"/>
              <a:gd name="connsiteX37" fmla="*/ 1537709 w 2211294"/>
              <a:gd name="connsiteY37" fmla="*/ 1081743 h 2825242"/>
              <a:gd name="connsiteX38" fmla="*/ 1508591 w 2211294"/>
              <a:gd name="connsiteY38" fmla="*/ 1000788 h 2825242"/>
              <a:gd name="connsiteX39" fmla="*/ 1403848 w 2211294"/>
              <a:gd name="connsiteY39" fmla="*/ 996986 h 2825242"/>
              <a:gd name="connsiteX40" fmla="*/ 1600504 w 2211294"/>
              <a:gd name="connsiteY40" fmla="*/ 866590 h 2825242"/>
              <a:gd name="connsiteX41" fmla="*/ 1741249 w 2211294"/>
              <a:gd name="connsiteY41" fmla="*/ 886692 h 2825242"/>
              <a:gd name="connsiteX42" fmla="*/ 1809540 w 2211294"/>
              <a:gd name="connsiteY42" fmla="*/ 794329 h 2825242"/>
              <a:gd name="connsiteX43" fmla="*/ 1883635 w 2211294"/>
              <a:gd name="connsiteY43" fmla="*/ 864416 h 2825242"/>
              <a:gd name="connsiteX44" fmla="*/ 2005120 w 2211294"/>
              <a:gd name="connsiteY44" fmla="*/ 825297 h 2825242"/>
              <a:gd name="connsiteX45" fmla="*/ 1938132 w 2211294"/>
              <a:gd name="connsiteY45" fmla="*/ 724241 h 2825242"/>
              <a:gd name="connsiteX46" fmla="*/ 1894513 w 2211294"/>
              <a:gd name="connsiteY46" fmla="*/ 672626 h 2825242"/>
              <a:gd name="connsiteX47" fmla="*/ 1843869 w 2211294"/>
              <a:gd name="connsiteY47" fmla="*/ 643287 h 2825242"/>
              <a:gd name="connsiteX48" fmla="*/ 1869559 w 2211294"/>
              <a:gd name="connsiteY48" fmla="*/ 546576 h 2825242"/>
              <a:gd name="connsiteX49" fmla="*/ 1870465 w 2211294"/>
              <a:gd name="connsiteY49" fmla="*/ 522127 h 2825242"/>
              <a:gd name="connsiteX50" fmla="*/ 1828035 w 2211294"/>
              <a:gd name="connsiteY50" fmla="*/ 503112 h 2825242"/>
              <a:gd name="connsiteX51" fmla="*/ 1754363 w 2211294"/>
              <a:gd name="connsiteY51" fmla="*/ 443347 h 2825242"/>
              <a:gd name="connsiteX52" fmla="*/ 1739889 w 2211294"/>
              <a:gd name="connsiteY52" fmla="*/ 404228 h 2825242"/>
              <a:gd name="connsiteX53" fmla="*/ 1679076 w 2211294"/>
              <a:gd name="connsiteY53" fmla="*/ 335769 h 2825242"/>
              <a:gd name="connsiteX54" fmla="*/ 1612003 w 2211294"/>
              <a:gd name="connsiteY54" fmla="*/ 364567 h 2825242"/>
              <a:gd name="connsiteX55" fmla="*/ 1491568 w 2211294"/>
              <a:gd name="connsiteY55" fmla="*/ 342833 h 2825242"/>
              <a:gd name="connsiteX56" fmla="*/ 1377279 w 2211294"/>
              <a:gd name="connsiteY56" fmla="*/ 270572 h 2825242"/>
              <a:gd name="connsiteX57" fmla="*/ 1260270 w 2211294"/>
              <a:gd name="connsiteY57" fmla="*/ 122247 h 2825242"/>
              <a:gd name="connsiteX58" fmla="*/ 1083073 w 2211294"/>
              <a:gd name="connsiteY58" fmla="*/ 260792 h 2825242"/>
              <a:gd name="connsiteX59" fmla="*/ 1107630 w 2211294"/>
              <a:gd name="connsiteY59" fmla="*/ 198856 h 2825242"/>
              <a:gd name="connsiteX60" fmla="*/ 1043390 w 2211294"/>
              <a:gd name="connsiteY60" fmla="*/ 102688 h 2825242"/>
              <a:gd name="connsiteX61" fmla="*/ 911000 w 2211294"/>
              <a:gd name="connsiteY61" fmla="*/ 106490 h 2825242"/>
              <a:gd name="connsiteX62" fmla="*/ 880523 w 2211294"/>
              <a:gd name="connsiteY62" fmla="*/ 0 h 2825242"/>
              <a:gd name="connsiteX63" fmla="*/ 760371 w 2211294"/>
              <a:gd name="connsiteY63" fmla="*/ 26080 h 2825242"/>
              <a:gd name="connsiteX64" fmla="*/ 723918 w 2211294"/>
              <a:gd name="connsiteY64" fmla="*/ 22820 h 2825242"/>
              <a:gd name="connsiteX65" fmla="*/ 704799 w 2211294"/>
              <a:gd name="connsiteY65" fmla="*/ 201570 h 2825242"/>
              <a:gd name="connsiteX66" fmla="*/ 675060 w 2211294"/>
              <a:gd name="connsiteY66" fmla="*/ 207547 h 2825242"/>
              <a:gd name="connsiteX67" fmla="*/ 647182 w 2211294"/>
              <a:gd name="connsiteY67" fmla="*/ 264818 h 2825242"/>
              <a:gd name="connsiteX68" fmla="*/ 605436 w 2211294"/>
              <a:gd name="connsiteY68" fmla="*/ 302627 h 2825242"/>
              <a:gd name="connsiteX69" fmla="*/ 524598 w 2211294"/>
              <a:gd name="connsiteY69" fmla="*/ 240690 h 2825242"/>
              <a:gd name="connsiteX70" fmla="*/ 529243 w 2211294"/>
              <a:gd name="connsiteY70" fmla="*/ 122247 h 2825242"/>
              <a:gd name="connsiteX71" fmla="*/ 407618 w 2211294"/>
              <a:gd name="connsiteY71" fmla="*/ 134199 h 2825242"/>
              <a:gd name="connsiteX72" fmla="*/ 252513 w 2211294"/>
              <a:gd name="connsiteY72" fmla="*/ 116813 h 2825242"/>
              <a:gd name="connsiteX73" fmla="*/ 79336 w 2211294"/>
              <a:gd name="connsiteY73" fmla="*/ 64656 h 2825242"/>
              <a:gd name="connsiteX0" fmla="*/ 79336 w 2211294"/>
              <a:gd name="connsiteY0" fmla="*/ 64656 h 2825242"/>
              <a:gd name="connsiteX1" fmla="*/ 77694 w 2211294"/>
              <a:gd name="connsiteY1" fmla="*/ 163539 h 2825242"/>
              <a:gd name="connsiteX2" fmla="*/ 11953 w 2211294"/>
              <a:gd name="connsiteY2" fmla="*/ 217327 h 2825242"/>
              <a:gd name="connsiteX3" fmla="*/ 0 w 2211294"/>
              <a:gd name="connsiteY3" fmla="*/ 695445 h 2825242"/>
              <a:gd name="connsiteX4" fmla="*/ 41835 w 2211294"/>
              <a:gd name="connsiteY4" fmla="*/ 773139 h 2825242"/>
              <a:gd name="connsiteX5" fmla="*/ 0 w 2211294"/>
              <a:gd name="connsiteY5" fmla="*/ 976339 h 2825242"/>
              <a:gd name="connsiteX6" fmla="*/ 17929 w 2211294"/>
              <a:gd name="connsiteY6" fmla="*/ 1060010 h 2825242"/>
              <a:gd name="connsiteX7" fmla="*/ 17929 w 2211294"/>
              <a:gd name="connsiteY7" fmla="*/ 1131727 h 2825242"/>
              <a:gd name="connsiteX8" fmla="*/ 23906 w 2211294"/>
              <a:gd name="connsiteY8" fmla="*/ 1257233 h 2825242"/>
              <a:gd name="connsiteX9" fmla="*/ 107576 w 2211294"/>
              <a:gd name="connsiteY9" fmla="*/ 1448480 h 2825242"/>
              <a:gd name="connsiteX10" fmla="*/ 65741 w 2211294"/>
              <a:gd name="connsiteY10" fmla="*/ 1639727 h 2825242"/>
              <a:gd name="connsiteX11" fmla="*/ 53788 w 2211294"/>
              <a:gd name="connsiteY11" fmla="*/ 1729374 h 2825242"/>
              <a:gd name="connsiteX12" fmla="*/ 29882 w 2211294"/>
              <a:gd name="connsiteY12" fmla="*/ 1783163 h 2825242"/>
              <a:gd name="connsiteX13" fmla="*/ 23906 w 2211294"/>
              <a:gd name="connsiteY13" fmla="*/ 1878786 h 2825242"/>
              <a:gd name="connsiteX14" fmla="*/ 101600 w 2211294"/>
              <a:gd name="connsiteY14" fmla="*/ 2058080 h 2825242"/>
              <a:gd name="connsiteX15" fmla="*/ 137459 w 2211294"/>
              <a:gd name="connsiteY15" fmla="*/ 2745374 h 2825242"/>
              <a:gd name="connsiteX16" fmla="*/ 179294 w 2211294"/>
              <a:gd name="connsiteY16" fmla="*/ 2793186 h 2825242"/>
              <a:gd name="connsiteX17" fmla="*/ 300466 w 2211294"/>
              <a:gd name="connsiteY17" fmla="*/ 2787209 h 2825242"/>
              <a:gd name="connsiteX18" fmla="*/ 517716 w 2211294"/>
              <a:gd name="connsiteY18" fmla="*/ 2825242 h 2825242"/>
              <a:gd name="connsiteX19" fmla="*/ 627529 w 2211294"/>
              <a:gd name="connsiteY19" fmla="*/ 2751351 h 2825242"/>
              <a:gd name="connsiteX20" fmla="*/ 795918 w 2211294"/>
              <a:gd name="connsiteY20" fmla="*/ 2636712 h 2825242"/>
              <a:gd name="connsiteX21" fmla="*/ 1207247 w 2211294"/>
              <a:gd name="connsiteY21" fmla="*/ 2625845 h 2825242"/>
              <a:gd name="connsiteX22" fmla="*/ 1775012 w 2211294"/>
              <a:gd name="connsiteY22" fmla="*/ 2135774 h 2825242"/>
              <a:gd name="connsiteX23" fmla="*/ 1798918 w 2211294"/>
              <a:gd name="connsiteY23" fmla="*/ 2058080 h 2825242"/>
              <a:gd name="connsiteX24" fmla="*/ 2211294 w 2211294"/>
              <a:gd name="connsiteY24" fmla="*/ 1777186 h 2825242"/>
              <a:gd name="connsiteX25" fmla="*/ 2109694 w 2211294"/>
              <a:gd name="connsiteY25" fmla="*/ 1741327 h 2825242"/>
              <a:gd name="connsiteX26" fmla="*/ 2014212 w 2211294"/>
              <a:gd name="connsiteY26" fmla="*/ 1833690 h 2825242"/>
              <a:gd name="connsiteX27" fmla="*/ 1860155 w 2211294"/>
              <a:gd name="connsiteY27" fmla="*/ 1762517 h 2825242"/>
              <a:gd name="connsiteX28" fmla="*/ 1791270 w 2211294"/>
              <a:gd name="connsiteY28" fmla="*/ 1717421 h 2825242"/>
              <a:gd name="connsiteX29" fmla="*/ 1679954 w 2211294"/>
              <a:gd name="connsiteY29" fmla="*/ 1574530 h 2825242"/>
              <a:gd name="connsiteX30" fmla="*/ 1654406 w 2211294"/>
              <a:gd name="connsiteY30" fmla="*/ 1508245 h 2825242"/>
              <a:gd name="connsiteX31" fmla="*/ 1625572 w 2211294"/>
              <a:gd name="connsiteY31" fmla="*/ 1454457 h 2825242"/>
              <a:gd name="connsiteX32" fmla="*/ 1612571 w 2211294"/>
              <a:gd name="connsiteY32" fmla="*/ 1385999 h 2825242"/>
              <a:gd name="connsiteX33" fmla="*/ 1592857 w 2211294"/>
              <a:gd name="connsiteY33" fmla="*/ 1343621 h 2825242"/>
              <a:gd name="connsiteX34" fmla="*/ 1522470 w 2211294"/>
              <a:gd name="connsiteY34" fmla="*/ 1300698 h 2825242"/>
              <a:gd name="connsiteX35" fmla="*/ 1439395 w 2211294"/>
              <a:gd name="connsiteY35" fmla="*/ 1255061 h 2825242"/>
              <a:gd name="connsiteX36" fmla="*/ 1574190 w 2211294"/>
              <a:gd name="connsiteY36" fmla="*/ 1165957 h 2825242"/>
              <a:gd name="connsiteX37" fmla="*/ 1537709 w 2211294"/>
              <a:gd name="connsiteY37" fmla="*/ 1081743 h 2825242"/>
              <a:gd name="connsiteX38" fmla="*/ 1508591 w 2211294"/>
              <a:gd name="connsiteY38" fmla="*/ 1000788 h 2825242"/>
              <a:gd name="connsiteX39" fmla="*/ 1403848 w 2211294"/>
              <a:gd name="connsiteY39" fmla="*/ 996986 h 2825242"/>
              <a:gd name="connsiteX40" fmla="*/ 1600504 w 2211294"/>
              <a:gd name="connsiteY40" fmla="*/ 866590 h 2825242"/>
              <a:gd name="connsiteX41" fmla="*/ 1741249 w 2211294"/>
              <a:gd name="connsiteY41" fmla="*/ 886692 h 2825242"/>
              <a:gd name="connsiteX42" fmla="*/ 1809540 w 2211294"/>
              <a:gd name="connsiteY42" fmla="*/ 794329 h 2825242"/>
              <a:gd name="connsiteX43" fmla="*/ 1883635 w 2211294"/>
              <a:gd name="connsiteY43" fmla="*/ 864416 h 2825242"/>
              <a:gd name="connsiteX44" fmla="*/ 2005120 w 2211294"/>
              <a:gd name="connsiteY44" fmla="*/ 825297 h 2825242"/>
              <a:gd name="connsiteX45" fmla="*/ 1938132 w 2211294"/>
              <a:gd name="connsiteY45" fmla="*/ 724241 h 2825242"/>
              <a:gd name="connsiteX46" fmla="*/ 1894513 w 2211294"/>
              <a:gd name="connsiteY46" fmla="*/ 672626 h 2825242"/>
              <a:gd name="connsiteX47" fmla="*/ 1843869 w 2211294"/>
              <a:gd name="connsiteY47" fmla="*/ 643287 h 2825242"/>
              <a:gd name="connsiteX48" fmla="*/ 1869559 w 2211294"/>
              <a:gd name="connsiteY48" fmla="*/ 546576 h 2825242"/>
              <a:gd name="connsiteX49" fmla="*/ 1870465 w 2211294"/>
              <a:gd name="connsiteY49" fmla="*/ 522127 h 2825242"/>
              <a:gd name="connsiteX50" fmla="*/ 1828035 w 2211294"/>
              <a:gd name="connsiteY50" fmla="*/ 503112 h 2825242"/>
              <a:gd name="connsiteX51" fmla="*/ 1754363 w 2211294"/>
              <a:gd name="connsiteY51" fmla="*/ 443347 h 2825242"/>
              <a:gd name="connsiteX52" fmla="*/ 1739889 w 2211294"/>
              <a:gd name="connsiteY52" fmla="*/ 404228 h 2825242"/>
              <a:gd name="connsiteX53" fmla="*/ 1679076 w 2211294"/>
              <a:gd name="connsiteY53" fmla="*/ 335769 h 2825242"/>
              <a:gd name="connsiteX54" fmla="*/ 1612003 w 2211294"/>
              <a:gd name="connsiteY54" fmla="*/ 364567 h 2825242"/>
              <a:gd name="connsiteX55" fmla="*/ 1491568 w 2211294"/>
              <a:gd name="connsiteY55" fmla="*/ 342833 h 2825242"/>
              <a:gd name="connsiteX56" fmla="*/ 1377279 w 2211294"/>
              <a:gd name="connsiteY56" fmla="*/ 270572 h 2825242"/>
              <a:gd name="connsiteX57" fmla="*/ 1260270 w 2211294"/>
              <a:gd name="connsiteY57" fmla="*/ 122247 h 2825242"/>
              <a:gd name="connsiteX58" fmla="*/ 1083073 w 2211294"/>
              <a:gd name="connsiteY58" fmla="*/ 260792 h 2825242"/>
              <a:gd name="connsiteX59" fmla="*/ 1107630 w 2211294"/>
              <a:gd name="connsiteY59" fmla="*/ 198856 h 2825242"/>
              <a:gd name="connsiteX60" fmla="*/ 1043390 w 2211294"/>
              <a:gd name="connsiteY60" fmla="*/ 102688 h 2825242"/>
              <a:gd name="connsiteX61" fmla="*/ 911000 w 2211294"/>
              <a:gd name="connsiteY61" fmla="*/ 106490 h 2825242"/>
              <a:gd name="connsiteX62" fmla="*/ 880523 w 2211294"/>
              <a:gd name="connsiteY62" fmla="*/ 0 h 2825242"/>
              <a:gd name="connsiteX63" fmla="*/ 760371 w 2211294"/>
              <a:gd name="connsiteY63" fmla="*/ 26080 h 2825242"/>
              <a:gd name="connsiteX64" fmla="*/ 723918 w 2211294"/>
              <a:gd name="connsiteY64" fmla="*/ 22820 h 2825242"/>
              <a:gd name="connsiteX65" fmla="*/ 704799 w 2211294"/>
              <a:gd name="connsiteY65" fmla="*/ 201570 h 2825242"/>
              <a:gd name="connsiteX66" fmla="*/ 675060 w 2211294"/>
              <a:gd name="connsiteY66" fmla="*/ 207547 h 2825242"/>
              <a:gd name="connsiteX67" fmla="*/ 647182 w 2211294"/>
              <a:gd name="connsiteY67" fmla="*/ 264818 h 2825242"/>
              <a:gd name="connsiteX68" fmla="*/ 605436 w 2211294"/>
              <a:gd name="connsiteY68" fmla="*/ 302627 h 2825242"/>
              <a:gd name="connsiteX69" fmla="*/ 524598 w 2211294"/>
              <a:gd name="connsiteY69" fmla="*/ 240690 h 2825242"/>
              <a:gd name="connsiteX70" fmla="*/ 529243 w 2211294"/>
              <a:gd name="connsiteY70" fmla="*/ 122247 h 2825242"/>
              <a:gd name="connsiteX71" fmla="*/ 407618 w 2211294"/>
              <a:gd name="connsiteY71" fmla="*/ 134199 h 2825242"/>
              <a:gd name="connsiteX72" fmla="*/ 252513 w 2211294"/>
              <a:gd name="connsiteY72" fmla="*/ 116813 h 2825242"/>
              <a:gd name="connsiteX73" fmla="*/ 79336 w 2211294"/>
              <a:gd name="connsiteY73" fmla="*/ 64656 h 2825242"/>
              <a:gd name="connsiteX0" fmla="*/ 83670 w 2215628"/>
              <a:gd name="connsiteY0" fmla="*/ 64656 h 2825242"/>
              <a:gd name="connsiteX1" fmla="*/ 82028 w 2215628"/>
              <a:gd name="connsiteY1" fmla="*/ 163539 h 2825242"/>
              <a:gd name="connsiteX2" fmla="*/ 16287 w 2215628"/>
              <a:gd name="connsiteY2" fmla="*/ 217327 h 2825242"/>
              <a:gd name="connsiteX3" fmla="*/ 0 w 2215628"/>
              <a:gd name="connsiteY3" fmla="*/ 712831 h 2825242"/>
              <a:gd name="connsiteX4" fmla="*/ 46169 w 2215628"/>
              <a:gd name="connsiteY4" fmla="*/ 773139 h 2825242"/>
              <a:gd name="connsiteX5" fmla="*/ 4334 w 2215628"/>
              <a:gd name="connsiteY5" fmla="*/ 976339 h 2825242"/>
              <a:gd name="connsiteX6" fmla="*/ 22263 w 2215628"/>
              <a:gd name="connsiteY6" fmla="*/ 1060010 h 2825242"/>
              <a:gd name="connsiteX7" fmla="*/ 22263 w 2215628"/>
              <a:gd name="connsiteY7" fmla="*/ 1131727 h 2825242"/>
              <a:gd name="connsiteX8" fmla="*/ 28240 w 2215628"/>
              <a:gd name="connsiteY8" fmla="*/ 1257233 h 2825242"/>
              <a:gd name="connsiteX9" fmla="*/ 111910 w 2215628"/>
              <a:gd name="connsiteY9" fmla="*/ 1448480 h 2825242"/>
              <a:gd name="connsiteX10" fmla="*/ 70075 w 2215628"/>
              <a:gd name="connsiteY10" fmla="*/ 1639727 h 2825242"/>
              <a:gd name="connsiteX11" fmla="*/ 58122 w 2215628"/>
              <a:gd name="connsiteY11" fmla="*/ 1729374 h 2825242"/>
              <a:gd name="connsiteX12" fmla="*/ 34216 w 2215628"/>
              <a:gd name="connsiteY12" fmla="*/ 1783163 h 2825242"/>
              <a:gd name="connsiteX13" fmla="*/ 28240 w 2215628"/>
              <a:gd name="connsiteY13" fmla="*/ 1878786 h 2825242"/>
              <a:gd name="connsiteX14" fmla="*/ 105934 w 2215628"/>
              <a:gd name="connsiteY14" fmla="*/ 2058080 h 2825242"/>
              <a:gd name="connsiteX15" fmla="*/ 141793 w 2215628"/>
              <a:gd name="connsiteY15" fmla="*/ 2745374 h 2825242"/>
              <a:gd name="connsiteX16" fmla="*/ 183628 w 2215628"/>
              <a:gd name="connsiteY16" fmla="*/ 2793186 h 2825242"/>
              <a:gd name="connsiteX17" fmla="*/ 304800 w 2215628"/>
              <a:gd name="connsiteY17" fmla="*/ 2787209 h 2825242"/>
              <a:gd name="connsiteX18" fmla="*/ 522050 w 2215628"/>
              <a:gd name="connsiteY18" fmla="*/ 2825242 h 2825242"/>
              <a:gd name="connsiteX19" fmla="*/ 631863 w 2215628"/>
              <a:gd name="connsiteY19" fmla="*/ 2751351 h 2825242"/>
              <a:gd name="connsiteX20" fmla="*/ 800252 w 2215628"/>
              <a:gd name="connsiteY20" fmla="*/ 2636712 h 2825242"/>
              <a:gd name="connsiteX21" fmla="*/ 1211581 w 2215628"/>
              <a:gd name="connsiteY21" fmla="*/ 2625845 h 2825242"/>
              <a:gd name="connsiteX22" fmla="*/ 1779346 w 2215628"/>
              <a:gd name="connsiteY22" fmla="*/ 2135774 h 2825242"/>
              <a:gd name="connsiteX23" fmla="*/ 1803252 w 2215628"/>
              <a:gd name="connsiteY23" fmla="*/ 2058080 h 2825242"/>
              <a:gd name="connsiteX24" fmla="*/ 2215628 w 2215628"/>
              <a:gd name="connsiteY24" fmla="*/ 1777186 h 2825242"/>
              <a:gd name="connsiteX25" fmla="*/ 2114028 w 2215628"/>
              <a:gd name="connsiteY25" fmla="*/ 1741327 h 2825242"/>
              <a:gd name="connsiteX26" fmla="*/ 2018546 w 2215628"/>
              <a:gd name="connsiteY26" fmla="*/ 1833690 h 2825242"/>
              <a:gd name="connsiteX27" fmla="*/ 1864489 w 2215628"/>
              <a:gd name="connsiteY27" fmla="*/ 1762517 h 2825242"/>
              <a:gd name="connsiteX28" fmla="*/ 1795604 w 2215628"/>
              <a:gd name="connsiteY28" fmla="*/ 1717421 h 2825242"/>
              <a:gd name="connsiteX29" fmla="*/ 1684288 w 2215628"/>
              <a:gd name="connsiteY29" fmla="*/ 1574530 h 2825242"/>
              <a:gd name="connsiteX30" fmla="*/ 1658740 w 2215628"/>
              <a:gd name="connsiteY30" fmla="*/ 1508245 h 2825242"/>
              <a:gd name="connsiteX31" fmla="*/ 1629906 w 2215628"/>
              <a:gd name="connsiteY31" fmla="*/ 1454457 h 2825242"/>
              <a:gd name="connsiteX32" fmla="*/ 1616905 w 2215628"/>
              <a:gd name="connsiteY32" fmla="*/ 1385999 h 2825242"/>
              <a:gd name="connsiteX33" fmla="*/ 1597191 w 2215628"/>
              <a:gd name="connsiteY33" fmla="*/ 1343621 h 2825242"/>
              <a:gd name="connsiteX34" fmla="*/ 1526804 w 2215628"/>
              <a:gd name="connsiteY34" fmla="*/ 1300698 h 2825242"/>
              <a:gd name="connsiteX35" fmla="*/ 1443729 w 2215628"/>
              <a:gd name="connsiteY35" fmla="*/ 1255061 h 2825242"/>
              <a:gd name="connsiteX36" fmla="*/ 1578524 w 2215628"/>
              <a:gd name="connsiteY36" fmla="*/ 1165957 h 2825242"/>
              <a:gd name="connsiteX37" fmla="*/ 1542043 w 2215628"/>
              <a:gd name="connsiteY37" fmla="*/ 1081743 h 2825242"/>
              <a:gd name="connsiteX38" fmla="*/ 1512925 w 2215628"/>
              <a:gd name="connsiteY38" fmla="*/ 1000788 h 2825242"/>
              <a:gd name="connsiteX39" fmla="*/ 1408182 w 2215628"/>
              <a:gd name="connsiteY39" fmla="*/ 996986 h 2825242"/>
              <a:gd name="connsiteX40" fmla="*/ 1604838 w 2215628"/>
              <a:gd name="connsiteY40" fmla="*/ 866590 h 2825242"/>
              <a:gd name="connsiteX41" fmla="*/ 1745583 w 2215628"/>
              <a:gd name="connsiteY41" fmla="*/ 886692 h 2825242"/>
              <a:gd name="connsiteX42" fmla="*/ 1813874 w 2215628"/>
              <a:gd name="connsiteY42" fmla="*/ 794329 h 2825242"/>
              <a:gd name="connsiteX43" fmla="*/ 1887969 w 2215628"/>
              <a:gd name="connsiteY43" fmla="*/ 864416 h 2825242"/>
              <a:gd name="connsiteX44" fmla="*/ 2009454 w 2215628"/>
              <a:gd name="connsiteY44" fmla="*/ 825297 h 2825242"/>
              <a:gd name="connsiteX45" fmla="*/ 1942466 w 2215628"/>
              <a:gd name="connsiteY45" fmla="*/ 724241 h 2825242"/>
              <a:gd name="connsiteX46" fmla="*/ 1898847 w 2215628"/>
              <a:gd name="connsiteY46" fmla="*/ 672626 h 2825242"/>
              <a:gd name="connsiteX47" fmla="*/ 1848203 w 2215628"/>
              <a:gd name="connsiteY47" fmla="*/ 643287 h 2825242"/>
              <a:gd name="connsiteX48" fmla="*/ 1873893 w 2215628"/>
              <a:gd name="connsiteY48" fmla="*/ 546576 h 2825242"/>
              <a:gd name="connsiteX49" fmla="*/ 1874799 w 2215628"/>
              <a:gd name="connsiteY49" fmla="*/ 522127 h 2825242"/>
              <a:gd name="connsiteX50" fmla="*/ 1832369 w 2215628"/>
              <a:gd name="connsiteY50" fmla="*/ 503112 h 2825242"/>
              <a:gd name="connsiteX51" fmla="*/ 1758697 w 2215628"/>
              <a:gd name="connsiteY51" fmla="*/ 443347 h 2825242"/>
              <a:gd name="connsiteX52" fmla="*/ 1744223 w 2215628"/>
              <a:gd name="connsiteY52" fmla="*/ 404228 h 2825242"/>
              <a:gd name="connsiteX53" fmla="*/ 1683410 w 2215628"/>
              <a:gd name="connsiteY53" fmla="*/ 335769 h 2825242"/>
              <a:gd name="connsiteX54" fmla="*/ 1616337 w 2215628"/>
              <a:gd name="connsiteY54" fmla="*/ 364567 h 2825242"/>
              <a:gd name="connsiteX55" fmla="*/ 1495902 w 2215628"/>
              <a:gd name="connsiteY55" fmla="*/ 342833 h 2825242"/>
              <a:gd name="connsiteX56" fmla="*/ 1381613 w 2215628"/>
              <a:gd name="connsiteY56" fmla="*/ 270572 h 2825242"/>
              <a:gd name="connsiteX57" fmla="*/ 1264604 w 2215628"/>
              <a:gd name="connsiteY57" fmla="*/ 122247 h 2825242"/>
              <a:gd name="connsiteX58" fmla="*/ 1087407 w 2215628"/>
              <a:gd name="connsiteY58" fmla="*/ 260792 h 2825242"/>
              <a:gd name="connsiteX59" fmla="*/ 1111964 w 2215628"/>
              <a:gd name="connsiteY59" fmla="*/ 198856 h 2825242"/>
              <a:gd name="connsiteX60" fmla="*/ 1047724 w 2215628"/>
              <a:gd name="connsiteY60" fmla="*/ 102688 h 2825242"/>
              <a:gd name="connsiteX61" fmla="*/ 915334 w 2215628"/>
              <a:gd name="connsiteY61" fmla="*/ 106490 h 2825242"/>
              <a:gd name="connsiteX62" fmla="*/ 884857 w 2215628"/>
              <a:gd name="connsiteY62" fmla="*/ 0 h 2825242"/>
              <a:gd name="connsiteX63" fmla="*/ 764705 w 2215628"/>
              <a:gd name="connsiteY63" fmla="*/ 26080 h 2825242"/>
              <a:gd name="connsiteX64" fmla="*/ 728252 w 2215628"/>
              <a:gd name="connsiteY64" fmla="*/ 22820 h 2825242"/>
              <a:gd name="connsiteX65" fmla="*/ 709133 w 2215628"/>
              <a:gd name="connsiteY65" fmla="*/ 201570 h 2825242"/>
              <a:gd name="connsiteX66" fmla="*/ 679394 w 2215628"/>
              <a:gd name="connsiteY66" fmla="*/ 207547 h 2825242"/>
              <a:gd name="connsiteX67" fmla="*/ 651516 w 2215628"/>
              <a:gd name="connsiteY67" fmla="*/ 264818 h 2825242"/>
              <a:gd name="connsiteX68" fmla="*/ 609770 w 2215628"/>
              <a:gd name="connsiteY68" fmla="*/ 302627 h 2825242"/>
              <a:gd name="connsiteX69" fmla="*/ 528932 w 2215628"/>
              <a:gd name="connsiteY69" fmla="*/ 240690 h 2825242"/>
              <a:gd name="connsiteX70" fmla="*/ 533577 w 2215628"/>
              <a:gd name="connsiteY70" fmla="*/ 122247 h 2825242"/>
              <a:gd name="connsiteX71" fmla="*/ 411952 w 2215628"/>
              <a:gd name="connsiteY71" fmla="*/ 134199 h 2825242"/>
              <a:gd name="connsiteX72" fmla="*/ 256847 w 2215628"/>
              <a:gd name="connsiteY72" fmla="*/ 116813 h 2825242"/>
              <a:gd name="connsiteX73" fmla="*/ 83670 w 2215628"/>
              <a:gd name="connsiteY73" fmla="*/ 64656 h 2825242"/>
              <a:gd name="connsiteX0" fmla="*/ 153008 w 2284966"/>
              <a:gd name="connsiteY0" fmla="*/ 64656 h 2825242"/>
              <a:gd name="connsiteX1" fmla="*/ 151366 w 2284966"/>
              <a:gd name="connsiteY1" fmla="*/ 163539 h 2825242"/>
              <a:gd name="connsiteX2" fmla="*/ 85625 w 2284966"/>
              <a:gd name="connsiteY2" fmla="*/ 217327 h 2825242"/>
              <a:gd name="connsiteX3" fmla="*/ 0 w 2284966"/>
              <a:gd name="connsiteY3" fmla="*/ 730217 h 2825242"/>
              <a:gd name="connsiteX4" fmla="*/ 115507 w 2284966"/>
              <a:gd name="connsiteY4" fmla="*/ 773139 h 2825242"/>
              <a:gd name="connsiteX5" fmla="*/ 73672 w 2284966"/>
              <a:gd name="connsiteY5" fmla="*/ 976339 h 2825242"/>
              <a:gd name="connsiteX6" fmla="*/ 91601 w 2284966"/>
              <a:gd name="connsiteY6" fmla="*/ 1060010 h 2825242"/>
              <a:gd name="connsiteX7" fmla="*/ 91601 w 2284966"/>
              <a:gd name="connsiteY7" fmla="*/ 1131727 h 2825242"/>
              <a:gd name="connsiteX8" fmla="*/ 97578 w 2284966"/>
              <a:gd name="connsiteY8" fmla="*/ 1257233 h 2825242"/>
              <a:gd name="connsiteX9" fmla="*/ 181248 w 2284966"/>
              <a:gd name="connsiteY9" fmla="*/ 1448480 h 2825242"/>
              <a:gd name="connsiteX10" fmla="*/ 139413 w 2284966"/>
              <a:gd name="connsiteY10" fmla="*/ 1639727 h 2825242"/>
              <a:gd name="connsiteX11" fmla="*/ 127460 w 2284966"/>
              <a:gd name="connsiteY11" fmla="*/ 1729374 h 2825242"/>
              <a:gd name="connsiteX12" fmla="*/ 103554 w 2284966"/>
              <a:gd name="connsiteY12" fmla="*/ 1783163 h 2825242"/>
              <a:gd name="connsiteX13" fmla="*/ 97578 w 2284966"/>
              <a:gd name="connsiteY13" fmla="*/ 1878786 h 2825242"/>
              <a:gd name="connsiteX14" fmla="*/ 175272 w 2284966"/>
              <a:gd name="connsiteY14" fmla="*/ 2058080 h 2825242"/>
              <a:gd name="connsiteX15" fmla="*/ 211131 w 2284966"/>
              <a:gd name="connsiteY15" fmla="*/ 2745374 h 2825242"/>
              <a:gd name="connsiteX16" fmla="*/ 252966 w 2284966"/>
              <a:gd name="connsiteY16" fmla="*/ 2793186 h 2825242"/>
              <a:gd name="connsiteX17" fmla="*/ 374138 w 2284966"/>
              <a:gd name="connsiteY17" fmla="*/ 2787209 h 2825242"/>
              <a:gd name="connsiteX18" fmla="*/ 591388 w 2284966"/>
              <a:gd name="connsiteY18" fmla="*/ 2825242 h 2825242"/>
              <a:gd name="connsiteX19" fmla="*/ 701201 w 2284966"/>
              <a:gd name="connsiteY19" fmla="*/ 2751351 h 2825242"/>
              <a:gd name="connsiteX20" fmla="*/ 869590 w 2284966"/>
              <a:gd name="connsiteY20" fmla="*/ 2636712 h 2825242"/>
              <a:gd name="connsiteX21" fmla="*/ 1280919 w 2284966"/>
              <a:gd name="connsiteY21" fmla="*/ 2625845 h 2825242"/>
              <a:gd name="connsiteX22" fmla="*/ 1848684 w 2284966"/>
              <a:gd name="connsiteY22" fmla="*/ 2135774 h 2825242"/>
              <a:gd name="connsiteX23" fmla="*/ 1872590 w 2284966"/>
              <a:gd name="connsiteY23" fmla="*/ 2058080 h 2825242"/>
              <a:gd name="connsiteX24" fmla="*/ 2284966 w 2284966"/>
              <a:gd name="connsiteY24" fmla="*/ 1777186 h 2825242"/>
              <a:gd name="connsiteX25" fmla="*/ 2183366 w 2284966"/>
              <a:gd name="connsiteY25" fmla="*/ 1741327 h 2825242"/>
              <a:gd name="connsiteX26" fmla="*/ 2087884 w 2284966"/>
              <a:gd name="connsiteY26" fmla="*/ 1833690 h 2825242"/>
              <a:gd name="connsiteX27" fmla="*/ 1933827 w 2284966"/>
              <a:gd name="connsiteY27" fmla="*/ 1762517 h 2825242"/>
              <a:gd name="connsiteX28" fmla="*/ 1864942 w 2284966"/>
              <a:gd name="connsiteY28" fmla="*/ 1717421 h 2825242"/>
              <a:gd name="connsiteX29" fmla="*/ 1753626 w 2284966"/>
              <a:gd name="connsiteY29" fmla="*/ 1574530 h 2825242"/>
              <a:gd name="connsiteX30" fmla="*/ 1728078 w 2284966"/>
              <a:gd name="connsiteY30" fmla="*/ 1508245 h 2825242"/>
              <a:gd name="connsiteX31" fmla="*/ 1699244 w 2284966"/>
              <a:gd name="connsiteY31" fmla="*/ 1454457 h 2825242"/>
              <a:gd name="connsiteX32" fmla="*/ 1686243 w 2284966"/>
              <a:gd name="connsiteY32" fmla="*/ 1385999 h 2825242"/>
              <a:gd name="connsiteX33" fmla="*/ 1666529 w 2284966"/>
              <a:gd name="connsiteY33" fmla="*/ 1343621 h 2825242"/>
              <a:gd name="connsiteX34" fmla="*/ 1596142 w 2284966"/>
              <a:gd name="connsiteY34" fmla="*/ 1300698 h 2825242"/>
              <a:gd name="connsiteX35" fmla="*/ 1513067 w 2284966"/>
              <a:gd name="connsiteY35" fmla="*/ 1255061 h 2825242"/>
              <a:gd name="connsiteX36" fmla="*/ 1647862 w 2284966"/>
              <a:gd name="connsiteY36" fmla="*/ 1165957 h 2825242"/>
              <a:gd name="connsiteX37" fmla="*/ 1611381 w 2284966"/>
              <a:gd name="connsiteY37" fmla="*/ 1081743 h 2825242"/>
              <a:gd name="connsiteX38" fmla="*/ 1582263 w 2284966"/>
              <a:gd name="connsiteY38" fmla="*/ 1000788 h 2825242"/>
              <a:gd name="connsiteX39" fmla="*/ 1477520 w 2284966"/>
              <a:gd name="connsiteY39" fmla="*/ 996986 h 2825242"/>
              <a:gd name="connsiteX40" fmla="*/ 1674176 w 2284966"/>
              <a:gd name="connsiteY40" fmla="*/ 866590 h 2825242"/>
              <a:gd name="connsiteX41" fmla="*/ 1814921 w 2284966"/>
              <a:gd name="connsiteY41" fmla="*/ 886692 h 2825242"/>
              <a:gd name="connsiteX42" fmla="*/ 1883212 w 2284966"/>
              <a:gd name="connsiteY42" fmla="*/ 794329 h 2825242"/>
              <a:gd name="connsiteX43" fmla="*/ 1957307 w 2284966"/>
              <a:gd name="connsiteY43" fmla="*/ 864416 h 2825242"/>
              <a:gd name="connsiteX44" fmla="*/ 2078792 w 2284966"/>
              <a:gd name="connsiteY44" fmla="*/ 825297 h 2825242"/>
              <a:gd name="connsiteX45" fmla="*/ 2011804 w 2284966"/>
              <a:gd name="connsiteY45" fmla="*/ 724241 h 2825242"/>
              <a:gd name="connsiteX46" fmla="*/ 1968185 w 2284966"/>
              <a:gd name="connsiteY46" fmla="*/ 672626 h 2825242"/>
              <a:gd name="connsiteX47" fmla="*/ 1917541 w 2284966"/>
              <a:gd name="connsiteY47" fmla="*/ 643287 h 2825242"/>
              <a:gd name="connsiteX48" fmla="*/ 1943231 w 2284966"/>
              <a:gd name="connsiteY48" fmla="*/ 546576 h 2825242"/>
              <a:gd name="connsiteX49" fmla="*/ 1944137 w 2284966"/>
              <a:gd name="connsiteY49" fmla="*/ 522127 h 2825242"/>
              <a:gd name="connsiteX50" fmla="*/ 1901707 w 2284966"/>
              <a:gd name="connsiteY50" fmla="*/ 503112 h 2825242"/>
              <a:gd name="connsiteX51" fmla="*/ 1828035 w 2284966"/>
              <a:gd name="connsiteY51" fmla="*/ 443347 h 2825242"/>
              <a:gd name="connsiteX52" fmla="*/ 1813561 w 2284966"/>
              <a:gd name="connsiteY52" fmla="*/ 404228 h 2825242"/>
              <a:gd name="connsiteX53" fmla="*/ 1752748 w 2284966"/>
              <a:gd name="connsiteY53" fmla="*/ 335769 h 2825242"/>
              <a:gd name="connsiteX54" fmla="*/ 1685675 w 2284966"/>
              <a:gd name="connsiteY54" fmla="*/ 364567 h 2825242"/>
              <a:gd name="connsiteX55" fmla="*/ 1565240 w 2284966"/>
              <a:gd name="connsiteY55" fmla="*/ 342833 h 2825242"/>
              <a:gd name="connsiteX56" fmla="*/ 1450951 w 2284966"/>
              <a:gd name="connsiteY56" fmla="*/ 270572 h 2825242"/>
              <a:gd name="connsiteX57" fmla="*/ 1333942 w 2284966"/>
              <a:gd name="connsiteY57" fmla="*/ 122247 h 2825242"/>
              <a:gd name="connsiteX58" fmla="*/ 1156745 w 2284966"/>
              <a:gd name="connsiteY58" fmla="*/ 260792 h 2825242"/>
              <a:gd name="connsiteX59" fmla="*/ 1181302 w 2284966"/>
              <a:gd name="connsiteY59" fmla="*/ 198856 h 2825242"/>
              <a:gd name="connsiteX60" fmla="*/ 1117062 w 2284966"/>
              <a:gd name="connsiteY60" fmla="*/ 102688 h 2825242"/>
              <a:gd name="connsiteX61" fmla="*/ 984672 w 2284966"/>
              <a:gd name="connsiteY61" fmla="*/ 106490 h 2825242"/>
              <a:gd name="connsiteX62" fmla="*/ 954195 w 2284966"/>
              <a:gd name="connsiteY62" fmla="*/ 0 h 2825242"/>
              <a:gd name="connsiteX63" fmla="*/ 834043 w 2284966"/>
              <a:gd name="connsiteY63" fmla="*/ 26080 h 2825242"/>
              <a:gd name="connsiteX64" fmla="*/ 797590 w 2284966"/>
              <a:gd name="connsiteY64" fmla="*/ 22820 h 2825242"/>
              <a:gd name="connsiteX65" fmla="*/ 778471 w 2284966"/>
              <a:gd name="connsiteY65" fmla="*/ 201570 h 2825242"/>
              <a:gd name="connsiteX66" fmla="*/ 748732 w 2284966"/>
              <a:gd name="connsiteY66" fmla="*/ 207547 h 2825242"/>
              <a:gd name="connsiteX67" fmla="*/ 720854 w 2284966"/>
              <a:gd name="connsiteY67" fmla="*/ 264818 h 2825242"/>
              <a:gd name="connsiteX68" fmla="*/ 679108 w 2284966"/>
              <a:gd name="connsiteY68" fmla="*/ 302627 h 2825242"/>
              <a:gd name="connsiteX69" fmla="*/ 598270 w 2284966"/>
              <a:gd name="connsiteY69" fmla="*/ 240690 h 2825242"/>
              <a:gd name="connsiteX70" fmla="*/ 602915 w 2284966"/>
              <a:gd name="connsiteY70" fmla="*/ 122247 h 2825242"/>
              <a:gd name="connsiteX71" fmla="*/ 481290 w 2284966"/>
              <a:gd name="connsiteY71" fmla="*/ 134199 h 2825242"/>
              <a:gd name="connsiteX72" fmla="*/ 326185 w 2284966"/>
              <a:gd name="connsiteY72" fmla="*/ 116813 h 2825242"/>
              <a:gd name="connsiteX73" fmla="*/ 153008 w 2284966"/>
              <a:gd name="connsiteY73" fmla="*/ 64656 h 2825242"/>
              <a:gd name="connsiteX0" fmla="*/ 154056 w 2286014"/>
              <a:gd name="connsiteY0" fmla="*/ 64656 h 2825242"/>
              <a:gd name="connsiteX1" fmla="*/ 152414 w 2286014"/>
              <a:gd name="connsiteY1" fmla="*/ 163539 h 2825242"/>
              <a:gd name="connsiteX2" fmla="*/ 0 w 2286014"/>
              <a:gd name="connsiteY2" fmla="*/ 408573 h 2825242"/>
              <a:gd name="connsiteX3" fmla="*/ 1048 w 2286014"/>
              <a:gd name="connsiteY3" fmla="*/ 730217 h 2825242"/>
              <a:gd name="connsiteX4" fmla="*/ 116555 w 2286014"/>
              <a:gd name="connsiteY4" fmla="*/ 773139 h 2825242"/>
              <a:gd name="connsiteX5" fmla="*/ 74720 w 2286014"/>
              <a:gd name="connsiteY5" fmla="*/ 976339 h 2825242"/>
              <a:gd name="connsiteX6" fmla="*/ 92649 w 2286014"/>
              <a:gd name="connsiteY6" fmla="*/ 1060010 h 2825242"/>
              <a:gd name="connsiteX7" fmla="*/ 92649 w 2286014"/>
              <a:gd name="connsiteY7" fmla="*/ 1131727 h 2825242"/>
              <a:gd name="connsiteX8" fmla="*/ 98626 w 2286014"/>
              <a:gd name="connsiteY8" fmla="*/ 1257233 h 2825242"/>
              <a:gd name="connsiteX9" fmla="*/ 182296 w 2286014"/>
              <a:gd name="connsiteY9" fmla="*/ 1448480 h 2825242"/>
              <a:gd name="connsiteX10" fmla="*/ 140461 w 2286014"/>
              <a:gd name="connsiteY10" fmla="*/ 1639727 h 2825242"/>
              <a:gd name="connsiteX11" fmla="*/ 128508 w 2286014"/>
              <a:gd name="connsiteY11" fmla="*/ 1729374 h 2825242"/>
              <a:gd name="connsiteX12" fmla="*/ 104602 w 2286014"/>
              <a:gd name="connsiteY12" fmla="*/ 1783163 h 2825242"/>
              <a:gd name="connsiteX13" fmla="*/ 98626 w 2286014"/>
              <a:gd name="connsiteY13" fmla="*/ 1878786 h 2825242"/>
              <a:gd name="connsiteX14" fmla="*/ 176320 w 2286014"/>
              <a:gd name="connsiteY14" fmla="*/ 2058080 h 2825242"/>
              <a:gd name="connsiteX15" fmla="*/ 212179 w 2286014"/>
              <a:gd name="connsiteY15" fmla="*/ 2745374 h 2825242"/>
              <a:gd name="connsiteX16" fmla="*/ 254014 w 2286014"/>
              <a:gd name="connsiteY16" fmla="*/ 2793186 h 2825242"/>
              <a:gd name="connsiteX17" fmla="*/ 375186 w 2286014"/>
              <a:gd name="connsiteY17" fmla="*/ 2787209 h 2825242"/>
              <a:gd name="connsiteX18" fmla="*/ 592436 w 2286014"/>
              <a:gd name="connsiteY18" fmla="*/ 2825242 h 2825242"/>
              <a:gd name="connsiteX19" fmla="*/ 702249 w 2286014"/>
              <a:gd name="connsiteY19" fmla="*/ 2751351 h 2825242"/>
              <a:gd name="connsiteX20" fmla="*/ 870638 w 2286014"/>
              <a:gd name="connsiteY20" fmla="*/ 2636712 h 2825242"/>
              <a:gd name="connsiteX21" fmla="*/ 1281967 w 2286014"/>
              <a:gd name="connsiteY21" fmla="*/ 2625845 h 2825242"/>
              <a:gd name="connsiteX22" fmla="*/ 1849732 w 2286014"/>
              <a:gd name="connsiteY22" fmla="*/ 2135774 h 2825242"/>
              <a:gd name="connsiteX23" fmla="*/ 1873638 w 2286014"/>
              <a:gd name="connsiteY23" fmla="*/ 2058080 h 2825242"/>
              <a:gd name="connsiteX24" fmla="*/ 2286014 w 2286014"/>
              <a:gd name="connsiteY24" fmla="*/ 1777186 h 2825242"/>
              <a:gd name="connsiteX25" fmla="*/ 2184414 w 2286014"/>
              <a:gd name="connsiteY25" fmla="*/ 1741327 h 2825242"/>
              <a:gd name="connsiteX26" fmla="*/ 2088932 w 2286014"/>
              <a:gd name="connsiteY26" fmla="*/ 1833690 h 2825242"/>
              <a:gd name="connsiteX27" fmla="*/ 1934875 w 2286014"/>
              <a:gd name="connsiteY27" fmla="*/ 1762517 h 2825242"/>
              <a:gd name="connsiteX28" fmla="*/ 1865990 w 2286014"/>
              <a:gd name="connsiteY28" fmla="*/ 1717421 h 2825242"/>
              <a:gd name="connsiteX29" fmla="*/ 1754674 w 2286014"/>
              <a:gd name="connsiteY29" fmla="*/ 1574530 h 2825242"/>
              <a:gd name="connsiteX30" fmla="*/ 1729126 w 2286014"/>
              <a:gd name="connsiteY30" fmla="*/ 1508245 h 2825242"/>
              <a:gd name="connsiteX31" fmla="*/ 1700292 w 2286014"/>
              <a:gd name="connsiteY31" fmla="*/ 1454457 h 2825242"/>
              <a:gd name="connsiteX32" fmla="*/ 1687291 w 2286014"/>
              <a:gd name="connsiteY32" fmla="*/ 1385999 h 2825242"/>
              <a:gd name="connsiteX33" fmla="*/ 1667577 w 2286014"/>
              <a:gd name="connsiteY33" fmla="*/ 1343621 h 2825242"/>
              <a:gd name="connsiteX34" fmla="*/ 1597190 w 2286014"/>
              <a:gd name="connsiteY34" fmla="*/ 1300698 h 2825242"/>
              <a:gd name="connsiteX35" fmla="*/ 1514115 w 2286014"/>
              <a:gd name="connsiteY35" fmla="*/ 1255061 h 2825242"/>
              <a:gd name="connsiteX36" fmla="*/ 1648910 w 2286014"/>
              <a:gd name="connsiteY36" fmla="*/ 1165957 h 2825242"/>
              <a:gd name="connsiteX37" fmla="*/ 1612429 w 2286014"/>
              <a:gd name="connsiteY37" fmla="*/ 1081743 h 2825242"/>
              <a:gd name="connsiteX38" fmla="*/ 1583311 w 2286014"/>
              <a:gd name="connsiteY38" fmla="*/ 1000788 h 2825242"/>
              <a:gd name="connsiteX39" fmla="*/ 1478568 w 2286014"/>
              <a:gd name="connsiteY39" fmla="*/ 996986 h 2825242"/>
              <a:gd name="connsiteX40" fmla="*/ 1675224 w 2286014"/>
              <a:gd name="connsiteY40" fmla="*/ 866590 h 2825242"/>
              <a:gd name="connsiteX41" fmla="*/ 1815969 w 2286014"/>
              <a:gd name="connsiteY41" fmla="*/ 886692 h 2825242"/>
              <a:gd name="connsiteX42" fmla="*/ 1884260 w 2286014"/>
              <a:gd name="connsiteY42" fmla="*/ 794329 h 2825242"/>
              <a:gd name="connsiteX43" fmla="*/ 1958355 w 2286014"/>
              <a:gd name="connsiteY43" fmla="*/ 864416 h 2825242"/>
              <a:gd name="connsiteX44" fmla="*/ 2079840 w 2286014"/>
              <a:gd name="connsiteY44" fmla="*/ 825297 h 2825242"/>
              <a:gd name="connsiteX45" fmla="*/ 2012852 w 2286014"/>
              <a:gd name="connsiteY45" fmla="*/ 724241 h 2825242"/>
              <a:gd name="connsiteX46" fmla="*/ 1969233 w 2286014"/>
              <a:gd name="connsiteY46" fmla="*/ 672626 h 2825242"/>
              <a:gd name="connsiteX47" fmla="*/ 1918589 w 2286014"/>
              <a:gd name="connsiteY47" fmla="*/ 643287 h 2825242"/>
              <a:gd name="connsiteX48" fmla="*/ 1944279 w 2286014"/>
              <a:gd name="connsiteY48" fmla="*/ 546576 h 2825242"/>
              <a:gd name="connsiteX49" fmla="*/ 1945185 w 2286014"/>
              <a:gd name="connsiteY49" fmla="*/ 522127 h 2825242"/>
              <a:gd name="connsiteX50" fmla="*/ 1902755 w 2286014"/>
              <a:gd name="connsiteY50" fmla="*/ 503112 h 2825242"/>
              <a:gd name="connsiteX51" fmla="*/ 1829083 w 2286014"/>
              <a:gd name="connsiteY51" fmla="*/ 443347 h 2825242"/>
              <a:gd name="connsiteX52" fmla="*/ 1814609 w 2286014"/>
              <a:gd name="connsiteY52" fmla="*/ 404228 h 2825242"/>
              <a:gd name="connsiteX53" fmla="*/ 1753796 w 2286014"/>
              <a:gd name="connsiteY53" fmla="*/ 335769 h 2825242"/>
              <a:gd name="connsiteX54" fmla="*/ 1686723 w 2286014"/>
              <a:gd name="connsiteY54" fmla="*/ 364567 h 2825242"/>
              <a:gd name="connsiteX55" fmla="*/ 1566288 w 2286014"/>
              <a:gd name="connsiteY55" fmla="*/ 342833 h 2825242"/>
              <a:gd name="connsiteX56" fmla="*/ 1451999 w 2286014"/>
              <a:gd name="connsiteY56" fmla="*/ 270572 h 2825242"/>
              <a:gd name="connsiteX57" fmla="*/ 1334990 w 2286014"/>
              <a:gd name="connsiteY57" fmla="*/ 122247 h 2825242"/>
              <a:gd name="connsiteX58" fmla="*/ 1157793 w 2286014"/>
              <a:gd name="connsiteY58" fmla="*/ 260792 h 2825242"/>
              <a:gd name="connsiteX59" fmla="*/ 1182350 w 2286014"/>
              <a:gd name="connsiteY59" fmla="*/ 198856 h 2825242"/>
              <a:gd name="connsiteX60" fmla="*/ 1118110 w 2286014"/>
              <a:gd name="connsiteY60" fmla="*/ 102688 h 2825242"/>
              <a:gd name="connsiteX61" fmla="*/ 985720 w 2286014"/>
              <a:gd name="connsiteY61" fmla="*/ 106490 h 2825242"/>
              <a:gd name="connsiteX62" fmla="*/ 955243 w 2286014"/>
              <a:gd name="connsiteY62" fmla="*/ 0 h 2825242"/>
              <a:gd name="connsiteX63" fmla="*/ 835091 w 2286014"/>
              <a:gd name="connsiteY63" fmla="*/ 26080 h 2825242"/>
              <a:gd name="connsiteX64" fmla="*/ 798638 w 2286014"/>
              <a:gd name="connsiteY64" fmla="*/ 22820 h 2825242"/>
              <a:gd name="connsiteX65" fmla="*/ 779519 w 2286014"/>
              <a:gd name="connsiteY65" fmla="*/ 201570 h 2825242"/>
              <a:gd name="connsiteX66" fmla="*/ 749780 w 2286014"/>
              <a:gd name="connsiteY66" fmla="*/ 207547 h 2825242"/>
              <a:gd name="connsiteX67" fmla="*/ 721902 w 2286014"/>
              <a:gd name="connsiteY67" fmla="*/ 264818 h 2825242"/>
              <a:gd name="connsiteX68" fmla="*/ 680156 w 2286014"/>
              <a:gd name="connsiteY68" fmla="*/ 302627 h 2825242"/>
              <a:gd name="connsiteX69" fmla="*/ 599318 w 2286014"/>
              <a:gd name="connsiteY69" fmla="*/ 240690 h 2825242"/>
              <a:gd name="connsiteX70" fmla="*/ 603963 w 2286014"/>
              <a:gd name="connsiteY70" fmla="*/ 122247 h 2825242"/>
              <a:gd name="connsiteX71" fmla="*/ 482338 w 2286014"/>
              <a:gd name="connsiteY71" fmla="*/ 134199 h 2825242"/>
              <a:gd name="connsiteX72" fmla="*/ 327233 w 2286014"/>
              <a:gd name="connsiteY72" fmla="*/ 116813 h 2825242"/>
              <a:gd name="connsiteX73" fmla="*/ 154056 w 2286014"/>
              <a:gd name="connsiteY73" fmla="*/ 64656 h 2825242"/>
              <a:gd name="connsiteX0" fmla="*/ 154056 w 2286014"/>
              <a:gd name="connsiteY0" fmla="*/ 64656 h 2825242"/>
              <a:gd name="connsiteX1" fmla="*/ 152414 w 2286014"/>
              <a:gd name="connsiteY1" fmla="*/ 163539 h 2825242"/>
              <a:gd name="connsiteX2" fmla="*/ 132525 w 2286014"/>
              <a:gd name="connsiteY2" fmla="*/ 186579 h 2825242"/>
              <a:gd name="connsiteX3" fmla="*/ 0 w 2286014"/>
              <a:gd name="connsiteY3" fmla="*/ 408573 h 2825242"/>
              <a:gd name="connsiteX4" fmla="*/ 1048 w 2286014"/>
              <a:gd name="connsiteY4" fmla="*/ 730217 h 2825242"/>
              <a:gd name="connsiteX5" fmla="*/ 116555 w 2286014"/>
              <a:gd name="connsiteY5" fmla="*/ 773139 h 2825242"/>
              <a:gd name="connsiteX6" fmla="*/ 74720 w 2286014"/>
              <a:gd name="connsiteY6" fmla="*/ 976339 h 2825242"/>
              <a:gd name="connsiteX7" fmla="*/ 92649 w 2286014"/>
              <a:gd name="connsiteY7" fmla="*/ 1060010 h 2825242"/>
              <a:gd name="connsiteX8" fmla="*/ 92649 w 2286014"/>
              <a:gd name="connsiteY8" fmla="*/ 1131727 h 2825242"/>
              <a:gd name="connsiteX9" fmla="*/ 98626 w 2286014"/>
              <a:gd name="connsiteY9" fmla="*/ 1257233 h 2825242"/>
              <a:gd name="connsiteX10" fmla="*/ 182296 w 2286014"/>
              <a:gd name="connsiteY10" fmla="*/ 1448480 h 2825242"/>
              <a:gd name="connsiteX11" fmla="*/ 140461 w 2286014"/>
              <a:gd name="connsiteY11" fmla="*/ 1639727 h 2825242"/>
              <a:gd name="connsiteX12" fmla="*/ 128508 w 2286014"/>
              <a:gd name="connsiteY12" fmla="*/ 1729374 h 2825242"/>
              <a:gd name="connsiteX13" fmla="*/ 104602 w 2286014"/>
              <a:gd name="connsiteY13" fmla="*/ 1783163 h 2825242"/>
              <a:gd name="connsiteX14" fmla="*/ 98626 w 2286014"/>
              <a:gd name="connsiteY14" fmla="*/ 1878786 h 2825242"/>
              <a:gd name="connsiteX15" fmla="*/ 176320 w 2286014"/>
              <a:gd name="connsiteY15" fmla="*/ 2058080 h 2825242"/>
              <a:gd name="connsiteX16" fmla="*/ 212179 w 2286014"/>
              <a:gd name="connsiteY16" fmla="*/ 2745374 h 2825242"/>
              <a:gd name="connsiteX17" fmla="*/ 254014 w 2286014"/>
              <a:gd name="connsiteY17" fmla="*/ 2793186 h 2825242"/>
              <a:gd name="connsiteX18" fmla="*/ 375186 w 2286014"/>
              <a:gd name="connsiteY18" fmla="*/ 2787209 h 2825242"/>
              <a:gd name="connsiteX19" fmla="*/ 592436 w 2286014"/>
              <a:gd name="connsiteY19" fmla="*/ 2825242 h 2825242"/>
              <a:gd name="connsiteX20" fmla="*/ 702249 w 2286014"/>
              <a:gd name="connsiteY20" fmla="*/ 2751351 h 2825242"/>
              <a:gd name="connsiteX21" fmla="*/ 870638 w 2286014"/>
              <a:gd name="connsiteY21" fmla="*/ 2636712 h 2825242"/>
              <a:gd name="connsiteX22" fmla="*/ 1281967 w 2286014"/>
              <a:gd name="connsiteY22" fmla="*/ 2625845 h 2825242"/>
              <a:gd name="connsiteX23" fmla="*/ 1849732 w 2286014"/>
              <a:gd name="connsiteY23" fmla="*/ 2135774 h 2825242"/>
              <a:gd name="connsiteX24" fmla="*/ 1873638 w 2286014"/>
              <a:gd name="connsiteY24" fmla="*/ 2058080 h 2825242"/>
              <a:gd name="connsiteX25" fmla="*/ 2286014 w 2286014"/>
              <a:gd name="connsiteY25" fmla="*/ 1777186 h 2825242"/>
              <a:gd name="connsiteX26" fmla="*/ 2184414 w 2286014"/>
              <a:gd name="connsiteY26" fmla="*/ 1741327 h 2825242"/>
              <a:gd name="connsiteX27" fmla="*/ 2088932 w 2286014"/>
              <a:gd name="connsiteY27" fmla="*/ 1833690 h 2825242"/>
              <a:gd name="connsiteX28" fmla="*/ 1934875 w 2286014"/>
              <a:gd name="connsiteY28" fmla="*/ 1762517 h 2825242"/>
              <a:gd name="connsiteX29" fmla="*/ 1865990 w 2286014"/>
              <a:gd name="connsiteY29" fmla="*/ 1717421 h 2825242"/>
              <a:gd name="connsiteX30" fmla="*/ 1754674 w 2286014"/>
              <a:gd name="connsiteY30" fmla="*/ 1574530 h 2825242"/>
              <a:gd name="connsiteX31" fmla="*/ 1729126 w 2286014"/>
              <a:gd name="connsiteY31" fmla="*/ 1508245 h 2825242"/>
              <a:gd name="connsiteX32" fmla="*/ 1700292 w 2286014"/>
              <a:gd name="connsiteY32" fmla="*/ 1454457 h 2825242"/>
              <a:gd name="connsiteX33" fmla="*/ 1687291 w 2286014"/>
              <a:gd name="connsiteY33" fmla="*/ 1385999 h 2825242"/>
              <a:gd name="connsiteX34" fmla="*/ 1667577 w 2286014"/>
              <a:gd name="connsiteY34" fmla="*/ 1343621 h 2825242"/>
              <a:gd name="connsiteX35" fmla="*/ 1597190 w 2286014"/>
              <a:gd name="connsiteY35" fmla="*/ 1300698 h 2825242"/>
              <a:gd name="connsiteX36" fmla="*/ 1514115 w 2286014"/>
              <a:gd name="connsiteY36" fmla="*/ 1255061 h 2825242"/>
              <a:gd name="connsiteX37" fmla="*/ 1648910 w 2286014"/>
              <a:gd name="connsiteY37" fmla="*/ 1165957 h 2825242"/>
              <a:gd name="connsiteX38" fmla="*/ 1612429 w 2286014"/>
              <a:gd name="connsiteY38" fmla="*/ 1081743 h 2825242"/>
              <a:gd name="connsiteX39" fmla="*/ 1583311 w 2286014"/>
              <a:gd name="connsiteY39" fmla="*/ 1000788 h 2825242"/>
              <a:gd name="connsiteX40" fmla="*/ 1478568 w 2286014"/>
              <a:gd name="connsiteY40" fmla="*/ 996986 h 2825242"/>
              <a:gd name="connsiteX41" fmla="*/ 1675224 w 2286014"/>
              <a:gd name="connsiteY41" fmla="*/ 866590 h 2825242"/>
              <a:gd name="connsiteX42" fmla="*/ 1815969 w 2286014"/>
              <a:gd name="connsiteY42" fmla="*/ 886692 h 2825242"/>
              <a:gd name="connsiteX43" fmla="*/ 1884260 w 2286014"/>
              <a:gd name="connsiteY43" fmla="*/ 794329 h 2825242"/>
              <a:gd name="connsiteX44" fmla="*/ 1958355 w 2286014"/>
              <a:gd name="connsiteY44" fmla="*/ 864416 h 2825242"/>
              <a:gd name="connsiteX45" fmla="*/ 2079840 w 2286014"/>
              <a:gd name="connsiteY45" fmla="*/ 825297 h 2825242"/>
              <a:gd name="connsiteX46" fmla="*/ 2012852 w 2286014"/>
              <a:gd name="connsiteY46" fmla="*/ 724241 h 2825242"/>
              <a:gd name="connsiteX47" fmla="*/ 1969233 w 2286014"/>
              <a:gd name="connsiteY47" fmla="*/ 672626 h 2825242"/>
              <a:gd name="connsiteX48" fmla="*/ 1918589 w 2286014"/>
              <a:gd name="connsiteY48" fmla="*/ 643287 h 2825242"/>
              <a:gd name="connsiteX49" fmla="*/ 1944279 w 2286014"/>
              <a:gd name="connsiteY49" fmla="*/ 546576 h 2825242"/>
              <a:gd name="connsiteX50" fmla="*/ 1945185 w 2286014"/>
              <a:gd name="connsiteY50" fmla="*/ 522127 h 2825242"/>
              <a:gd name="connsiteX51" fmla="*/ 1902755 w 2286014"/>
              <a:gd name="connsiteY51" fmla="*/ 503112 h 2825242"/>
              <a:gd name="connsiteX52" fmla="*/ 1829083 w 2286014"/>
              <a:gd name="connsiteY52" fmla="*/ 443347 h 2825242"/>
              <a:gd name="connsiteX53" fmla="*/ 1814609 w 2286014"/>
              <a:gd name="connsiteY53" fmla="*/ 404228 h 2825242"/>
              <a:gd name="connsiteX54" fmla="*/ 1753796 w 2286014"/>
              <a:gd name="connsiteY54" fmla="*/ 335769 h 2825242"/>
              <a:gd name="connsiteX55" fmla="*/ 1686723 w 2286014"/>
              <a:gd name="connsiteY55" fmla="*/ 364567 h 2825242"/>
              <a:gd name="connsiteX56" fmla="*/ 1566288 w 2286014"/>
              <a:gd name="connsiteY56" fmla="*/ 342833 h 2825242"/>
              <a:gd name="connsiteX57" fmla="*/ 1451999 w 2286014"/>
              <a:gd name="connsiteY57" fmla="*/ 270572 h 2825242"/>
              <a:gd name="connsiteX58" fmla="*/ 1334990 w 2286014"/>
              <a:gd name="connsiteY58" fmla="*/ 122247 h 2825242"/>
              <a:gd name="connsiteX59" fmla="*/ 1157793 w 2286014"/>
              <a:gd name="connsiteY59" fmla="*/ 260792 h 2825242"/>
              <a:gd name="connsiteX60" fmla="*/ 1182350 w 2286014"/>
              <a:gd name="connsiteY60" fmla="*/ 198856 h 2825242"/>
              <a:gd name="connsiteX61" fmla="*/ 1118110 w 2286014"/>
              <a:gd name="connsiteY61" fmla="*/ 102688 h 2825242"/>
              <a:gd name="connsiteX62" fmla="*/ 985720 w 2286014"/>
              <a:gd name="connsiteY62" fmla="*/ 106490 h 2825242"/>
              <a:gd name="connsiteX63" fmla="*/ 955243 w 2286014"/>
              <a:gd name="connsiteY63" fmla="*/ 0 h 2825242"/>
              <a:gd name="connsiteX64" fmla="*/ 835091 w 2286014"/>
              <a:gd name="connsiteY64" fmla="*/ 26080 h 2825242"/>
              <a:gd name="connsiteX65" fmla="*/ 798638 w 2286014"/>
              <a:gd name="connsiteY65" fmla="*/ 22820 h 2825242"/>
              <a:gd name="connsiteX66" fmla="*/ 779519 w 2286014"/>
              <a:gd name="connsiteY66" fmla="*/ 201570 h 2825242"/>
              <a:gd name="connsiteX67" fmla="*/ 749780 w 2286014"/>
              <a:gd name="connsiteY67" fmla="*/ 207547 h 2825242"/>
              <a:gd name="connsiteX68" fmla="*/ 721902 w 2286014"/>
              <a:gd name="connsiteY68" fmla="*/ 264818 h 2825242"/>
              <a:gd name="connsiteX69" fmla="*/ 680156 w 2286014"/>
              <a:gd name="connsiteY69" fmla="*/ 302627 h 2825242"/>
              <a:gd name="connsiteX70" fmla="*/ 599318 w 2286014"/>
              <a:gd name="connsiteY70" fmla="*/ 240690 h 2825242"/>
              <a:gd name="connsiteX71" fmla="*/ 603963 w 2286014"/>
              <a:gd name="connsiteY71" fmla="*/ 122247 h 2825242"/>
              <a:gd name="connsiteX72" fmla="*/ 482338 w 2286014"/>
              <a:gd name="connsiteY72" fmla="*/ 134199 h 2825242"/>
              <a:gd name="connsiteX73" fmla="*/ 327233 w 2286014"/>
              <a:gd name="connsiteY73" fmla="*/ 116813 h 2825242"/>
              <a:gd name="connsiteX74" fmla="*/ 154056 w 2286014"/>
              <a:gd name="connsiteY74" fmla="*/ 64656 h 2825242"/>
              <a:gd name="connsiteX0" fmla="*/ 154056 w 2286014"/>
              <a:gd name="connsiteY0" fmla="*/ 64656 h 2825242"/>
              <a:gd name="connsiteX1" fmla="*/ 152414 w 2286014"/>
              <a:gd name="connsiteY1" fmla="*/ 163539 h 2825242"/>
              <a:gd name="connsiteX2" fmla="*/ 50186 w 2286014"/>
              <a:gd name="connsiteY2" fmla="*/ 169193 h 2825242"/>
              <a:gd name="connsiteX3" fmla="*/ 0 w 2286014"/>
              <a:gd name="connsiteY3" fmla="*/ 408573 h 2825242"/>
              <a:gd name="connsiteX4" fmla="*/ 1048 w 2286014"/>
              <a:gd name="connsiteY4" fmla="*/ 730217 h 2825242"/>
              <a:gd name="connsiteX5" fmla="*/ 116555 w 2286014"/>
              <a:gd name="connsiteY5" fmla="*/ 773139 h 2825242"/>
              <a:gd name="connsiteX6" fmla="*/ 74720 w 2286014"/>
              <a:gd name="connsiteY6" fmla="*/ 976339 h 2825242"/>
              <a:gd name="connsiteX7" fmla="*/ 92649 w 2286014"/>
              <a:gd name="connsiteY7" fmla="*/ 1060010 h 2825242"/>
              <a:gd name="connsiteX8" fmla="*/ 92649 w 2286014"/>
              <a:gd name="connsiteY8" fmla="*/ 1131727 h 2825242"/>
              <a:gd name="connsiteX9" fmla="*/ 98626 w 2286014"/>
              <a:gd name="connsiteY9" fmla="*/ 1257233 h 2825242"/>
              <a:gd name="connsiteX10" fmla="*/ 182296 w 2286014"/>
              <a:gd name="connsiteY10" fmla="*/ 1448480 h 2825242"/>
              <a:gd name="connsiteX11" fmla="*/ 140461 w 2286014"/>
              <a:gd name="connsiteY11" fmla="*/ 1639727 h 2825242"/>
              <a:gd name="connsiteX12" fmla="*/ 128508 w 2286014"/>
              <a:gd name="connsiteY12" fmla="*/ 1729374 h 2825242"/>
              <a:gd name="connsiteX13" fmla="*/ 104602 w 2286014"/>
              <a:gd name="connsiteY13" fmla="*/ 1783163 h 2825242"/>
              <a:gd name="connsiteX14" fmla="*/ 98626 w 2286014"/>
              <a:gd name="connsiteY14" fmla="*/ 1878786 h 2825242"/>
              <a:gd name="connsiteX15" fmla="*/ 176320 w 2286014"/>
              <a:gd name="connsiteY15" fmla="*/ 2058080 h 2825242"/>
              <a:gd name="connsiteX16" fmla="*/ 212179 w 2286014"/>
              <a:gd name="connsiteY16" fmla="*/ 2745374 h 2825242"/>
              <a:gd name="connsiteX17" fmla="*/ 254014 w 2286014"/>
              <a:gd name="connsiteY17" fmla="*/ 2793186 h 2825242"/>
              <a:gd name="connsiteX18" fmla="*/ 375186 w 2286014"/>
              <a:gd name="connsiteY18" fmla="*/ 2787209 h 2825242"/>
              <a:gd name="connsiteX19" fmla="*/ 592436 w 2286014"/>
              <a:gd name="connsiteY19" fmla="*/ 2825242 h 2825242"/>
              <a:gd name="connsiteX20" fmla="*/ 702249 w 2286014"/>
              <a:gd name="connsiteY20" fmla="*/ 2751351 h 2825242"/>
              <a:gd name="connsiteX21" fmla="*/ 870638 w 2286014"/>
              <a:gd name="connsiteY21" fmla="*/ 2636712 h 2825242"/>
              <a:gd name="connsiteX22" fmla="*/ 1281967 w 2286014"/>
              <a:gd name="connsiteY22" fmla="*/ 2625845 h 2825242"/>
              <a:gd name="connsiteX23" fmla="*/ 1849732 w 2286014"/>
              <a:gd name="connsiteY23" fmla="*/ 2135774 h 2825242"/>
              <a:gd name="connsiteX24" fmla="*/ 1873638 w 2286014"/>
              <a:gd name="connsiteY24" fmla="*/ 2058080 h 2825242"/>
              <a:gd name="connsiteX25" fmla="*/ 2286014 w 2286014"/>
              <a:gd name="connsiteY25" fmla="*/ 1777186 h 2825242"/>
              <a:gd name="connsiteX26" fmla="*/ 2184414 w 2286014"/>
              <a:gd name="connsiteY26" fmla="*/ 1741327 h 2825242"/>
              <a:gd name="connsiteX27" fmla="*/ 2088932 w 2286014"/>
              <a:gd name="connsiteY27" fmla="*/ 1833690 h 2825242"/>
              <a:gd name="connsiteX28" fmla="*/ 1934875 w 2286014"/>
              <a:gd name="connsiteY28" fmla="*/ 1762517 h 2825242"/>
              <a:gd name="connsiteX29" fmla="*/ 1865990 w 2286014"/>
              <a:gd name="connsiteY29" fmla="*/ 1717421 h 2825242"/>
              <a:gd name="connsiteX30" fmla="*/ 1754674 w 2286014"/>
              <a:gd name="connsiteY30" fmla="*/ 1574530 h 2825242"/>
              <a:gd name="connsiteX31" fmla="*/ 1729126 w 2286014"/>
              <a:gd name="connsiteY31" fmla="*/ 1508245 h 2825242"/>
              <a:gd name="connsiteX32" fmla="*/ 1700292 w 2286014"/>
              <a:gd name="connsiteY32" fmla="*/ 1454457 h 2825242"/>
              <a:gd name="connsiteX33" fmla="*/ 1687291 w 2286014"/>
              <a:gd name="connsiteY33" fmla="*/ 1385999 h 2825242"/>
              <a:gd name="connsiteX34" fmla="*/ 1667577 w 2286014"/>
              <a:gd name="connsiteY34" fmla="*/ 1343621 h 2825242"/>
              <a:gd name="connsiteX35" fmla="*/ 1597190 w 2286014"/>
              <a:gd name="connsiteY35" fmla="*/ 1300698 h 2825242"/>
              <a:gd name="connsiteX36" fmla="*/ 1514115 w 2286014"/>
              <a:gd name="connsiteY36" fmla="*/ 1255061 h 2825242"/>
              <a:gd name="connsiteX37" fmla="*/ 1648910 w 2286014"/>
              <a:gd name="connsiteY37" fmla="*/ 1165957 h 2825242"/>
              <a:gd name="connsiteX38" fmla="*/ 1612429 w 2286014"/>
              <a:gd name="connsiteY38" fmla="*/ 1081743 h 2825242"/>
              <a:gd name="connsiteX39" fmla="*/ 1583311 w 2286014"/>
              <a:gd name="connsiteY39" fmla="*/ 1000788 h 2825242"/>
              <a:gd name="connsiteX40" fmla="*/ 1478568 w 2286014"/>
              <a:gd name="connsiteY40" fmla="*/ 996986 h 2825242"/>
              <a:gd name="connsiteX41" fmla="*/ 1675224 w 2286014"/>
              <a:gd name="connsiteY41" fmla="*/ 866590 h 2825242"/>
              <a:gd name="connsiteX42" fmla="*/ 1815969 w 2286014"/>
              <a:gd name="connsiteY42" fmla="*/ 886692 h 2825242"/>
              <a:gd name="connsiteX43" fmla="*/ 1884260 w 2286014"/>
              <a:gd name="connsiteY43" fmla="*/ 794329 h 2825242"/>
              <a:gd name="connsiteX44" fmla="*/ 1958355 w 2286014"/>
              <a:gd name="connsiteY44" fmla="*/ 864416 h 2825242"/>
              <a:gd name="connsiteX45" fmla="*/ 2079840 w 2286014"/>
              <a:gd name="connsiteY45" fmla="*/ 825297 h 2825242"/>
              <a:gd name="connsiteX46" fmla="*/ 2012852 w 2286014"/>
              <a:gd name="connsiteY46" fmla="*/ 724241 h 2825242"/>
              <a:gd name="connsiteX47" fmla="*/ 1969233 w 2286014"/>
              <a:gd name="connsiteY47" fmla="*/ 672626 h 2825242"/>
              <a:gd name="connsiteX48" fmla="*/ 1918589 w 2286014"/>
              <a:gd name="connsiteY48" fmla="*/ 643287 h 2825242"/>
              <a:gd name="connsiteX49" fmla="*/ 1944279 w 2286014"/>
              <a:gd name="connsiteY49" fmla="*/ 546576 h 2825242"/>
              <a:gd name="connsiteX50" fmla="*/ 1945185 w 2286014"/>
              <a:gd name="connsiteY50" fmla="*/ 522127 h 2825242"/>
              <a:gd name="connsiteX51" fmla="*/ 1902755 w 2286014"/>
              <a:gd name="connsiteY51" fmla="*/ 503112 h 2825242"/>
              <a:gd name="connsiteX52" fmla="*/ 1829083 w 2286014"/>
              <a:gd name="connsiteY52" fmla="*/ 443347 h 2825242"/>
              <a:gd name="connsiteX53" fmla="*/ 1814609 w 2286014"/>
              <a:gd name="connsiteY53" fmla="*/ 404228 h 2825242"/>
              <a:gd name="connsiteX54" fmla="*/ 1753796 w 2286014"/>
              <a:gd name="connsiteY54" fmla="*/ 335769 h 2825242"/>
              <a:gd name="connsiteX55" fmla="*/ 1686723 w 2286014"/>
              <a:gd name="connsiteY55" fmla="*/ 364567 h 2825242"/>
              <a:gd name="connsiteX56" fmla="*/ 1566288 w 2286014"/>
              <a:gd name="connsiteY56" fmla="*/ 342833 h 2825242"/>
              <a:gd name="connsiteX57" fmla="*/ 1451999 w 2286014"/>
              <a:gd name="connsiteY57" fmla="*/ 270572 h 2825242"/>
              <a:gd name="connsiteX58" fmla="*/ 1334990 w 2286014"/>
              <a:gd name="connsiteY58" fmla="*/ 122247 h 2825242"/>
              <a:gd name="connsiteX59" fmla="*/ 1157793 w 2286014"/>
              <a:gd name="connsiteY59" fmla="*/ 260792 h 2825242"/>
              <a:gd name="connsiteX60" fmla="*/ 1182350 w 2286014"/>
              <a:gd name="connsiteY60" fmla="*/ 198856 h 2825242"/>
              <a:gd name="connsiteX61" fmla="*/ 1118110 w 2286014"/>
              <a:gd name="connsiteY61" fmla="*/ 102688 h 2825242"/>
              <a:gd name="connsiteX62" fmla="*/ 985720 w 2286014"/>
              <a:gd name="connsiteY62" fmla="*/ 106490 h 2825242"/>
              <a:gd name="connsiteX63" fmla="*/ 955243 w 2286014"/>
              <a:gd name="connsiteY63" fmla="*/ 0 h 2825242"/>
              <a:gd name="connsiteX64" fmla="*/ 835091 w 2286014"/>
              <a:gd name="connsiteY64" fmla="*/ 26080 h 2825242"/>
              <a:gd name="connsiteX65" fmla="*/ 798638 w 2286014"/>
              <a:gd name="connsiteY65" fmla="*/ 22820 h 2825242"/>
              <a:gd name="connsiteX66" fmla="*/ 779519 w 2286014"/>
              <a:gd name="connsiteY66" fmla="*/ 201570 h 2825242"/>
              <a:gd name="connsiteX67" fmla="*/ 749780 w 2286014"/>
              <a:gd name="connsiteY67" fmla="*/ 207547 h 2825242"/>
              <a:gd name="connsiteX68" fmla="*/ 721902 w 2286014"/>
              <a:gd name="connsiteY68" fmla="*/ 264818 h 2825242"/>
              <a:gd name="connsiteX69" fmla="*/ 680156 w 2286014"/>
              <a:gd name="connsiteY69" fmla="*/ 302627 h 2825242"/>
              <a:gd name="connsiteX70" fmla="*/ 599318 w 2286014"/>
              <a:gd name="connsiteY70" fmla="*/ 240690 h 2825242"/>
              <a:gd name="connsiteX71" fmla="*/ 603963 w 2286014"/>
              <a:gd name="connsiteY71" fmla="*/ 122247 h 2825242"/>
              <a:gd name="connsiteX72" fmla="*/ 482338 w 2286014"/>
              <a:gd name="connsiteY72" fmla="*/ 134199 h 2825242"/>
              <a:gd name="connsiteX73" fmla="*/ 327233 w 2286014"/>
              <a:gd name="connsiteY73" fmla="*/ 116813 h 2825242"/>
              <a:gd name="connsiteX74" fmla="*/ 154056 w 2286014"/>
              <a:gd name="connsiteY74" fmla="*/ 64656 h 2825242"/>
              <a:gd name="connsiteX0" fmla="*/ 154056 w 2286014"/>
              <a:gd name="connsiteY0" fmla="*/ 64656 h 2825242"/>
              <a:gd name="connsiteX1" fmla="*/ 74409 w 2286014"/>
              <a:gd name="connsiteY1" fmla="*/ 72262 h 2825242"/>
              <a:gd name="connsiteX2" fmla="*/ 50186 w 2286014"/>
              <a:gd name="connsiteY2" fmla="*/ 169193 h 2825242"/>
              <a:gd name="connsiteX3" fmla="*/ 0 w 2286014"/>
              <a:gd name="connsiteY3" fmla="*/ 408573 h 2825242"/>
              <a:gd name="connsiteX4" fmla="*/ 1048 w 2286014"/>
              <a:gd name="connsiteY4" fmla="*/ 730217 h 2825242"/>
              <a:gd name="connsiteX5" fmla="*/ 116555 w 2286014"/>
              <a:gd name="connsiteY5" fmla="*/ 773139 h 2825242"/>
              <a:gd name="connsiteX6" fmla="*/ 74720 w 2286014"/>
              <a:gd name="connsiteY6" fmla="*/ 976339 h 2825242"/>
              <a:gd name="connsiteX7" fmla="*/ 92649 w 2286014"/>
              <a:gd name="connsiteY7" fmla="*/ 1060010 h 2825242"/>
              <a:gd name="connsiteX8" fmla="*/ 92649 w 2286014"/>
              <a:gd name="connsiteY8" fmla="*/ 1131727 h 2825242"/>
              <a:gd name="connsiteX9" fmla="*/ 98626 w 2286014"/>
              <a:gd name="connsiteY9" fmla="*/ 1257233 h 2825242"/>
              <a:gd name="connsiteX10" fmla="*/ 182296 w 2286014"/>
              <a:gd name="connsiteY10" fmla="*/ 1448480 h 2825242"/>
              <a:gd name="connsiteX11" fmla="*/ 140461 w 2286014"/>
              <a:gd name="connsiteY11" fmla="*/ 1639727 h 2825242"/>
              <a:gd name="connsiteX12" fmla="*/ 128508 w 2286014"/>
              <a:gd name="connsiteY12" fmla="*/ 1729374 h 2825242"/>
              <a:gd name="connsiteX13" fmla="*/ 104602 w 2286014"/>
              <a:gd name="connsiteY13" fmla="*/ 1783163 h 2825242"/>
              <a:gd name="connsiteX14" fmla="*/ 98626 w 2286014"/>
              <a:gd name="connsiteY14" fmla="*/ 1878786 h 2825242"/>
              <a:gd name="connsiteX15" fmla="*/ 176320 w 2286014"/>
              <a:gd name="connsiteY15" fmla="*/ 2058080 h 2825242"/>
              <a:gd name="connsiteX16" fmla="*/ 212179 w 2286014"/>
              <a:gd name="connsiteY16" fmla="*/ 2745374 h 2825242"/>
              <a:gd name="connsiteX17" fmla="*/ 254014 w 2286014"/>
              <a:gd name="connsiteY17" fmla="*/ 2793186 h 2825242"/>
              <a:gd name="connsiteX18" fmla="*/ 375186 w 2286014"/>
              <a:gd name="connsiteY18" fmla="*/ 2787209 h 2825242"/>
              <a:gd name="connsiteX19" fmla="*/ 592436 w 2286014"/>
              <a:gd name="connsiteY19" fmla="*/ 2825242 h 2825242"/>
              <a:gd name="connsiteX20" fmla="*/ 702249 w 2286014"/>
              <a:gd name="connsiteY20" fmla="*/ 2751351 h 2825242"/>
              <a:gd name="connsiteX21" fmla="*/ 870638 w 2286014"/>
              <a:gd name="connsiteY21" fmla="*/ 2636712 h 2825242"/>
              <a:gd name="connsiteX22" fmla="*/ 1281967 w 2286014"/>
              <a:gd name="connsiteY22" fmla="*/ 2625845 h 2825242"/>
              <a:gd name="connsiteX23" fmla="*/ 1849732 w 2286014"/>
              <a:gd name="connsiteY23" fmla="*/ 2135774 h 2825242"/>
              <a:gd name="connsiteX24" fmla="*/ 1873638 w 2286014"/>
              <a:gd name="connsiteY24" fmla="*/ 2058080 h 2825242"/>
              <a:gd name="connsiteX25" fmla="*/ 2286014 w 2286014"/>
              <a:gd name="connsiteY25" fmla="*/ 1777186 h 2825242"/>
              <a:gd name="connsiteX26" fmla="*/ 2184414 w 2286014"/>
              <a:gd name="connsiteY26" fmla="*/ 1741327 h 2825242"/>
              <a:gd name="connsiteX27" fmla="*/ 2088932 w 2286014"/>
              <a:gd name="connsiteY27" fmla="*/ 1833690 h 2825242"/>
              <a:gd name="connsiteX28" fmla="*/ 1934875 w 2286014"/>
              <a:gd name="connsiteY28" fmla="*/ 1762517 h 2825242"/>
              <a:gd name="connsiteX29" fmla="*/ 1865990 w 2286014"/>
              <a:gd name="connsiteY29" fmla="*/ 1717421 h 2825242"/>
              <a:gd name="connsiteX30" fmla="*/ 1754674 w 2286014"/>
              <a:gd name="connsiteY30" fmla="*/ 1574530 h 2825242"/>
              <a:gd name="connsiteX31" fmla="*/ 1729126 w 2286014"/>
              <a:gd name="connsiteY31" fmla="*/ 1508245 h 2825242"/>
              <a:gd name="connsiteX32" fmla="*/ 1700292 w 2286014"/>
              <a:gd name="connsiteY32" fmla="*/ 1454457 h 2825242"/>
              <a:gd name="connsiteX33" fmla="*/ 1687291 w 2286014"/>
              <a:gd name="connsiteY33" fmla="*/ 1385999 h 2825242"/>
              <a:gd name="connsiteX34" fmla="*/ 1667577 w 2286014"/>
              <a:gd name="connsiteY34" fmla="*/ 1343621 h 2825242"/>
              <a:gd name="connsiteX35" fmla="*/ 1597190 w 2286014"/>
              <a:gd name="connsiteY35" fmla="*/ 1300698 h 2825242"/>
              <a:gd name="connsiteX36" fmla="*/ 1514115 w 2286014"/>
              <a:gd name="connsiteY36" fmla="*/ 1255061 h 2825242"/>
              <a:gd name="connsiteX37" fmla="*/ 1648910 w 2286014"/>
              <a:gd name="connsiteY37" fmla="*/ 1165957 h 2825242"/>
              <a:gd name="connsiteX38" fmla="*/ 1612429 w 2286014"/>
              <a:gd name="connsiteY38" fmla="*/ 1081743 h 2825242"/>
              <a:gd name="connsiteX39" fmla="*/ 1583311 w 2286014"/>
              <a:gd name="connsiteY39" fmla="*/ 1000788 h 2825242"/>
              <a:gd name="connsiteX40" fmla="*/ 1478568 w 2286014"/>
              <a:gd name="connsiteY40" fmla="*/ 996986 h 2825242"/>
              <a:gd name="connsiteX41" fmla="*/ 1675224 w 2286014"/>
              <a:gd name="connsiteY41" fmla="*/ 866590 h 2825242"/>
              <a:gd name="connsiteX42" fmla="*/ 1815969 w 2286014"/>
              <a:gd name="connsiteY42" fmla="*/ 886692 h 2825242"/>
              <a:gd name="connsiteX43" fmla="*/ 1884260 w 2286014"/>
              <a:gd name="connsiteY43" fmla="*/ 794329 h 2825242"/>
              <a:gd name="connsiteX44" fmla="*/ 1958355 w 2286014"/>
              <a:gd name="connsiteY44" fmla="*/ 864416 h 2825242"/>
              <a:gd name="connsiteX45" fmla="*/ 2079840 w 2286014"/>
              <a:gd name="connsiteY45" fmla="*/ 825297 h 2825242"/>
              <a:gd name="connsiteX46" fmla="*/ 2012852 w 2286014"/>
              <a:gd name="connsiteY46" fmla="*/ 724241 h 2825242"/>
              <a:gd name="connsiteX47" fmla="*/ 1969233 w 2286014"/>
              <a:gd name="connsiteY47" fmla="*/ 672626 h 2825242"/>
              <a:gd name="connsiteX48" fmla="*/ 1918589 w 2286014"/>
              <a:gd name="connsiteY48" fmla="*/ 643287 h 2825242"/>
              <a:gd name="connsiteX49" fmla="*/ 1944279 w 2286014"/>
              <a:gd name="connsiteY49" fmla="*/ 546576 h 2825242"/>
              <a:gd name="connsiteX50" fmla="*/ 1945185 w 2286014"/>
              <a:gd name="connsiteY50" fmla="*/ 522127 h 2825242"/>
              <a:gd name="connsiteX51" fmla="*/ 1902755 w 2286014"/>
              <a:gd name="connsiteY51" fmla="*/ 503112 h 2825242"/>
              <a:gd name="connsiteX52" fmla="*/ 1829083 w 2286014"/>
              <a:gd name="connsiteY52" fmla="*/ 443347 h 2825242"/>
              <a:gd name="connsiteX53" fmla="*/ 1814609 w 2286014"/>
              <a:gd name="connsiteY53" fmla="*/ 404228 h 2825242"/>
              <a:gd name="connsiteX54" fmla="*/ 1753796 w 2286014"/>
              <a:gd name="connsiteY54" fmla="*/ 335769 h 2825242"/>
              <a:gd name="connsiteX55" fmla="*/ 1686723 w 2286014"/>
              <a:gd name="connsiteY55" fmla="*/ 364567 h 2825242"/>
              <a:gd name="connsiteX56" fmla="*/ 1566288 w 2286014"/>
              <a:gd name="connsiteY56" fmla="*/ 342833 h 2825242"/>
              <a:gd name="connsiteX57" fmla="*/ 1451999 w 2286014"/>
              <a:gd name="connsiteY57" fmla="*/ 270572 h 2825242"/>
              <a:gd name="connsiteX58" fmla="*/ 1334990 w 2286014"/>
              <a:gd name="connsiteY58" fmla="*/ 122247 h 2825242"/>
              <a:gd name="connsiteX59" fmla="*/ 1157793 w 2286014"/>
              <a:gd name="connsiteY59" fmla="*/ 260792 h 2825242"/>
              <a:gd name="connsiteX60" fmla="*/ 1182350 w 2286014"/>
              <a:gd name="connsiteY60" fmla="*/ 198856 h 2825242"/>
              <a:gd name="connsiteX61" fmla="*/ 1118110 w 2286014"/>
              <a:gd name="connsiteY61" fmla="*/ 102688 h 2825242"/>
              <a:gd name="connsiteX62" fmla="*/ 985720 w 2286014"/>
              <a:gd name="connsiteY62" fmla="*/ 106490 h 2825242"/>
              <a:gd name="connsiteX63" fmla="*/ 955243 w 2286014"/>
              <a:gd name="connsiteY63" fmla="*/ 0 h 2825242"/>
              <a:gd name="connsiteX64" fmla="*/ 835091 w 2286014"/>
              <a:gd name="connsiteY64" fmla="*/ 26080 h 2825242"/>
              <a:gd name="connsiteX65" fmla="*/ 798638 w 2286014"/>
              <a:gd name="connsiteY65" fmla="*/ 22820 h 2825242"/>
              <a:gd name="connsiteX66" fmla="*/ 779519 w 2286014"/>
              <a:gd name="connsiteY66" fmla="*/ 201570 h 2825242"/>
              <a:gd name="connsiteX67" fmla="*/ 749780 w 2286014"/>
              <a:gd name="connsiteY67" fmla="*/ 207547 h 2825242"/>
              <a:gd name="connsiteX68" fmla="*/ 721902 w 2286014"/>
              <a:gd name="connsiteY68" fmla="*/ 264818 h 2825242"/>
              <a:gd name="connsiteX69" fmla="*/ 680156 w 2286014"/>
              <a:gd name="connsiteY69" fmla="*/ 302627 h 2825242"/>
              <a:gd name="connsiteX70" fmla="*/ 599318 w 2286014"/>
              <a:gd name="connsiteY70" fmla="*/ 240690 h 2825242"/>
              <a:gd name="connsiteX71" fmla="*/ 603963 w 2286014"/>
              <a:gd name="connsiteY71" fmla="*/ 122247 h 2825242"/>
              <a:gd name="connsiteX72" fmla="*/ 482338 w 2286014"/>
              <a:gd name="connsiteY72" fmla="*/ 134199 h 2825242"/>
              <a:gd name="connsiteX73" fmla="*/ 327233 w 2286014"/>
              <a:gd name="connsiteY73" fmla="*/ 116813 h 2825242"/>
              <a:gd name="connsiteX74" fmla="*/ 154056 w 2286014"/>
              <a:gd name="connsiteY74" fmla="*/ 64656 h 2825242"/>
              <a:gd name="connsiteX0" fmla="*/ 154056 w 2286014"/>
              <a:gd name="connsiteY0" fmla="*/ 64656 h 2825242"/>
              <a:gd name="connsiteX1" fmla="*/ 74409 w 2286014"/>
              <a:gd name="connsiteY1" fmla="*/ 72262 h 2825242"/>
              <a:gd name="connsiteX2" fmla="*/ 50186 w 2286014"/>
              <a:gd name="connsiteY2" fmla="*/ 169193 h 2825242"/>
              <a:gd name="connsiteX3" fmla="*/ 0 w 2286014"/>
              <a:gd name="connsiteY3" fmla="*/ 408573 h 2825242"/>
              <a:gd name="connsiteX4" fmla="*/ 1048 w 2286014"/>
              <a:gd name="connsiteY4" fmla="*/ 730217 h 2825242"/>
              <a:gd name="connsiteX5" fmla="*/ 34215 w 2286014"/>
              <a:gd name="connsiteY5" fmla="*/ 864416 h 2825242"/>
              <a:gd name="connsiteX6" fmla="*/ 74720 w 2286014"/>
              <a:gd name="connsiteY6" fmla="*/ 976339 h 2825242"/>
              <a:gd name="connsiteX7" fmla="*/ 92649 w 2286014"/>
              <a:gd name="connsiteY7" fmla="*/ 1060010 h 2825242"/>
              <a:gd name="connsiteX8" fmla="*/ 92649 w 2286014"/>
              <a:gd name="connsiteY8" fmla="*/ 1131727 h 2825242"/>
              <a:gd name="connsiteX9" fmla="*/ 98626 w 2286014"/>
              <a:gd name="connsiteY9" fmla="*/ 1257233 h 2825242"/>
              <a:gd name="connsiteX10" fmla="*/ 182296 w 2286014"/>
              <a:gd name="connsiteY10" fmla="*/ 1448480 h 2825242"/>
              <a:gd name="connsiteX11" fmla="*/ 140461 w 2286014"/>
              <a:gd name="connsiteY11" fmla="*/ 1639727 h 2825242"/>
              <a:gd name="connsiteX12" fmla="*/ 128508 w 2286014"/>
              <a:gd name="connsiteY12" fmla="*/ 1729374 h 2825242"/>
              <a:gd name="connsiteX13" fmla="*/ 104602 w 2286014"/>
              <a:gd name="connsiteY13" fmla="*/ 1783163 h 2825242"/>
              <a:gd name="connsiteX14" fmla="*/ 98626 w 2286014"/>
              <a:gd name="connsiteY14" fmla="*/ 1878786 h 2825242"/>
              <a:gd name="connsiteX15" fmla="*/ 176320 w 2286014"/>
              <a:gd name="connsiteY15" fmla="*/ 2058080 h 2825242"/>
              <a:gd name="connsiteX16" fmla="*/ 212179 w 2286014"/>
              <a:gd name="connsiteY16" fmla="*/ 2745374 h 2825242"/>
              <a:gd name="connsiteX17" fmla="*/ 254014 w 2286014"/>
              <a:gd name="connsiteY17" fmla="*/ 2793186 h 2825242"/>
              <a:gd name="connsiteX18" fmla="*/ 375186 w 2286014"/>
              <a:gd name="connsiteY18" fmla="*/ 2787209 h 2825242"/>
              <a:gd name="connsiteX19" fmla="*/ 592436 w 2286014"/>
              <a:gd name="connsiteY19" fmla="*/ 2825242 h 2825242"/>
              <a:gd name="connsiteX20" fmla="*/ 702249 w 2286014"/>
              <a:gd name="connsiteY20" fmla="*/ 2751351 h 2825242"/>
              <a:gd name="connsiteX21" fmla="*/ 870638 w 2286014"/>
              <a:gd name="connsiteY21" fmla="*/ 2636712 h 2825242"/>
              <a:gd name="connsiteX22" fmla="*/ 1281967 w 2286014"/>
              <a:gd name="connsiteY22" fmla="*/ 2625845 h 2825242"/>
              <a:gd name="connsiteX23" fmla="*/ 1849732 w 2286014"/>
              <a:gd name="connsiteY23" fmla="*/ 2135774 h 2825242"/>
              <a:gd name="connsiteX24" fmla="*/ 1873638 w 2286014"/>
              <a:gd name="connsiteY24" fmla="*/ 2058080 h 2825242"/>
              <a:gd name="connsiteX25" fmla="*/ 2286014 w 2286014"/>
              <a:gd name="connsiteY25" fmla="*/ 1777186 h 2825242"/>
              <a:gd name="connsiteX26" fmla="*/ 2184414 w 2286014"/>
              <a:gd name="connsiteY26" fmla="*/ 1741327 h 2825242"/>
              <a:gd name="connsiteX27" fmla="*/ 2088932 w 2286014"/>
              <a:gd name="connsiteY27" fmla="*/ 1833690 h 2825242"/>
              <a:gd name="connsiteX28" fmla="*/ 1934875 w 2286014"/>
              <a:gd name="connsiteY28" fmla="*/ 1762517 h 2825242"/>
              <a:gd name="connsiteX29" fmla="*/ 1865990 w 2286014"/>
              <a:gd name="connsiteY29" fmla="*/ 1717421 h 2825242"/>
              <a:gd name="connsiteX30" fmla="*/ 1754674 w 2286014"/>
              <a:gd name="connsiteY30" fmla="*/ 1574530 h 2825242"/>
              <a:gd name="connsiteX31" fmla="*/ 1729126 w 2286014"/>
              <a:gd name="connsiteY31" fmla="*/ 1508245 h 2825242"/>
              <a:gd name="connsiteX32" fmla="*/ 1700292 w 2286014"/>
              <a:gd name="connsiteY32" fmla="*/ 1454457 h 2825242"/>
              <a:gd name="connsiteX33" fmla="*/ 1687291 w 2286014"/>
              <a:gd name="connsiteY33" fmla="*/ 1385999 h 2825242"/>
              <a:gd name="connsiteX34" fmla="*/ 1667577 w 2286014"/>
              <a:gd name="connsiteY34" fmla="*/ 1343621 h 2825242"/>
              <a:gd name="connsiteX35" fmla="*/ 1597190 w 2286014"/>
              <a:gd name="connsiteY35" fmla="*/ 1300698 h 2825242"/>
              <a:gd name="connsiteX36" fmla="*/ 1514115 w 2286014"/>
              <a:gd name="connsiteY36" fmla="*/ 1255061 h 2825242"/>
              <a:gd name="connsiteX37" fmla="*/ 1648910 w 2286014"/>
              <a:gd name="connsiteY37" fmla="*/ 1165957 h 2825242"/>
              <a:gd name="connsiteX38" fmla="*/ 1612429 w 2286014"/>
              <a:gd name="connsiteY38" fmla="*/ 1081743 h 2825242"/>
              <a:gd name="connsiteX39" fmla="*/ 1583311 w 2286014"/>
              <a:gd name="connsiteY39" fmla="*/ 1000788 h 2825242"/>
              <a:gd name="connsiteX40" fmla="*/ 1478568 w 2286014"/>
              <a:gd name="connsiteY40" fmla="*/ 996986 h 2825242"/>
              <a:gd name="connsiteX41" fmla="*/ 1675224 w 2286014"/>
              <a:gd name="connsiteY41" fmla="*/ 866590 h 2825242"/>
              <a:gd name="connsiteX42" fmla="*/ 1815969 w 2286014"/>
              <a:gd name="connsiteY42" fmla="*/ 886692 h 2825242"/>
              <a:gd name="connsiteX43" fmla="*/ 1884260 w 2286014"/>
              <a:gd name="connsiteY43" fmla="*/ 794329 h 2825242"/>
              <a:gd name="connsiteX44" fmla="*/ 1958355 w 2286014"/>
              <a:gd name="connsiteY44" fmla="*/ 864416 h 2825242"/>
              <a:gd name="connsiteX45" fmla="*/ 2079840 w 2286014"/>
              <a:gd name="connsiteY45" fmla="*/ 825297 h 2825242"/>
              <a:gd name="connsiteX46" fmla="*/ 2012852 w 2286014"/>
              <a:gd name="connsiteY46" fmla="*/ 724241 h 2825242"/>
              <a:gd name="connsiteX47" fmla="*/ 1969233 w 2286014"/>
              <a:gd name="connsiteY47" fmla="*/ 672626 h 2825242"/>
              <a:gd name="connsiteX48" fmla="*/ 1918589 w 2286014"/>
              <a:gd name="connsiteY48" fmla="*/ 643287 h 2825242"/>
              <a:gd name="connsiteX49" fmla="*/ 1944279 w 2286014"/>
              <a:gd name="connsiteY49" fmla="*/ 546576 h 2825242"/>
              <a:gd name="connsiteX50" fmla="*/ 1945185 w 2286014"/>
              <a:gd name="connsiteY50" fmla="*/ 522127 h 2825242"/>
              <a:gd name="connsiteX51" fmla="*/ 1902755 w 2286014"/>
              <a:gd name="connsiteY51" fmla="*/ 503112 h 2825242"/>
              <a:gd name="connsiteX52" fmla="*/ 1829083 w 2286014"/>
              <a:gd name="connsiteY52" fmla="*/ 443347 h 2825242"/>
              <a:gd name="connsiteX53" fmla="*/ 1814609 w 2286014"/>
              <a:gd name="connsiteY53" fmla="*/ 404228 h 2825242"/>
              <a:gd name="connsiteX54" fmla="*/ 1753796 w 2286014"/>
              <a:gd name="connsiteY54" fmla="*/ 335769 h 2825242"/>
              <a:gd name="connsiteX55" fmla="*/ 1686723 w 2286014"/>
              <a:gd name="connsiteY55" fmla="*/ 364567 h 2825242"/>
              <a:gd name="connsiteX56" fmla="*/ 1566288 w 2286014"/>
              <a:gd name="connsiteY56" fmla="*/ 342833 h 2825242"/>
              <a:gd name="connsiteX57" fmla="*/ 1451999 w 2286014"/>
              <a:gd name="connsiteY57" fmla="*/ 270572 h 2825242"/>
              <a:gd name="connsiteX58" fmla="*/ 1334990 w 2286014"/>
              <a:gd name="connsiteY58" fmla="*/ 122247 h 2825242"/>
              <a:gd name="connsiteX59" fmla="*/ 1157793 w 2286014"/>
              <a:gd name="connsiteY59" fmla="*/ 260792 h 2825242"/>
              <a:gd name="connsiteX60" fmla="*/ 1182350 w 2286014"/>
              <a:gd name="connsiteY60" fmla="*/ 198856 h 2825242"/>
              <a:gd name="connsiteX61" fmla="*/ 1118110 w 2286014"/>
              <a:gd name="connsiteY61" fmla="*/ 102688 h 2825242"/>
              <a:gd name="connsiteX62" fmla="*/ 985720 w 2286014"/>
              <a:gd name="connsiteY62" fmla="*/ 106490 h 2825242"/>
              <a:gd name="connsiteX63" fmla="*/ 955243 w 2286014"/>
              <a:gd name="connsiteY63" fmla="*/ 0 h 2825242"/>
              <a:gd name="connsiteX64" fmla="*/ 835091 w 2286014"/>
              <a:gd name="connsiteY64" fmla="*/ 26080 h 2825242"/>
              <a:gd name="connsiteX65" fmla="*/ 798638 w 2286014"/>
              <a:gd name="connsiteY65" fmla="*/ 22820 h 2825242"/>
              <a:gd name="connsiteX66" fmla="*/ 779519 w 2286014"/>
              <a:gd name="connsiteY66" fmla="*/ 201570 h 2825242"/>
              <a:gd name="connsiteX67" fmla="*/ 749780 w 2286014"/>
              <a:gd name="connsiteY67" fmla="*/ 207547 h 2825242"/>
              <a:gd name="connsiteX68" fmla="*/ 721902 w 2286014"/>
              <a:gd name="connsiteY68" fmla="*/ 264818 h 2825242"/>
              <a:gd name="connsiteX69" fmla="*/ 680156 w 2286014"/>
              <a:gd name="connsiteY69" fmla="*/ 302627 h 2825242"/>
              <a:gd name="connsiteX70" fmla="*/ 599318 w 2286014"/>
              <a:gd name="connsiteY70" fmla="*/ 240690 h 2825242"/>
              <a:gd name="connsiteX71" fmla="*/ 603963 w 2286014"/>
              <a:gd name="connsiteY71" fmla="*/ 122247 h 2825242"/>
              <a:gd name="connsiteX72" fmla="*/ 482338 w 2286014"/>
              <a:gd name="connsiteY72" fmla="*/ 134199 h 2825242"/>
              <a:gd name="connsiteX73" fmla="*/ 327233 w 2286014"/>
              <a:gd name="connsiteY73" fmla="*/ 116813 h 2825242"/>
              <a:gd name="connsiteX74" fmla="*/ 154056 w 2286014"/>
              <a:gd name="connsiteY74" fmla="*/ 64656 h 2825242"/>
              <a:gd name="connsiteX0" fmla="*/ 154056 w 2286014"/>
              <a:gd name="connsiteY0" fmla="*/ 64656 h 2825242"/>
              <a:gd name="connsiteX1" fmla="*/ 74409 w 2286014"/>
              <a:gd name="connsiteY1" fmla="*/ 72262 h 2825242"/>
              <a:gd name="connsiteX2" fmla="*/ 50186 w 2286014"/>
              <a:gd name="connsiteY2" fmla="*/ 169193 h 2825242"/>
              <a:gd name="connsiteX3" fmla="*/ 0 w 2286014"/>
              <a:gd name="connsiteY3" fmla="*/ 408573 h 2825242"/>
              <a:gd name="connsiteX4" fmla="*/ 1048 w 2286014"/>
              <a:gd name="connsiteY4" fmla="*/ 730217 h 2825242"/>
              <a:gd name="connsiteX5" fmla="*/ 34215 w 2286014"/>
              <a:gd name="connsiteY5" fmla="*/ 864416 h 2825242"/>
              <a:gd name="connsiteX6" fmla="*/ 35717 w 2286014"/>
              <a:gd name="connsiteY6" fmla="*/ 980686 h 2825242"/>
              <a:gd name="connsiteX7" fmla="*/ 92649 w 2286014"/>
              <a:gd name="connsiteY7" fmla="*/ 1060010 h 2825242"/>
              <a:gd name="connsiteX8" fmla="*/ 92649 w 2286014"/>
              <a:gd name="connsiteY8" fmla="*/ 1131727 h 2825242"/>
              <a:gd name="connsiteX9" fmla="*/ 98626 w 2286014"/>
              <a:gd name="connsiteY9" fmla="*/ 1257233 h 2825242"/>
              <a:gd name="connsiteX10" fmla="*/ 182296 w 2286014"/>
              <a:gd name="connsiteY10" fmla="*/ 1448480 h 2825242"/>
              <a:gd name="connsiteX11" fmla="*/ 140461 w 2286014"/>
              <a:gd name="connsiteY11" fmla="*/ 1639727 h 2825242"/>
              <a:gd name="connsiteX12" fmla="*/ 128508 w 2286014"/>
              <a:gd name="connsiteY12" fmla="*/ 1729374 h 2825242"/>
              <a:gd name="connsiteX13" fmla="*/ 104602 w 2286014"/>
              <a:gd name="connsiteY13" fmla="*/ 1783163 h 2825242"/>
              <a:gd name="connsiteX14" fmla="*/ 98626 w 2286014"/>
              <a:gd name="connsiteY14" fmla="*/ 1878786 h 2825242"/>
              <a:gd name="connsiteX15" fmla="*/ 176320 w 2286014"/>
              <a:gd name="connsiteY15" fmla="*/ 2058080 h 2825242"/>
              <a:gd name="connsiteX16" fmla="*/ 212179 w 2286014"/>
              <a:gd name="connsiteY16" fmla="*/ 2745374 h 2825242"/>
              <a:gd name="connsiteX17" fmla="*/ 254014 w 2286014"/>
              <a:gd name="connsiteY17" fmla="*/ 2793186 h 2825242"/>
              <a:gd name="connsiteX18" fmla="*/ 375186 w 2286014"/>
              <a:gd name="connsiteY18" fmla="*/ 2787209 h 2825242"/>
              <a:gd name="connsiteX19" fmla="*/ 592436 w 2286014"/>
              <a:gd name="connsiteY19" fmla="*/ 2825242 h 2825242"/>
              <a:gd name="connsiteX20" fmla="*/ 702249 w 2286014"/>
              <a:gd name="connsiteY20" fmla="*/ 2751351 h 2825242"/>
              <a:gd name="connsiteX21" fmla="*/ 870638 w 2286014"/>
              <a:gd name="connsiteY21" fmla="*/ 2636712 h 2825242"/>
              <a:gd name="connsiteX22" fmla="*/ 1281967 w 2286014"/>
              <a:gd name="connsiteY22" fmla="*/ 2625845 h 2825242"/>
              <a:gd name="connsiteX23" fmla="*/ 1849732 w 2286014"/>
              <a:gd name="connsiteY23" fmla="*/ 2135774 h 2825242"/>
              <a:gd name="connsiteX24" fmla="*/ 1873638 w 2286014"/>
              <a:gd name="connsiteY24" fmla="*/ 2058080 h 2825242"/>
              <a:gd name="connsiteX25" fmla="*/ 2286014 w 2286014"/>
              <a:gd name="connsiteY25" fmla="*/ 1777186 h 2825242"/>
              <a:gd name="connsiteX26" fmla="*/ 2184414 w 2286014"/>
              <a:gd name="connsiteY26" fmla="*/ 1741327 h 2825242"/>
              <a:gd name="connsiteX27" fmla="*/ 2088932 w 2286014"/>
              <a:gd name="connsiteY27" fmla="*/ 1833690 h 2825242"/>
              <a:gd name="connsiteX28" fmla="*/ 1934875 w 2286014"/>
              <a:gd name="connsiteY28" fmla="*/ 1762517 h 2825242"/>
              <a:gd name="connsiteX29" fmla="*/ 1865990 w 2286014"/>
              <a:gd name="connsiteY29" fmla="*/ 1717421 h 2825242"/>
              <a:gd name="connsiteX30" fmla="*/ 1754674 w 2286014"/>
              <a:gd name="connsiteY30" fmla="*/ 1574530 h 2825242"/>
              <a:gd name="connsiteX31" fmla="*/ 1729126 w 2286014"/>
              <a:gd name="connsiteY31" fmla="*/ 1508245 h 2825242"/>
              <a:gd name="connsiteX32" fmla="*/ 1700292 w 2286014"/>
              <a:gd name="connsiteY32" fmla="*/ 1454457 h 2825242"/>
              <a:gd name="connsiteX33" fmla="*/ 1687291 w 2286014"/>
              <a:gd name="connsiteY33" fmla="*/ 1385999 h 2825242"/>
              <a:gd name="connsiteX34" fmla="*/ 1667577 w 2286014"/>
              <a:gd name="connsiteY34" fmla="*/ 1343621 h 2825242"/>
              <a:gd name="connsiteX35" fmla="*/ 1597190 w 2286014"/>
              <a:gd name="connsiteY35" fmla="*/ 1300698 h 2825242"/>
              <a:gd name="connsiteX36" fmla="*/ 1514115 w 2286014"/>
              <a:gd name="connsiteY36" fmla="*/ 1255061 h 2825242"/>
              <a:gd name="connsiteX37" fmla="*/ 1648910 w 2286014"/>
              <a:gd name="connsiteY37" fmla="*/ 1165957 h 2825242"/>
              <a:gd name="connsiteX38" fmla="*/ 1612429 w 2286014"/>
              <a:gd name="connsiteY38" fmla="*/ 1081743 h 2825242"/>
              <a:gd name="connsiteX39" fmla="*/ 1583311 w 2286014"/>
              <a:gd name="connsiteY39" fmla="*/ 1000788 h 2825242"/>
              <a:gd name="connsiteX40" fmla="*/ 1478568 w 2286014"/>
              <a:gd name="connsiteY40" fmla="*/ 996986 h 2825242"/>
              <a:gd name="connsiteX41" fmla="*/ 1675224 w 2286014"/>
              <a:gd name="connsiteY41" fmla="*/ 866590 h 2825242"/>
              <a:gd name="connsiteX42" fmla="*/ 1815969 w 2286014"/>
              <a:gd name="connsiteY42" fmla="*/ 886692 h 2825242"/>
              <a:gd name="connsiteX43" fmla="*/ 1884260 w 2286014"/>
              <a:gd name="connsiteY43" fmla="*/ 794329 h 2825242"/>
              <a:gd name="connsiteX44" fmla="*/ 1958355 w 2286014"/>
              <a:gd name="connsiteY44" fmla="*/ 864416 h 2825242"/>
              <a:gd name="connsiteX45" fmla="*/ 2079840 w 2286014"/>
              <a:gd name="connsiteY45" fmla="*/ 825297 h 2825242"/>
              <a:gd name="connsiteX46" fmla="*/ 2012852 w 2286014"/>
              <a:gd name="connsiteY46" fmla="*/ 724241 h 2825242"/>
              <a:gd name="connsiteX47" fmla="*/ 1969233 w 2286014"/>
              <a:gd name="connsiteY47" fmla="*/ 672626 h 2825242"/>
              <a:gd name="connsiteX48" fmla="*/ 1918589 w 2286014"/>
              <a:gd name="connsiteY48" fmla="*/ 643287 h 2825242"/>
              <a:gd name="connsiteX49" fmla="*/ 1944279 w 2286014"/>
              <a:gd name="connsiteY49" fmla="*/ 546576 h 2825242"/>
              <a:gd name="connsiteX50" fmla="*/ 1945185 w 2286014"/>
              <a:gd name="connsiteY50" fmla="*/ 522127 h 2825242"/>
              <a:gd name="connsiteX51" fmla="*/ 1902755 w 2286014"/>
              <a:gd name="connsiteY51" fmla="*/ 503112 h 2825242"/>
              <a:gd name="connsiteX52" fmla="*/ 1829083 w 2286014"/>
              <a:gd name="connsiteY52" fmla="*/ 443347 h 2825242"/>
              <a:gd name="connsiteX53" fmla="*/ 1814609 w 2286014"/>
              <a:gd name="connsiteY53" fmla="*/ 404228 h 2825242"/>
              <a:gd name="connsiteX54" fmla="*/ 1753796 w 2286014"/>
              <a:gd name="connsiteY54" fmla="*/ 335769 h 2825242"/>
              <a:gd name="connsiteX55" fmla="*/ 1686723 w 2286014"/>
              <a:gd name="connsiteY55" fmla="*/ 364567 h 2825242"/>
              <a:gd name="connsiteX56" fmla="*/ 1566288 w 2286014"/>
              <a:gd name="connsiteY56" fmla="*/ 342833 h 2825242"/>
              <a:gd name="connsiteX57" fmla="*/ 1451999 w 2286014"/>
              <a:gd name="connsiteY57" fmla="*/ 270572 h 2825242"/>
              <a:gd name="connsiteX58" fmla="*/ 1334990 w 2286014"/>
              <a:gd name="connsiteY58" fmla="*/ 122247 h 2825242"/>
              <a:gd name="connsiteX59" fmla="*/ 1157793 w 2286014"/>
              <a:gd name="connsiteY59" fmla="*/ 260792 h 2825242"/>
              <a:gd name="connsiteX60" fmla="*/ 1182350 w 2286014"/>
              <a:gd name="connsiteY60" fmla="*/ 198856 h 2825242"/>
              <a:gd name="connsiteX61" fmla="*/ 1118110 w 2286014"/>
              <a:gd name="connsiteY61" fmla="*/ 102688 h 2825242"/>
              <a:gd name="connsiteX62" fmla="*/ 985720 w 2286014"/>
              <a:gd name="connsiteY62" fmla="*/ 106490 h 2825242"/>
              <a:gd name="connsiteX63" fmla="*/ 955243 w 2286014"/>
              <a:gd name="connsiteY63" fmla="*/ 0 h 2825242"/>
              <a:gd name="connsiteX64" fmla="*/ 835091 w 2286014"/>
              <a:gd name="connsiteY64" fmla="*/ 26080 h 2825242"/>
              <a:gd name="connsiteX65" fmla="*/ 798638 w 2286014"/>
              <a:gd name="connsiteY65" fmla="*/ 22820 h 2825242"/>
              <a:gd name="connsiteX66" fmla="*/ 779519 w 2286014"/>
              <a:gd name="connsiteY66" fmla="*/ 201570 h 2825242"/>
              <a:gd name="connsiteX67" fmla="*/ 749780 w 2286014"/>
              <a:gd name="connsiteY67" fmla="*/ 207547 h 2825242"/>
              <a:gd name="connsiteX68" fmla="*/ 721902 w 2286014"/>
              <a:gd name="connsiteY68" fmla="*/ 264818 h 2825242"/>
              <a:gd name="connsiteX69" fmla="*/ 680156 w 2286014"/>
              <a:gd name="connsiteY69" fmla="*/ 302627 h 2825242"/>
              <a:gd name="connsiteX70" fmla="*/ 599318 w 2286014"/>
              <a:gd name="connsiteY70" fmla="*/ 240690 h 2825242"/>
              <a:gd name="connsiteX71" fmla="*/ 603963 w 2286014"/>
              <a:gd name="connsiteY71" fmla="*/ 122247 h 2825242"/>
              <a:gd name="connsiteX72" fmla="*/ 482338 w 2286014"/>
              <a:gd name="connsiteY72" fmla="*/ 134199 h 2825242"/>
              <a:gd name="connsiteX73" fmla="*/ 327233 w 2286014"/>
              <a:gd name="connsiteY73" fmla="*/ 116813 h 2825242"/>
              <a:gd name="connsiteX74" fmla="*/ 154056 w 2286014"/>
              <a:gd name="connsiteY74" fmla="*/ 64656 h 2825242"/>
              <a:gd name="connsiteX0" fmla="*/ 154056 w 2286014"/>
              <a:gd name="connsiteY0" fmla="*/ 64656 h 2825242"/>
              <a:gd name="connsiteX1" fmla="*/ 74409 w 2286014"/>
              <a:gd name="connsiteY1" fmla="*/ 72262 h 2825242"/>
              <a:gd name="connsiteX2" fmla="*/ 50186 w 2286014"/>
              <a:gd name="connsiteY2" fmla="*/ 169193 h 2825242"/>
              <a:gd name="connsiteX3" fmla="*/ 0 w 2286014"/>
              <a:gd name="connsiteY3" fmla="*/ 408573 h 2825242"/>
              <a:gd name="connsiteX4" fmla="*/ 1048 w 2286014"/>
              <a:gd name="connsiteY4" fmla="*/ 730217 h 2825242"/>
              <a:gd name="connsiteX5" fmla="*/ 34215 w 2286014"/>
              <a:gd name="connsiteY5" fmla="*/ 864416 h 2825242"/>
              <a:gd name="connsiteX6" fmla="*/ 35717 w 2286014"/>
              <a:gd name="connsiteY6" fmla="*/ 980686 h 2825242"/>
              <a:gd name="connsiteX7" fmla="*/ 53646 w 2286014"/>
              <a:gd name="connsiteY7" fmla="*/ 1077397 h 2825242"/>
              <a:gd name="connsiteX8" fmla="*/ 92649 w 2286014"/>
              <a:gd name="connsiteY8" fmla="*/ 1131727 h 2825242"/>
              <a:gd name="connsiteX9" fmla="*/ 98626 w 2286014"/>
              <a:gd name="connsiteY9" fmla="*/ 1257233 h 2825242"/>
              <a:gd name="connsiteX10" fmla="*/ 182296 w 2286014"/>
              <a:gd name="connsiteY10" fmla="*/ 1448480 h 2825242"/>
              <a:gd name="connsiteX11" fmla="*/ 140461 w 2286014"/>
              <a:gd name="connsiteY11" fmla="*/ 1639727 h 2825242"/>
              <a:gd name="connsiteX12" fmla="*/ 128508 w 2286014"/>
              <a:gd name="connsiteY12" fmla="*/ 1729374 h 2825242"/>
              <a:gd name="connsiteX13" fmla="*/ 104602 w 2286014"/>
              <a:gd name="connsiteY13" fmla="*/ 1783163 h 2825242"/>
              <a:gd name="connsiteX14" fmla="*/ 98626 w 2286014"/>
              <a:gd name="connsiteY14" fmla="*/ 1878786 h 2825242"/>
              <a:gd name="connsiteX15" fmla="*/ 176320 w 2286014"/>
              <a:gd name="connsiteY15" fmla="*/ 2058080 h 2825242"/>
              <a:gd name="connsiteX16" fmla="*/ 212179 w 2286014"/>
              <a:gd name="connsiteY16" fmla="*/ 2745374 h 2825242"/>
              <a:gd name="connsiteX17" fmla="*/ 254014 w 2286014"/>
              <a:gd name="connsiteY17" fmla="*/ 2793186 h 2825242"/>
              <a:gd name="connsiteX18" fmla="*/ 375186 w 2286014"/>
              <a:gd name="connsiteY18" fmla="*/ 2787209 h 2825242"/>
              <a:gd name="connsiteX19" fmla="*/ 592436 w 2286014"/>
              <a:gd name="connsiteY19" fmla="*/ 2825242 h 2825242"/>
              <a:gd name="connsiteX20" fmla="*/ 702249 w 2286014"/>
              <a:gd name="connsiteY20" fmla="*/ 2751351 h 2825242"/>
              <a:gd name="connsiteX21" fmla="*/ 870638 w 2286014"/>
              <a:gd name="connsiteY21" fmla="*/ 2636712 h 2825242"/>
              <a:gd name="connsiteX22" fmla="*/ 1281967 w 2286014"/>
              <a:gd name="connsiteY22" fmla="*/ 2625845 h 2825242"/>
              <a:gd name="connsiteX23" fmla="*/ 1849732 w 2286014"/>
              <a:gd name="connsiteY23" fmla="*/ 2135774 h 2825242"/>
              <a:gd name="connsiteX24" fmla="*/ 1873638 w 2286014"/>
              <a:gd name="connsiteY24" fmla="*/ 2058080 h 2825242"/>
              <a:gd name="connsiteX25" fmla="*/ 2286014 w 2286014"/>
              <a:gd name="connsiteY25" fmla="*/ 1777186 h 2825242"/>
              <a:gd name="connsiteX26" fmla="*/ 2184414 w 2286014"/>
              <a:gd name="connsiteY26" fmla="*/ 1741327 h 2825242"/>
              <a:gd name="connsiteX27" fmla="*/ 2088932 w 2286014"/>
              <a:gd name="connsiteY27" fmla="*/ 1833690 h 2825242"/>
              <a:gd name="connsiteX28" fmla="*/ 1934875 w 2286014"/>
              <a:gd name="connsiteY28" fmla="*/ 1762517 h 2825242"/>
              <a:gd name="connsiteX29" fmla="*/ 1865990 w 2286014"/>
              <a:gd name="connsiteY29" fmla="*/ 1717421 h 2825242"/>
              <a:gd name="connsiteX30" fmla="*/ 1754674 w 2286014"/>
              <a:gd name="connsiteY30" fmla="*/ 1574530 h 2825242"/>
              <a:gd name="connsiteX31" fmla="*/ 1729126 w 2286014"/>
              <a:gd name="connsiteY31" fmla="*/ 1508245 h 2825242"/>
              <a:gd name="connsiteX32" fmla="*/ 1700292 w 2286014"/>
              <a:gd name="connsiteY32" fmla="*/ 1454457 h 2825242"/>
              <a:gd name="connsiteX33" fmla="*/ 1687291 w 2286014"/>
              <a:gd name="connsiteY33" fmla="*/ 1385999 h 2825242"/>
              <a:gd name="connsiteX34" fmla="*/ 1667577 w 2286014"/>
              <a:gd name="connsiteY34" fmla="*/ 1343621 h 2825242"/>
              <a:gd name="connsiteX35" fmla="*/ 1597190 w 2286014"/>
              <a:gd name="connsiteY35" fmla="*/ 1300698 h 2825242"/>
              <a:gd name="connsiteX36" fmla="*/ 1514115 w 2286014"/>
              <a:gd name="connsiteY36" fmla="*/ 1255061 h 2825242"/>
              <a:gd name="connsiteX37" fmla="*/ 1648910 w 2286014"/>
              <a:gd name="connsiteY37" fmla="*/ 1165957 h 2825242"/>
              <a:gd name="connsiteX38" fmla="*/ 1612429 w 2286014"/>
              <a:gd name="connsiteY38" fmla="*/ 1081743 h 2825242"/>
              <a:gd name="connsiteX39" fmla="*/ 1583311 w 2286014"/>
              <a:gd name="connsiteY39" fmla="*/ 1000788 h 2825242"/>
              <a:gd name="connsiteX40" fmla="*/ 1478568 w 2286014"/>
              <a:gd name="connsiteY40" fmla="*/ 996986 h 2825242"/>
              <a:gd name="connsiteX41" fmla="*/ 1675224 w 2286014"/>
              <a:gd name="connsiteY41" fmla="*/ 866590 h 2825242"/>
              <a:gd name="connsiteX42" fmla="*/ 1815969 w 2286014"/>
              <a:gd name="connsiteY42" fmla="*/ 886692 h 2825242"/>
              <a:gd name="connsiteX43" fmla="*/ 1884260 w 2286014"/>
              <a:gd name="connsiteY43" fmla="*/ 794329 h 2825242"/>
              <a:gd name="connsiteX44" fmla="*/ 1958355 w 2286014"/>
              <a:gd name="connsiteY44" fmla="*/ 864416 h 2825242"/>
              <a:gd name="connsiteX45" fmla="*/ 2079840 w 2286014"/>
              <a:gd name="connsiteY45" fmla="*/ 825297 h 2825242"/>
              <a:gd name="connsiteX46" fmla="*/ 2012852 w 2286014"/>
              <a:gd name="connsiteY46" fmla="*/ 724241 h 2825242"/>
              <a:gd name="connsiteX47" fmla="*/ 1969233 w 2286014"/>
              <a:gd name="connsiteY47" fmla="*/ 672626 h 2825242"/>
              <a:gd name="connsiteX48" fmla="*/ 1918589 w 2286014"/>
              <a:gd name="connsiteY48" fmla="*/ 643287 h 2825242"/>
              <a:gd name="connsiteX49" fmla="*/ 1944279 w 2286014"/>
              <a:gd name="connsiteY49" fmla="*/ 546576 h 2825242"/>
              <a:gd name="connsiteX50" fmla="*/ 1945185 w 2286014"/>
              <a:gd name="connsiteY50" fmla="*/ 522127 h 2825242"/>
              <a:gd name="connsiteX51" fmla="*/ 1902755 w 2286014"/>
              <a:gd name="connsiteY51" fmla="*/ 503112 h 2825242"/>
              <a:gd name="connsiteX52" fmla="*/ 1829083 w 2286014"/>
              <a:gd name="connsiteY52" fmla="*/ 443347 h 2825242"/>
              <a:gd name="connsiteX53" fmla="*/ 1814609 w 2286014"/>
              <a:gd name="connsiteY53" fmla="*/ 404228 h 2825242"/>
              <a:gd name="connsiteX54" fmla="*/ 1753796 w 2286014"/>
              <a:gd name="connsiteY54" fmla="*/ 335769 h 2825242"/>
              <a:gd name="connsiteX55" fmla="*/ 1686723 w 2286014"/>
              <a:gd name="connsiteY55" fmla="*/ 364567 h 2825242"/>
              <a:gd name="connsiteX56" fmla="*/ 1566288 w 2286014"/>
              <a:gd name="connsiteY56" fmla="*/ 342833 h 2825242"/>
              <a:gd name="connsiteX57" fmla="*/ 1451999 w 2286014"/>
              <a:gd name="connsiteY57" fmla="*/ 270572 h 2825242"/>
              <a:gd name="connsiteX58" fmla="*/ 1334990 w 2286014"/>
              <a:gd name="connsiteY58" fmla="*/ 122247 h 2825242"/>
              <a:gd name="connsiteX59" fmla="*/ 1157793 w 2286014"/>
              <a:gd name="connsiteY59" fmla="*/ 260792 h 2825242"/>
              <a:gd name="connsiteX60" fmla="*/ 1182350 w 2286014"/>
              <a:gd name="connsiteY60" fmla="*/ 198856 h 2825242"/>
              <a:gd name="connsiteX61" fmla="*/ 1118110 w 2286014"/>
              <a:gd name="connsiteY61" fmla="*/ 102688 h 2825242"/>
              <a:gd name="connsiteX62" fmla="*/ 985720 w 2286014"/>
              <a:gd name="connsiteY62" fmla="*/ 106490 h 2825242"/>
              <a:gd name="connsiteX63" fmla="*/ 955243 w 2286014"/>
              <a:gd name="connsiteY63" fmla="*/ 0 h 2825242"/>
              <a:gd name="connsiteX64" fmla="*/ 835091 w 2286014"/>
              <a:gd name="connsiteY64" fmla="*/ 26080 h 2825242"/>
              <a:gd name="connsiteX65" fmla="*/ 798638 w 2286014"/>
              <a:gd name="connsiteY65" fmla="*/ 22820 h 2825242"/>
              <a:gd name="connsiteX66" fmla="*/ 779519 w 2286014"/>
              <a:gd name="connsiteY66" fmla="*/ 201570 h 2825242"/>
              <a:gd name="connsiteX67" fmla="*/ 749780 w 2286014"/>
              <a:gd name="connsiteY67" fmla="*/ 207547 h 2825242"/>
              <a:gd name="connsiteX68" fmla="*/ 721902 w 2286014"/>
              <a:gd name="connsiteY68" fmla="*/ 264818 h 2825242"/>
              <a:gd name="connsiteX69" fmla="*/ 680156 w 2286014"/>
              <a:gd name="connsiteY69" fmla="*/ 302627 h 2825242"/>
              <a:gd name="connsiteX70" fmla="*/ 599318 w 2286014"/>
              <a:gd name="connsiteY70" fmla="*/ 240690 h 2825242"/>
              <a:gd name="connsiteX71" fmla="*/ 603963 w 2286014"/>
              <a:gd name="connsiteY71" fmla="*/ 122247 h 2825242"/>
              <a:gd name="connsiteX72" fmla="*/ 482338 w 2286014"/>
              <a:gd name="connsiteY72" fmla="*/ 134199 h 2825242"/>
              <a:gd name="connsiteX73" fmla="*/ 327233 w 2286014"/>
              <a:gd name="connsiteY73" fmla="*/ 116813 h 2825242"/>
              <a:gd name="connsiteX74" fmla="*/ 154056 w 2286014"/>
              <a:gd name="connsiteY74" fmla="*/ 64656 h 2825242"/>
              <a:gd name="connsiteX0" fmla="*/ 154056 w 2286014"/>
              <a:gd name="connsiteY0" fmla="*/ 64656 h 2825242"/>
              <a:gd name="connsiteX1" fmla="*/ 74409 w 2286014"/>
              <a:gd name="connsiteY1" fmla="*/ 72262 h 2825242"/>
              <a:gd name="connsiteX2" fmla="*/ 50186 w 2286014"/>
              <a:gd name="connsiteY2" fmla="*/ 169193 h 2825242"/>
              <a:gd name="connsiteX3" fmla="*/ 0 w 2286014"/>
              <a:gd name="connsiteY3" fmla="*/ 408573 h 2825242"/>
              <a:gd name="connsiteX4" fmla="*/ 1048 w 2286014"/>
              <a:gd name="connsiteY4" fmla="*/ 730217 h 2825242"/>
              <a:gd name="connsiteX5" fmla="*/ 34215 w 2286014"/>
              <a:gd name="connsiteY5" fmla="*/ 864416 h 2825242"/>
              <a:gd name="connsiteX6" fmla="*/ 35717 w 2286014"/>
              <a:gd name="connsiteY6" fmla="*/ 980686 h 2825242"/>
              <a:gd name="connsiteX7" fmla="*/ 53646 w 2286014"/>
              <a:gd name="connsiteY7" fmla="*/ 1077397 h 2825242"/>
              <a:gd name="connsiteX8" fmla="*/ 62313 w 2286014"/>
              <a:gd name="connsiteY8" fmla="*/ 1144766 h 2825242"/>
              <a:gd name="connsiteX9" fmla="*/ 98626 w 2286014"/>
              <a:gd name="connsiteY9" fmla="*/ 1257233 h 2825242"/>
              <a:gd name="connsiteX10" fmla="*/ 182296 w 2286014"/>
              <a:gd name="connsiteY10" fmla="*/ 1448480 h 2825242"/>
              <a:gd name="connsiteX11" fmla="*/ 140461 w 2286014"/>
              <a:gd name="connsiteY11" fmla="*/ 1639727 h 2825242"/>
              <a:gd name="connsiteX12" fmla="*/ 128508 w 2286014"/>
              <a:gd name="connsiteY12" fmla="*/ 1729374 h 2825242"/>
              <a:gd name="connsiteX13" fmla="*/ 104602 w 2286014"/>
              <a:gd name="connsiteY13" fmla="*/ 1783163 h 2825242"/>
              <a:gd name="connsiteX14" fmla="*/ 98626 w 2286014"/>
              <a:gd name="connsiteY14" fmla="*/ 1878786 h 2825242"/>
              <a:gd name="connsiteX15" fmla="*/ 176320 w 2286014"/>
              <a:gd name="connsiteY15" fmla="*/ 2058080 h 2825242"/>
              <a:gd name="connsiteX16" fmla="*/ 212179 w 2286014"/>
              <a:gd name="connsiteY16" fmla="*/ 2745374 h 2825242"/>
              <a:gd name="connsiteX17" fmla="*/ 254014 w 2286014"/>
              <a:gd name="connsiteY17" fmla="*/ 2793186 h 2825242"/>
              <a:gd name="connsiteX18" fmla="*/ 375186 w 2286014"/>
              <a:gd name="connsiteY18" fmla="*/ 2787209 h 2825242"/>
              <a:gd name="connsiteX19" fmla="*/ 592436 w 2286014"/>
              <a:gd name="connsiteY19" fmla="*/ 2825242 h 2825242"/>
              <a:gd name="connsiteX20" fmla="*/ 702249 w 2286014"/>
              <a:gd name="connsiteY20" fmla="*/ 2751351 h 2825242"/>
              <a:gd name="connsiteX21" fmla="*/ 870638 w 2286014"/>
              <a:gd name="connsiteY21" fmla="*/ 2636712 h 2825242"/>
              <a:gd name="connsiteX22" fmla="*/ 1281967 w 2286014"/>
              <a:gd name="connsiteY22" fmla="*/ 2625845 h 2825242"/>
              <a:gd name="connsiteX23" fmla="*/ 1849732 w 2286014"/>
              <a:gd name="connsiteY23" fmla="*/ 2135774 h 2825242"/>
              <a:gd name="connsiteX24" fmla="*/ 1873638 w 2286014"/>
              <a:gd name="connsiteY24" fmla="*/ 2058080 h 2825242"/>
              <a:gd name="connsiteX25" fmla="*/ 2286014 w 2286014"/>
              <a:gd name="connsiteY25" fmla="*/ 1777186 h 2825242"/>
              <a:gd name="connsiteX26" fmla="*/ 2184414 w 2286014"/>
              <a:gd name="connsiteY26" fmla="*/ 1741327 h 2825242"/>
              <a:gd name="connsiteX27" fmla="*/ 2088932 w 2286014"/>
              <a:gd name="connsiteY27" fmla="*/ 1833690 h 2825242"/>
              <a:gd name="connsiteX28" fmla="*/ 1934875 w 2286014"/>
              <a:gd name="connsiteY28" fmla="*/ 1762517 h 2825242"/>
              <a:gd name="connsiteX29" fmla="*/ 1865990 w 2286014"/>
              <a:gd name="connsiteY29" fmla="*/ 1717421 h 2825242"/>
              <a:gd name="connsiteX30" fmla="*/ 1754674 w 2286014"/>
              <a:gd name="connsiteY30" fmla="*/ 1574530 h 2825242"/>
              <a:gd name="connsiteX31" fmla="*/ 1729126 w 2286014"/>
              <a:gd name="connsiteY31" fmla="*/ 1508245 h 2825242"/>
              <a:gd name="connsiteX32" fmla="*/ 1700292 w 2286014"/>
              <a:gd name="connsiteY32" fmla="*/ 1454457 h 2825242"/>
              <a:gd name="connsiteX33" fmla="*/ 1687291 w 2286014"/>
              <a:gd name="connsiteY33" fmla="*/ 1385999 h 2825242"/>
              <a:gd name="connsiteX34" fmla="*/ 1667577 w 2286014"/>
              <a:gd name="connsiteY34" fmla="*/ 1343621 h 2825242"/>
              <a:gd name="connsiteX35" fmla="*/ 1597190 w 2286014"/>
              <a:gd name="connsiteY35" fmla="*/ 1300698 h 2825242"/>
              <a:gd name="connsiteX36" fmla="*/ 1514115 w 2286014"/>
              <a:gd name="connsiteY36" fmla="*/ 1255061 h 2825242"/>
              <a:gd name="connsiteX37" fmla="*/ 1648910 w 2286014"/>
              <a:gd name="connsiteY37" fmla="*/ 1165957 h 2825242"/>
              <a:gd name="connsiteX38" fmla="*/ 1612429 w 2286014"/>
              <a:gd name="connsiteY38" fmla="*/ 1081743 h 2825242"/>
              <a:gd name="connsiteX39" fmla="*/ 1583311 w 2286014"/>
              <a:gd name="connsiteY39" fmla="*/ 1000788 h 2825242"/>
              <a:gd name="connsiteX40" fmla="*/ 1478568 w 2286014"/>
              <a:gd name="connsiteY40" fmla="*/ 996986 h 2825242"/>
              <a:gd name="connsiteX41" fmla="*/ 1675224 w 2286014"/>
              <a:gd name="connsiteY41" fmla="*/ 866590 h 2825242"/>
              <a:gd name="connsiteX42" fmla="*/ 1815969 w 2286014"/>
              <a:gd name="connsiteY42" fmla="*/ 886692 h 2825242"/>
              <a:gd name="connsiteX43" fmla="*/ 1884260 w 2286014"/>
              <a:gd name="connsiteY43" fmla="*/ 794329 h 2825242"/>
              <a:gd name="connsiteX44" fmla="*/ 1958355 w 2286014"/>
              <a:gd name="connsiteY44" fmla="*/ 864416 h 2825242"/>
              <a:gd name="connsiteX45" fmla="*/ 2079840 w 2286014"/>
              <a:gd name="connsiteY45" fmla="*/ 825297 h 2825242"/>
              <a:gd name="connsiteX46" fmla="*/ 2012852 w 2286014"/>
              <a:gd name="connsiteY46" fmla="*/ 724241 h 2825242"/>
              <a:gd name="connsiteX47" fmla="*/ 1969233 w 2286014"/>
              <a:gd name="connsiteY47" fmla="*/ 672626 h 2825242"/>
              <a:gd name="connsiteX48" fmla="*/ 1918589 w 2286014"/>
              <a:gd name="connsiteY48" fmla="*/ 643287 h 2825242"/>
              <a:gd name="connsiteX49" fmla="*/ 1944279 w 2286014"/>
              <a:gd name="connsiteY49" fmla="*/ 546576 h 2825242"/>
              <a:gd name="connsiteX50" fmla="*/ 1945185 w 2286014"/>
              <a:gd name="connsiteY50" fmla="*/ 522127 h 2825242"/>
              <a:gd name="connsiteX51" fmla="*/ 1902755 w 2286014"/>
              <a:gd name="connsiteY51" fmla="*/ 503112 h 2825242"/>
              <a:gd name="connsiteX52" fmla="*/ 1829083 w 2286014"/>
              <a:gd name="connsiteY52" fmla="*/ 443347 h 2825242"/>
              <a:gd name="connsiteX53" fmla="*/ 1814609 w 2286014"/>
              <a:gd name="connsiteY53" fmla="*/ 404228 h 2825242"/>
              <a:gd name="connsiteX54" fmla="*/ 1753796 w 2286014"/>
              <a:gd name="connsiteY54" fmla="*/ 335769 h 2825242"/>
              <a:gd name="connsiteX55" fmla="*/ 1686723 w 2286014"/>
              <a:gd name="connsiteY55" fmla="*/ 364567 h 2825242"/>
              <a:gd name="connsiteX56" fmla="*/ 1566288 w 2286014"/>
              <a:gd name="connsiteY56" fmla="*/ 342833 h 2825242"/>
              <a:gd name="connsiteX57" fmla="*/ 1451999 w 2286014"/>
              <a:gd name="connsiteY57" fmla="*/ 270572 h 2825242"/>
              <a:gd name="connsiteX58" fmla="*/ 1334990 w 2286014"/>
              <a:gd name="connsiteY58" fmla="*/ 122247 h 2825242"/>
              <a:gd name="connsiteX59" fmla="*/ 1157793 w 2286014"/>
              <a:gd name="connsiteY59" fmla="*/ 260792 h 2825242"/>
              <a:gd name="connsiteX60" fmla="*/ 1182350 w 2286014"/>
              <a:gd name="connsiteY60" fmla="*/ 198856 h 2825242"/>
              <a:gd name="connsiteX61" fmla="*/ 1118110 w 2286014"/>
              <a:gd name="connsiteY61" fmla="*/ 102688 h 2825242"/>
              <a:gd name="connsiteX62" fmla="*/ 985720 w 2286014"/>
              <a:gd name="connsiteY62" fmla="*/ 106490 h 2825242"/>
              <a:gd name="connsiteX63" fmla="*/ 955243 w 2286014"/>
              <a:gd name="connsiteY63" fmla="*/ 0 h 2825242"/>
              <a:gd name="connsiteX64" fmla="*/ 835091 w 2286014"/>
              <a:gd name="connsiteY64" fmla="*/ 26080 h 2825242"/>
              <a:gd name="connsiteX65" fmla="*/ 798638 w 2286014"/>
              <a:gd name="connsiteY65" fmla="*/ 22820 h 2825242"/>
              <a:gd name="connsiteX66" fmla="*/ 779519 w 2286014"/>
              <a:gd name="connsiteY66" fmla="*/ 201570 h 2825242"/>
              <a:gd name="connsiteX67" fmla="*/ 749780 w 2286014"/>
              <a:gd name="connsiteY67" fmla="*/ 207547 h 2825242"/>
              <a:gd name="connsiteX68" fmla="*/ 721902 w 2286014"/>
              <a:gd name="connsiteY68" fmla="*/ 264818 h 2825242"/>
              <a:gd name="connsiteX69" fmla="*/ 680156 w 2286014"/>
              <a:gd name="connsiteY69" fmla="*/ 302627 h 2825242"/>
              <a:gd name="connsiteX70" fmla="*/ 599318 w 2286014"/>
              <a:gd name="connsiteY70" fmla="*/ 240690 h 2825242"/>
              <a:gd name="connsiteX71" fmla="*/ 603963 w 2286014"/>
              <a:gd name="connsiteY71" fmla="*/ 122247 h 2825242"/>
              <a:gd name="connsiteX72" fmla="*/ 482338 w 2286014"/>
              <a:gd name="connsiteY72" fmla="*/ 134199 h 2825242"/>
              <a:gd name="connsiteX73" fmla="*/ 327233 w 2286014"/>
              <a:gd name="connsiteY73" fmla="*/ 116813 h 2825242"/>
              <a:gd name="connsiteX74" fmla="*/ 154056 w 2286014"/>
              <a:gd name="connsiteY74" fmla="*/ 64656 h 2825242"/>
              <a:gd name="connsiteX0" fmla="*/ 154056 w 2286014"/>
              <a:gd name="connsiteY0" fmla="*/ 64656 h 2825242"/>
              <a:gd name="connsiteX1" fmla="*/ 74409 w 2286014"/>
              <a:gd name="connsiteY1" fmla="*/ 72262 h 2825242"/>
              <a:gd name="connsiteX2" fmla="*/ 50186 w 2286014"/>
              <a:gd name="connsiteY2" fmla="*/ 169193 h 2825242"/>
              <a:gd name="connsiteX3" fmla="*/ 0 w 2286014"/>
              <a:gd name="connsiteY3" fmla="*/ 408573 h 2825242"/>
              <a:gd name="connsiteX4" fmla="*/ 1048 w 2286014"/>
              <a:gd name="connsiteY4" fmla="*/ 730217 h 2825242"/>
              <a:gd name="connsiteX5" fmla="*/ 34215 w 2286014"/>
              <a:gd name="connsiteY5" fmla="*/ 864416 h 2825242"/>
              <a:gd name="connsiteX6" fmla="*/ 35717 w 2286014"/>
              <a:gd name="connsiteY6" fmla="*/ 980686 h 2825242"/>
              <a:gd name="connsiteX7" fmla="*/ 53646 w 2286014"/>
              <a:gd name="connsiteY7" fmla="*/ 1077397 h 2825242"/>
              <a:gd name="connsiteX8" fmla="*/ 62313 w 2286014"/>
              <a:gd name="connsiteY8" fmla="*/ 1144766 h 2825242"/>
              <a:gd name="connsiteX9" fmla="*/ 81292 w 2286014"/>
              <a:gd name="connsiteY9" fmla="*/ 1270273 h 2825242"/>
              <a:gd name="connsiteX10" fmla="*/ 182296 w 2286014"/>
              <a:gd name="connsiteY10" fmla="*/ 1448480 h 2825242"/>
              <a:gd name="connsiteX11" fmla="*/ 140461 w 2286014"/>
              <a:gd name="connsiteY11" fmla="*/ 1639727 h 2825242"/>
              <a:gd name="connsiteX12" fmla="*/ 128508 w 2286014"/>
              <a:gd name="connsiteY12" fmla="*/ 1729374 h 2825242"/>
              <a:gd name="connsiteX13" fmla="*/ 104602 w 2286014"/>
              <a:gd name="connsiteY13" fmla="*/ 1783163 h 2825242"/>
              <a:gd name="connsiteX14" fmla="*/ 98626 w 2286014"/>
              <a:gd name="connsiteY14" fmla="*/ 1878786 h 2825242"/>
              <a:gd name="connsiteX15" fmla="*/ 176320 w 2286014"/>
              <a:gd name="connsiteY15" fmla="*/ 2058080 h 2825242"/>
              <a:gd name="connsiteX16" fmla="*/ 212179 w 2286014"/>
              <a:gd name="connsiteY16" fmla="*/ 2745374 h 2825242"/>
              <a:gd name="connsiteX17" fmla="*/ 254014 w 2286014"/>
              <a:gd name="connsiteY17" fmla="*/ 2793186 h 2825242"/>
              <a:gd name="connsiteX18" fmla="*/ 375186 w 2286014"/>
              <a:gd name="connsiteY18" fmla="*/ 2787209 h 2825242"/>
              <a:gd name="connsiteX19" fmla="*/ 592436 w 2286014"/>
              <a:gd name="connsiteY19" fmla="*/ 2825242 h 2825242"/>
              <a:gd name="connsiteX20" fmla="*/ 702249 w 2286014"/>
              <a:gd name="connsiteY20" fmla="*/ 2751351 h 2825242"/>
              <a:gd name="connsiteX21" fmla="*/ 870638 w 2286014"/>
              <a:gd name="connsiteY21" fmla="*/ 2636712 h 2825242"/>
              <a:gd name="connsiteX22" fmla="*/ 1281967 w 2286014"/>
              <a:gd name="connsiteY22" fmla="*/ 2625845 h 2825242"/>
              <a:gd name="connsiteX23" fmla="*/ 1849732 w 2286014"/>
              <a:gd name="connsiteY23" fmla="*/ 2135774 h 2825242"/>
              <a:gd name="connsiteX24" fmla="*/ 1873638 w 2286014"/>
              <a:gd name="connsiteY24" fmla="*/ 2058080 h 2825242"/>
              <a:gd name="connsiteX25" fmla="*/ 2286014 w 2286014"/>
              <a:gd name="connsiteY25" fmla="*/ 1777186 h 2825242"/>
              <a:gd name="connsiteX26" fmla="*/ 2184414 w 2286014"/>
              <a:gd name="connsiteY26" fmla="*/ 1741327 h 2825242"/>
              <a:gd name="connsiteX27" fmla="*/ 2088932 w 2286014"/>
              <a:gd name="connsiteY27" fmla="*/ 1833690 h 2825242"/>
              <a:gd name="connsiteX28" fmla="*/ 1934875 w 2286014"/>
              <a:gd name="connsiteY28" fmla="*/ 1762517 h 2825242"/>
              <a:gd name="connsiteX29" fmla="*/ 1865990 w 2286014"/>
              <a:gd name="connsiteY29" fmla="*/ 1717421 h 2825242"/>
              <a:gd name="connsiteX30" fmla="*/ 1754674 w 2286014"/>
              <a:gd name="connsiteY30" fmla="*/ 1574530 h 2825242"/>
              <a:gd name="connsiteX31" fmla="*/ 1729126 w 2286014"/>
              <a:gd name="connsiteY31" fmla="*/ 1508245 h 2825242"/>
              <a:gd name="connsiteX32" fmla="*/ 1700292 w 2286014"/>
              <a:gd name="connsiteY32" fmla="*/ 1454457 h 2825242"/>
              <a:gd name="connsiteX33" fmla="*/ 1687291 w 2286014"/>
              <a:gd name="connsiteY33" fmla="*/ 1385999 h 2825242"/>
              <a:gd name="connsiteX34" fmla="*/ 1667577 w 2286014"/>
              <a:gd name="connsiteY34" fmla="*/ 1343621 h 2825242"/>
              <a:gd name="connsiteX35" fmla="*/ 1597190 w 2286014"/>
              <a:gd name="connsiteY35" fmla="*/ 1300698 h 2825242"/>
              <a:gd name="connsiteX36" fmla="*/ 1514115 w 2286014"/>
              <a:gd name="connsiteY36" fmla="*/ 1255061 h 2825242"/>
              <a:gd name="connsiteX37" fmla="*/ 1648910 w 2286014"/>
              <a:gd name="connsiteY37" fmla="*/ 1165957 h 2825242"/>
              <a:gd name="connsiteX38" fmla="*/ 1612429 w 2286014"/>
              <a:gd name="connsiteY38" fmla="*/ 1081743 h 2825242"/>
              <a:gd name="connsiteX39" fmla="*/ 1583311 w 2286014"/>
              <a:gd name="connsiteY39" fmla="*/ 1000788 h 2825242"/>
              <a:gd name="connsiteX40" fmla="*/ 1478568 w 2286014"/>
              <a:gd name="connsiteY40" fmla="*/ 996986 h 2825242"/>
              <a:gd name="connsiteX41" fmla="*/ 1675224 w 2286014"/>
              <a:gd name="connsiteY41" fmla="*/ 866590 h 2825242"/>
              <a:gd name="connsiteX42" fmla="*/ 1815969 w 2286014"/>
              <a:gd name="connsiteY42" fmla="*/ 886692 h 2825242"/>
              <a:gd name="connsiteX43" fmla="*/ 1884260 w 2286014"/>
              <a:gd name="connsiteY43" fmla="*/ 794329 h 2825242"/>
              <a:gd name="connsiteX44" fmla="*/ 1958355 w 2286014"/>
              <a:gd name="connsiteY44" fmla="*/ 864416 h 2825242"/>
              <a:gd name="connsiteX45" fmla="*/ 2079840 w 2286014"/>
              <a:gd name="connsiteY45" fmla="*/ 825297 h 2825242"/>
              <a:gd name="connsiteX46" fmla="*/ 2012852 w 2286014"/>
              <a:gd name="connsiteY46" fmla="*/ 724241 h 2825242"/>
              <a:gd name="connsiteX47" fmla="*/ 1969233 w 2286014"/>
              <a:gd name="connsiteY47" fmla="*/ 672626 h 2825242"/>
              <a:gd name="connsiteX48" fmla="*/ 1918589 w 2286014"/>
              <a:gd name="connsiteY48" fmla="*/ 643287 h 2825242"/>
              <a:gd name="connsiteX49" fmla="*/ 1944279 w 2286014"/>
              <a:gd name="connsiteY49" fmla="*/ 546576 h 2825242"/>
              <a:gd name="connsiteX50" fmla="*/ 1945185 w 2286014"/>
              <a:gd name="connsiteY50" fmla="*/ 522127 h 2825242"/>
              <a:gd name="connsiteX51" fmla="*/ 1902755 w 2286014"/>
              <a:gd name="connsiteY51" fmla="*/ 503112 h 2825242"/>
              <a:gd name="connsiteX52" fmla="*/ 1829083 w 2286014"/>
              <a:gd name="connsiteY52" fmla="*/ 443347 h 2825242"/>
              <a:gd name="connsiteX53" fmla="*/ 1814609 w 2286014"/>
              <a:gd name="connsiteY53" fmla="*/ 404228 h 2825242"/>
              <a:gd name="connsiteX54" fmla="*/ 1753796 w 2286014"/>
              <a:gd name="connsiteY54" fmla="*/ 335769 h 2825242"/>
              <a:gd name="connsiteX55" fmla="*/ 1686723 w 2286014"/>
              <a:gd name="connsiteY55" fmla="*/ 364567 h 2825242"/>
              <a:gd name="connsiteX56" fmla="*/ 1566288 w 2286014"/>
              <a:gd name="connsiteY56" fmla="*/ 342833 h 2825242"/>
              <a:gd name="connsiteX57" fmla="*/ 1451999 w 2286014"/>
              <a:gd name="connsiteY57" fmla="*/ 270572 h 2825242"/>
              <a:gd name="connsiteX58" fmla="*/ 1334990 w 2286014"/>
              <a:gd name="connsiteY58" fmla="*/ 122247 h 2825242"/>
              <a:gd name="connsiteX59" fmla="*/ 1157793 w 2286014"/>
              <a:gd name="connsiteY59" fmla="*/ 260792 h 2825242"/>
              <a:gd name="connsiteX60" fmla="*/ 1182350 w 2286014"/>
              <a:gd name="connsiteY60" fmla="*/ 198856 h 2825242"/>
              <a:gd name="connsiteX61" fmla="*/ 1118110 w 2286014"/>
              <a:gd name="connsiteY61" fmla="*/ 102688 h 2825242"/>
              <a:gd name="connsiteX62" fmla="*/ 985720 w 2286014"/>
              <a:gd name="connsiteY62" fmla="*/ 106490 h 2825242"/>
              <a:gd name="connsiteX63" fmla="*/ 955243 w 2286014"/>
              <a:gd name="connsiteY63" fmla="*/ 0 h 2825242"/>
              <a:gd name="connsiteX64" fmla="*/ 835091 w 2286014"/>
              <a:gd name="connsiteY64" fmla="*/ 26080 h 2825242"/>
              <a:gd name="connsiteX65" fmla="*/ 798638 w 2286014"/>
              <a:gd name="connsiteY65" fmla="*/ 22820 h 2825242"/>
              <a:gd name="connsiteX66" fmla="*/ 779519 w 2286014"/>
              <a:gd name="connsiteY66" fmla="*/ 201570 h 2825242"/>
              <a:gd name="connsiteX67" fmla="*/ 749780 w 2286014"/>
              <a:gd name="connsiteY67" fmla="*/ 207547 h 2825242"/>
              <a:gd name="connsiteX68" fmla="*/ 721902 w 2286014"/>
              <a:gd name="connsiteY68" fmla="*/ 264818 h 2825242"/>
              <a:gd name="connsiteX69" fmla="*/ 680156 w 2286014"/>
              <a:gd name="connsiteY69" fmla="*/ 302627 h 2825242"/>
              <a:gd name="connsiteX70" fmla="*/ 599318 w 2286014"/>
              <a:gd name="connsiteY70" fmla="*/ 240690 h 2825242"/>
              <a:gd name="connsiteX71" fmla="*/ 603963 w 2286014"/>
              <a:gd name="connsiteY71" fmla="*/ 122247 h 2825242"/>
              <a:gd name="connsiteX72" fmla="*/ 482338 w 2286014"/>
              <a:gd name="connsiteY72" fmla="*/ 134199 h 2825242"/>
              <a:gd name="connsiteX73" fmla="*/ 327233 w 2286014"/>
              <a:gd name="connsiteY73" fmla="*/ 116813 h 2825242"/>
              <a:gd name="connsiteX74" fmla="*/ 154056 w 2286014"/>
              <a:gd name="connsiteY74" fmla="*/ 64656 h 282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286014" h="2825242">
                <a:moveTo>
                  <a:pt x="154056" y="64656"/>
                </a:moveTo>
                <a:cubicBezTo>
                  <a:pt x="153509" y="97617"/>
                  <a:pt x="74956" y="39301"/>
                  <a:pt x="74409" y="72262"/>
                </a:cubicBezTo>
                <a:cubicBezTo>
                  <a:pt x="72113" y="81391"/>
                  <a:pt x="52482" y="160064"/>
                  <a:pt x="50186" y="169193"/>
                </a:cubicBezTo>
                <a:lnTo>
                  <a:pt x="0" y="408573"/>
                </a:lnTo>
                <a:cubicBezTo>
                  <a:pt x="349" y="515788"/>
                  <a:pt x="699" y="623002"/>
                  <a:pt x="1048" y="730217"/>
                </a:cubicBezTo>
                <a:lnTo>
                  <a:pt x="34215" y="864416"/>
                </a:lnTo>
                <a:cubicBezTo>
                  <a:pt x="34716" y="903173"/>
                  <a:pt x="35216" y="941929"/>
                  <a:pt x="35717" y="980686"/>
                </a:cubicBezTo>
                <a:lnTo>
                  <a:pt x="53646" y="1077397"/>
                </a:lnTo>
                <a:lnTo>
                  <a:pt x="62313" y="1144766"/>
                </a:lnTo>
                <a:lnTo>
                  <a:pt x="81292" y="1270273"/>
                </a:lnTo>
                <a:lnTo>
                  <a:pt x="182296" y="1448480"/>
                </a:lnTo>
                <a:lnTo>
                  <a:pt x="140461" y="1639727"/>
                </a:lnTo>
                <a:lnTo>
                  <a:pt x="128508" y="1729374"/>
                </a:lnTo>
                <a:lnTo>
                  <a:pt x="104602" y="1783163"/>
                </a:lnTo>
                <a:lnTo>
                  <a:pt x="98626" y="1878786"/>
                </a:lnTo>
                <a:lnTo>
                  <a:pt x="176320" y="2058080"/>
                </a:lnTo>
                <a:lnTo>
                  <a:pt x="212179" y="2745374"/>
                </a:lnTo>
                <a:lnTo>
                  <a:pt x="254014" y="2793186"/>
                </a:lnTo>
                <a:lnTo>
                  <a:pt x="375186" y="2787209"/>
                </a:lnTo>
                <a:lnTo>
                  <a:pt x="592436" y="2825242"/>
                </a:lnTo>
                <a:lnTo>
                  <a:pt x="702249" y="2751351"/>
                </a:lnTo>
                <a:lnTo>
                  <a:pt x="870638" y="2636712"/>
                </a:lnTo>
                <a:lnTo>
                  <a:pt x="1281967" y="2625845"/>
                </a:lnTo>
                <a:lnTo>
                  <a:pt x="1849732" y="2135774"/>
                </a:lnTo>
                <a:lnTo>
                  <a:pt x="1873638" y="2058080"/>
                </a:lnTo>
                <a:lnTo>
                  <a:pt x="2286014" y="1777186"/>
                </a:lnTo>
                <a:lnTo>
                  <a:pt x="2184414" y="1741327"/>
                </a:lnTo>
                <a:cubicBezTo>
                  <a:pt x="2132363" y="1769217"/>
                  <a:pt x="2166985" y="1762335"/>
                  <a:pt x="2088932" y="1833690"/>
                </a:cubicBezTo>
                <a:lnTo>
                  <a:pt x="1934875" y="1762517"/>
                </a:lnTo>
                <a:lnTo>
                  <a:pt x="1865990" y="1717421"/>
                </a:lnTo>
                <a:cubicBezTo>
                  <a:pt x="1772547" y="1701665"/>
                  <a:pt x="1757110" y="1672870"/>
                  <a:pt x="1754674" y="1574530"/>
                </a:cubicBezTo>
                <a:lnTo>
                  <a:pt x="1729126" y="1508245"/>
                </a:lnTo>
                <a:lnTo>
                  <a:pt x="1700292" y="1454457"/>
                </a:lnTo>
                <a:lnTo>
                  <a:pt x="1687291" y="1385999"/>
                </a:lnTo>
                <a:lnTo>
                  <a:pt x="1667577" y="1343621"/>
                </a:lnTo>
                <a:lnTo>
                  <a:pt x="1597190" y="1300698"/>
                </a:lnTo>
                <a:lnTo>
                  <a:pt x="1514115" y="1255061"/>
                </a:lnTo>
                <a:lnTo>
                  <a:pt x="1648910" y="1165957"/>
                </a:lnTo>
                <a:lnTo>
                  <a:pt x="1612429" y="1081743"/>
                </a:lnTo>
                <a:lnTo>
                  <a:pt x="1583311" y="1000788"/>
                </a:lnTo>
                <a:lnTo>
                  <a:pt x="1478568" y="996986"/>
                </a:lnTo>
                <a:lnTo>
                  <a:pt x="1675224" y="866590"/>
                </a:lnTo>
                <a:lnTo>
                  <a:pt x="1815969" y="886692"/>
                </a:lnTo>
                <a:lnTo>
                  <a:pt x="1884260" y="794329"/>
                </a:lnTo>
                <a:lnTo>
                  <a:pt x="1958355" y="864416"/>
                </a:lnTo>
                <a:lnTo>
                  <a:pt x="2079840" y="825297"/>
                </a:lnTo>
                <a:lnTo>
                  <a:pt x="2012852" y="724241"/>
                </a:lnTo>
                <a:lnTo>
                  <a:pt x="1969233" y="672626"/>
                </a:lnTo>
                <a:lnTo>
                  <a:pt x="1918589" y="643287"/>
                </a:lnTo>
                <a:lnTo>
                  <a:pt x="1944279" y="546576"/>
                </a:lnTo>
                <a:lnTo>
                  <a:pt x="1945185" y="522127"/>
                </a:lnTo>
                <a:lnTo>
                  <a:pt x="1902755" y="503112"/>
                </a:lnTo>
                <a:lnTo>
                  <a:pt x="1829083" y="443347"/>
                </a:lnTo>
                <a:lnTo>
                  <a:pt x="1814609" y="404228"/>
                </a:lnTo>
                <a:lnTo>
                  <a:pt x="1753796" y="335769"/>
                </a:lnTo>
                <a:lnTo>
                  <a:pt x="1686723" y="364567"/>
                </a:lnTo>
                <a:lnTo>
                  <a:pt x="1566288" y="342833"/>
                </a:lnTo>
                <a:lnTo>
                  <a:pt x="1451999" y="270572"/>
                </a:lnTo>
                <a:lnTo>
                  <a:pt x="1334990" y="122247"/>
                </a:lnTo>
                <a:lnTo>
                  <a:pt x="1157793" y="260792"/>
                </a:lnTo>
                <a:lnTo>
                  <a:pt x="1182350" y="198856"/>
                </a:lnTo>
                <a:cubicBezTo>
                  <a:pt x="1158048" y="133477"/>
                  <a:pt x="1185748" y="189799"/>
                  <a:pt x="1118110" y="102688"/>
                </a:cubicBezTo>
                <a:lnTo>
                  <a:pt x="985720" y="106490"/>
                </a:lnTo>
                <a:lnTo>
                  <a:pt x="955243" y="0"/>
                </a:lnTo>
                <a:lnTo>
                  <a:pt x="835091" y="26080"/>
                </a:lnTo>
                <a:lnTo>
                  <a:pt x="798638" y="22820"/>
                </a:lnTo>
                <a:lnTo>
                  <a:pt x="779519" y="201570"/>
                </a:lnTo>
                <a:lnTo>
                  <a:pt x="749780" y="207547"/>
                </a:lnTo>
                <a:cubicBezTo>
                  <a:pt x="727487" y="202007"/>
                  <a:pt x="744195" y="270358"/>
                  <a:pt x="721902" y="264818"/>
                </a:cubicBezTo>
                <a:lnTo>
                  <a:pt x="680156" y="302627"/>
                </a:lnTo>
                <a:lnTo>
                  <a:pt x="599318" y="240690"/>
                </a:lnTo>
                <a:lnTo>
                  <a:pt x="603963" y="122247"/>
                </a:lnTo>
                <a:lnTo>
                  <a:pt x="482338" y="134199"/>
                </a:lnTo>
                <a:cubicBezTo>
                  <a:pt x="452305" y="115365"/>
                  <a:pt x="378935" y="122608"/>
                  <a:pt x="327233" y="116813"/>
                </a:cubicBezTo>
                <a:lnTo>
                  <a:pt x="154056" y="64656"/>
                </a:lnTo>
                <a:close/>
              </a:path>
            </a:pathLst>
          </a:custGeom>
          <a:noFill/>
          <a:ln w="47625">
            <a:solidFill>
              <a:srgbClr val="FF0000"/>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5-Point Star 50">
            <a:extLst>
              <a:ext uri="{FF2B5EF4-FFF2-40B4-BE49-F238E27FC236}">
                <a16:creationId xmlns:a16="http://schemas.microsoft.com/office/drawing/2014/main" id="{C0AF013C-D33C-4540-8F4B-51BC739F0C1E}"/>
              </a:ext>
            </a:extLst>
          </p:cNvPr>
          <p:cNvSpPr/>
          <p:nvPr/>
        </p:nvSpPr>
        <p:spPr bwMode="auto">
          <a:xfrm>
            <a:off x="7819531" y="3309331"/>
            <a:ext cx="244928" cy="235131"/>
          </a:xfrm>
          <a:prstGeom prst="star5">
            <a:avLst/>
          </a:prstGeom>
          <a:solidFill>
            <a:srgbClr val="00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48" name="TextBox 47">
            <a:extLst>
              <a:ext uri="{FF2B5EF4-FFF2-40B4-BE49-F238E27FC236}">
                <a16:creationId xmlns:a16="http://schemas.microsoft.com/office/drawing/2014/main" id="{1E5C621A-8C77-49F3-9053-6A12DC3093B0}"/>
              </a:ext>
            </a:extLst>
          </p:cNvPr>
          <p:cNvSpPr txBox="1"/>
          <p:nvPr/>
        </p:nvSpPr>
        <p:spPr>
          <a:xfrm>
            <a:off x="9534601" y="1288074"/>
            <a:ext cx="977307" cy="276999"/>
          </a:xfrm>
          <a:prstGeom prst="rect">
            <a:avLst/>
          </a:prstGeom>
          <a:noFill/>
        </p:spPr>
        <p:txBody>
          <a:bodyPr wrap="square" rtlCol="0">
            <a:spAutoFit/>
          </a:bodyPr>
          <a:lstStyle/>
          <a:p>
            <a:pPr>
              <a:buNone/>
            </a:pPr>
            <a:r>
              <a:rPr lang="en-US" sz="1200" dirty="0">
                <a:solidFill>
                  <a:srgbClr val="FF0000"/>
                </a:solidFill>
              </a:rPr>
              <a:t>NEOC</a:t>
            </a:r>
          </a:p>
        </p:txBody>
      </p:sp>
      <p:sp>
        <p:nvSpPr>
          <p:cNvPr id="49" name="5-Point Star 42">
            <a:extLst>
              <a:ext uri="{FF2B5EF4-FFF2-40B4-BE49-F238E27FC236}">
                <a16:creationId xmlns:a16="http://schemas.microsoft.com/office/drawing/2014/main" id="{BB2C3AF1-AEB3-429B-8BB1-B41B0CCE9BC9}"/>
              </a:ext>
            </a:extLst>
          </p:cNvPr>
          <p:cNvSpPr/>
          <p:nvPr/>
        </p:nvSpPr>
        <p:spPr bwMode="auto">
          <a:xfrm>
            <a:off x="9959661" y="1426574"/>
            <a:ext cx="244928" cy="235131"/>
          </a:xfrm>
          <a:prstGeom prst="star5">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31" name="Title 1">
            <a:extLst>
              <a:ext uri="{FF2B5EF4-FFF2-40B4-BE49-F238E27FC236}">
                <a16:creationId xmlns:a16="http://schemas.microsoft.com/office/drawing/2014/main" id="{A0F8900A-A613-427F-BBB4-30023C804C24}"/>
              </a:ext>
            </a:extLst>
          </p:cNvPr>
          <p:cNvSpPr>
            <a:spLocks noGrp="1"/>
          </p:cNvSpPr>
          <p:nvPr>
            <p:ph type="title"/>
          </p:nvPr>
        </p:nvSpPr>
        <p:spPr>
          <a:xfrm>
            <a:off x="76200" y="214968"/>
            <a:ext cx="12115800" cy="654050"/>
          </a:xfrm>
        </p:spPr>
        <p:txBody>
          <a:bodyPr/>
          <a:lstStyle/>
          <a:p>
            <a:r>
              <a:rPr lang="en-US" dirty="0"/>
              <a:t>Project Location and Scope</a:t>
            </a:r>
          </a:p>
        </p:txBody>
      </p:sp>
      <p:sp>
        <p:nvSpPr>
          <p:cNvPr id="33" name="Content Placeholder 2">
            <a:extLst>
              <a:ext uri="{FF2B5EF4-FFF2-40B4-BE49-F238E27FC236}">
                <a16:creationId xmlns:a16="http://schemas.microsoft.com/office/drawing/2014/main" id="{4E45683C-AFB8-4148-9AE0-715A9A553302}"/>
              </a:ext>
            </a:extLst>
          </p:cNvPr>
          <p:cNvSpPr>
            <a:spLocks noGrp="1"/>
          </p:cNvSpPr>
          <p:nvPr>
            <p:ph idx="1"/>
          </p:nvPr>
        </p:nvSpPr>
        <p:spPr>
          <a:xfrm>
            <a:off x="167877" y="958273"/>
            <a:ext cx="6280488" cy="5194898"/>
          </a:xfrm>
        </p:spPr>
        <p:txBody>
          <a:bodyPr/>
          <a:lstStyle/>
          <a:p>
            <a:pPr marL="0" indent="0">
              <a:buNone/>
            </a:pPr>
            <a:r>
              <a:rPr lang="en-US" sz="2400" u="sng" dirty="0"/>
              <a:t>New Northeast Operations Center (NEOC):  </a:t>
            </a:r>
          </a:p>
          <a:p>
            <a:pPr marL="0" indent="0">
              <a:buNone/>
            </a:pPr>
            <a:r>
              <a:rPr lang="en-US" sz="2400" dirty="0"/>
              <a:t>Design and construct a new Operations Center on a greenfield site at Judson Rd and Loop1604.</a:t>
            </a:r>
          </a:p>
          <a:p>
            <a:pPr marL="0" indent="0">
              <a:buNone/>
            </a:pPr>
            <a:r>
              <a:rPr lang="en-US" sz="2400" dirty="0"/>
              <a:t>Modeled after the North Side Operations Center</a:t>
            </a:r>
          </a:p>
          <a:p>
            <a:pPr marL="0" indent="0">
              <a:buNone/>
            </a:pPr>
            <a:endParaRPr lang="en-US" sz="2400" dirty="0"/>
          </a:p>
          <a:p>
            <a:pPr marL="0" indent="0">
              <a:buNone/>
            </a:pPr>
            <a:endParaRPr lang="en-US" sz="2400" dirty="0"/>
          </a:p>
          <a:p>
            <a:pPr marL="0" indent="0">
              <a:buNone/>
            </a:pPr>
            <a:r>
              <a:rPr lang="en-US" sz="2400" u="sng" dirty="0"/>
              <a:t>Existing NESC at Naco Pump Station site:  </a:t>
            </a:r>
          </a:p>
          <a:p>
            <a:pPr marL="0" indent="0">
              <a:buNone/>
            </a:pPr>
            <a:r>
              <a:rPr lang="en-US" sz="2400" dirty="0"/>
              <a:t>Demolish and remediate existing fuel islands, UGTs, and administration building at the existing Northeast Service Center Site at O’Connor Rd. </a:t>
            </a:r>
            <a:br>
              <a:rPr lang="en-US" sz="2400" dirty="0"/>
            </a:br>
            <a:endParaRPr lang="en-US" sz="2400" dirty="0"/>
          </a:p>
          <a:p>
            <a:pPr marL="0" indent="0">
              <a:buNone/>
            </a:pPr>
            <a:endParaRPr lang="en-US" sz="28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876246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714375" y="1128486"/>
            <a:ext cx="10677524" cy="394561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Bef>
                <a:spcPts val="400"/>
              </a:spcBef>
              <a:spcAft>
                <a:spcPts val="0"/>
              </a:spcAft>
              <a:buNone/>
            </a:pPr>
            <a:r>
              <a:rPr lang="en-US" sz="2800" dirty="0"/>
              <a:t>Oral statements or discussions during this Pre-Submittal Conference will not be binding, nor will they change or affect the RFQ or the terms and conditions of the contract.  Changes, if any, will be addressed in writing only via an Addendum.</a:t>
            </a:r>
          </a:p>
        </p:txBody>
      </p:sp>
      <p:sp>
        <p:nvSpPr>
          <p:cNvPr id="2" name="Title 1"/>
          <p:cNvSpPr>
            <a:spLocks noGrp="1"/>
          </p:cNvSpPr>
          <p:nvPr>
            <p:ph type="title"/>
          </p:nvPr>
        </p:nvSpPr>
        <p:spPr/>
        <p:txBody>
          <a:bodyPr/>
          <a:lstStyle/>
          <a:p>
            <a:r>
              <a:rPr lang="en-US" dirty="0"/>
              <a:t>Oral Statements</a:t>
            </a:r>
          </a:p>
        </p:txBody>
      </p:sp>
    </p:spTree>
    <p:extLst>
      <p:ext uri="{BB962C8B-B14F-4D97-AF65-F5344CB8AC3E}">
        <p14:creationId xmlns:p14="http://schemas.microsoft.com/office/powerpoint/2010/main" val="324666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p:nvPr/>
        </p:nvPicPr>
        <p:blipFill rotWithShape="1">
          <a:blip r:embed="rId3" cstate="print">
            <a:extLst>
              <a:ext uri="{28A0092B-C50C-407E-A947-70E740481C1C}">
                <a14:useLocalDpi xmlns:a14="http://schemas.microsoft.com/office/drawing/2010/main" val="0"/>
              </a:ext>
            </a:extLst>
          </a:blip>
          <a:srcRect t="1902" b="8551"/>
          <a:stretch/>
        </p:blipFill>
        <p:spPr>
          <a:xfrm>
            <a:off x="7025944" y="470246"/>
            <a:ext cx="5087964" cy="5218094"/>
          </a:xfrm>
          <a:prstGeom prst="rect">
            <a:avLst/>
          </a:prstGeom>
        </p:spPr>
      </p:pic>
      <p:sp>
        <p:nvSpPr>
          <p:cNvPr id="8" name="Title 12"/>
          <p:cNvSpPr>
            <a:spLocks noGrp="1"/>
          </p:cNvSpPr>
          <p:nvPr>
            <p:ph type="title"/>
          </p:nvPr>
        </p:nvSpPr>
        <p:spPr>
          <a:xfrm>
            <a:off x="170776" y="214717"/>
            <a:ext cx="7585023" cy="944380"/>
          </a:xfrm>
        </p:spPr>
        <p:txBody>
          <a:bodyPr/>
          <a:lstStyle/>
          <a:p>
            <a:r>
              <a:rPr lang="en-US" dirty="0"/>
              <a:t>New Operation Center Overview</a:t>
            </a:r>
          </a:p>
        </p:txBody>
      </p:sp>
      <p:sp>
        <p:nvSpPr>
          <p:cNvPr id="20492" name="Rectangle 19"/>
          <p:cNvSpPr>
            <a:spLocks noChangeArrowheads="1"/>
          </p:cNvSpPr>
          <p:nvPr/>
        </p:nvSpPr>
        <p:spPr bwMode="auto">
          <a:xfrm>
            <a:off x="8227035" y="5688340"/>
            <a:ext cx="3817923" cy="633626"/>
          </a:xfrm>
          <a:prstGeom prst="rect">
            <a:avLst/>
          </a:prstGeom>
          <a:noFill/>
          <a:ln w="9525">
            <a:noFill/>
            <a:miter lim="800000"/>
            <a:headEnd/>
            <a:tailEnd/>
          </a:ln>
        </p:spPr>
        <p:txBody>
          <a:bodyPr/>
          <a:lstStyle/>
          <a:p>
            <a:pPr marL="342900" indent="-342900">
              <a:buNone/>
            </a:pPr>
            <a:r>
              <a:rPr lang="en-US" sz="2000" dirty="0">
                <a:solidFill>
                  <a:schemeClr val="tx1"/>
                </a:solidFill>
                <a:latin typeface="MS Sans Serif" charset="0"/>
              </a:rPr>
              <a:t>Bubble Diagram of New NEOC</a:t>
            </a:r>
          </a:p>
        </p:txBody>
      </p:sp>
      <p:grpSp>
        <p:nvGrpSpPr>
          <p:cNvPr id="11" name="Group 10"/>
          <p:cNvGrpSpPr/>
          <p:nvPr/>
        </p:nvGrpSpPr>
        <p:grpSpPr>
          <a:xfrm>
            <a:off x="243795" y="1035911"/>
            <a:ext cx="6736145" cy="4940388"/>
            <a:chOff x="243795" y="1035911"/>
            <a:chExt cx="6736145" cy="4940388"/>
          </a:xfrm>
        </p:grpSpPr>
        <p:pic>
          <p:nvPicPr>
            <p:cNvPr id="40" name="Picture 39"/>
            <p:cNvPicPr>
              <a:picLocks noChangeAspect="1"/>
            </p:cNvPicPr>
            <p:nvPr/>
          </p:nvPicPr>
          <p:blipFill rotWithShape="1">
            <a:blip r:embed="rId4" cstate="print">
              <a:extLst>
                <a:ext uri="{28A0092B-C50C-407E-A947-70E740481C1C}">
                  <a14:useLocalDpi xmlns:a14="http://schemas.microsoft.com/office/drawing/2010/main" val="0"/>
                </a:ext>
              </a:extLst>
            </a:blip>
            <a:srcRect t="24106" b="22491"/>
            <a:stretch/>
          </p:blipFill>
          <p:spPr>
            <a:xfrm>
              <a:off x="243795" y="3578136"/>
              <a:ext cx="6736145" cy="2398163"/>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772" t="2028" r="772" b="579"/>
            <a:stretch/>
          </p:blipFill>
          <p:spPr>
            <a:xfrm>
              <a:off x="3158445" y="1080164"/>
              <a:ext cx="3821495" cy="2481277"/>
            </a:xfrm>
            <a:prstGeom prst="rect">
              <a:avLst/>
            </a:prstGeom>
          </p:spPr>
        </p:pic>
        <p:pic>
          <p:nvPicPr>
            <p:cNvPr id="42" name="Picture 41"/>
            <p:cNvPicPr>
              <a:picLocks noChangeAspect="1"/>
            </p:cNvPicPr>
            <p:nvPr/>
          </p:nvPicPr>
          <p:blipFill rotWithShape="1">
            <a:blip r:embed="rId6" cstate="print">
              <a:extLst>
                <a:ext uri="{28A0092B-C50C-407E-A947-70E740481C1C}">
                  <a14:useLocalDpi xmlns:a14="http://schemas.microsoft.com/office/drawing/2010/main" val="0"/>
                </a:ext>
              </a:extLst>
            </a:blip>
            <a:srcRect l="14032" t="-1508" r="9049" b="1508"/>
            <a:stretch/>
          </p:blipFill>
          <p:spPr>
            <a:xfrm>
              <a:off x="243795" y="1035911"/>
              <a:ext cx="2914650" cy="2526183"/>
            </a:xfrm>
            <a:prstGeom prst="rect">
              <a:avLst/>
            </a:prstGeom>
          </p:spPr>
        </p:pic>
      </p:grpSp>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l="8257" t="14300" r="11662" b="24866"/>
          <a:stretch/>
        </p:blipFill>
        <p:spPr>
          <a:xfrm>
            <a:off x="176627" y="3561441"/>
            <a:ext cx="6859390" cy="2435586"/>
          </a:xfrm>
          <a:prstGeom prst="rect">
            <a:avLst/>
          </a:prstGeom>
        </p:spPr>
      </p:pic>
      <p:pic>
        <p:nvPicPr>
          <p:cNvPr id="41" name="Picture 40"/>
          <p:cNvPicPr>
            <a:picLocks noChangeAspect="1"/>
          </p:cNvPicPr>
          <p:nvPr/>
        </p:nvPicPr>
        <p:blipFill rotWithShape="1">
          <a:blip r:embed="rId8">
            <a:extLst>
              <a:ext uri="{28A0092B-C50C-407E-A947-70E740481C1C}">
                <a14:useLocalDpi xmlns:a14="http://schemas.microsoft.com/office/drawing/2010/main" val="0"/>
              </a:ext>
            </a:extLst>
          </a:blip>
          <a:srcRect l="3039" t="11757" r="11192" b="18132"/>
          <a:stretch/>
        </p:blipFill>
        <p:spPr>
          <a:xfrm>
            <a:off x="2788881" y="1097963"/>
            <a:ext cx="4237063" cy="2306978"/>
          </a:xfrm>
          <a:prstGeom prst="rect">
            <a:avLst/>
          </a:prstGeom>
        </p:spPr>
      </p:pic>
      <p:pic>
        <p:nvPicPr>
          <p:cNvPr id="6" name="Content Placeholder 5"/>
          <p:cNvPicPr>
            <a:picLocks noGrp="1" noChangeAspect="1"/>
          </p:cNvPicPr>
          <p:nvPr>
            <p:ph idx="1"/>
          </p:nvPr>
        </p:nvPicPr>
        <p:blipFill rotWithShape="1">
          <a:blip r:embed="rId9">
            <a:extLst>
              <a:ext uri="{28A0092B-C50C-407E-A947-70E740481C1C}">
                <a14:useLocalDpi xmlns:a14="http://schemas.microsoft.com/office/drawing/2010/main" val="0"/>
              </a:ext>
            </a:extLst>
          </a:blip>
          <a:srcRect l="36836" t="494" r="8762" b="806"/>
          <a:stretch/>
        </p:blipFill>
        <p:spPr>
          <a:xfrm>
            <a:off x="170776" y="1108365"/>
            <a:ext cx="2521767" cy="2296576"/>
          </a:xfrm>
        </p:spPr>
      </p:pic>
      <p:grpSp>
        <p:nvGrpSpPr>
          <p:cNvPr id="15" name="Group 14"/>
          <p:cNvGrpSpPr/>
          <p:nvPr/>
        </p:nvGrpSpPr>
        <p:grpSpPr>
          <a:xfrm>
            <a:off x="145093" y="1023931"/>
            <a:ext cx="6859390" cy="5075019"/>
            <a:chOff x="13291528" y="-3554471"/>
            <a:chExt cx="6859390" cy="5075019"/>
          </a:xfrm>
        </p:grpSpPr>
        <p:pic>
          <p:nvPicPr>
            <p:cNvPr id="45" name="Picture 44"/>
            <p:cNvPicPr>
              <a:picLocks noChangeAspect="1"/>
            </p:cNvPicPr>
            <p:nvPr/>
          </p:nvPicPr>
          <p:blipFill rotWithShape="1">
            <a:blip r:embed="rId10" cstate="print">
              <a:extLst>
                <a:ext uri="{28A0092B-C50C-407E-A947-70E740481C1C}">
                  <a14:useLocalDpi xmlns:a14="http://schemas.microsoft.com/office/drawing/2010/main" val="0"/>
                </a:ext>
              </a:extLst>
            </a:blip>
            <a:srcRect l="18426" r="18438"/>
            <a:stretch/>
          </p:blipFill>
          <p:spPr>
            <a:xfrm>
              <a:off x="13291528" y="-3544194"/>
              <a:ext cx="2552700" cy="2286299"/>
            </a:xfrm>
            <a:prstGeom prst="rect">
              <a:avLst/>
            </a:prstGeom>
          </p:spPr>
        </p:pic>
        <p:pic>
          <p:nvPicPr>
            <p:cNvPr id="43" name="Picture 2"/>
            <p:cNvPicPr>
              <a:picLocks noChangeAspect="1" noChangeArrowheads="1"/>
            </p:cNvPicPr>
            <p:nvPr/>
          </p:nvPicPr>
          <p:blipFill rotWithShape="1">
            <a:blip r:embed="rId11" cstate="print"/>
            <a:srcRect l="4325" t="23884" r="13835" b="16596"/>
            <a:stretch/>
          </p:blipFill>
          <p:spPr bwMode="auto">
            <a:xfrm>
              <a:off x="15940566" y="-3554471"/>
              <a:ext cx="4210352" cy="2296576"/>
            </a:xfrm>
            <a:prstGeom prst="rect">
              <a:avLst/>
            </a:prstGeom>
            <a:noFill/>
            <a:ln w="9525">
              <a:noFill/>
              <a:miter lim="800000"/>
              <a:headEnd/>
              <a:tailEnd/>
            </a:ln>
            <a:effectLst/>
          </p:spPr>
        </p:pic>
        <p:pic>
          <p:nvPicPr>
            <p:cNvPr id="44" name="Picture 43"/>
            <p:cNvPicPr>
              <a:picLocks noChangeAspect="1"/>
            </p:cNvPicPr>
            <p:nvPr/>
          </p:nvPicPr>
          <p:blipFill rotWithShape="1">
            <a:blip r:embed="rId12">
              <a:extLst>
                <a:ext uri="{28A0092B-C50C-407E-A947-70E740481C1C}">
                  <a14:useLocalDpi xmlns:a14="http://schemas.microsoft.com/office/drawing/2010/main" val="0"/>
                </a:ext>
              </a:extLst>
            </a:blip>
            <a:srcRect t="17488" r="3744" b="14769"/>
            <a:stretch/>
          </p:blipFill>
          <p:spPr>
            <a:xfrm>
              <a:off x="13330612" y="-1170510"/>
              <a:ext cx="6820306" cy="2691058"/>
            </a:xfrm>
            <a:prstGeom prst="rect">
              <a:avLst/>
            </a:prstGeom>
          </p:spPr>
        </p:pic>
      </p:grpSp>
    </p:spTree>
    <p:extLst>
      <p:ext uri="{BB962C8B-B14F-4D97-AF65-F5344CB8AC3E}">
        <p14:creationId xmlns:p14="http://schemas.microsoft.com/office/powerpoint/2010/main" val="95533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4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1242" y="227811"/>
            <a:ext cx="8542422" cy="675204"/>
          </a:xfrm>
        </p:spPr>
        <p:txBody>
          <a:bodyPr/>
          <a:lstStyle/>
          <a:p>
            <a:r>
              <a:rPr lang="en-US" dirty="0"/>
              <a:t>Project timeframe and sites</a:t>
            </a:r>
          </a:p>
        </p:txBody>
      </p:sp>
      <p:sp>
        <p:nvSpPr>
          <p:cNvPr id="6" name="Rectangle 2"/>
          <p:cNvSpPr>
            <a:spLocks noChangeArrowheads="1"/>
          </p:cNvSpPr>
          <p:nvPr/>
        </p:nvSpPr>
        <p:spPr bwMode="auto">
          <a:xfrm>
            <a:off x="-4757478" y="-913317"/>
            <a:ext cx="46679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11"/>
          <p:cNvSpPr>
            <a:spLocks noChangeArrowheads="1"/>
          </p:cNvSpPr>
          <p:nvPr/>
        </p:nvSpPr>
        <p:spPr bwMode="auto">
          <a:xfrm>
            <a:off x="503208" y="886423"/>
            <a:ext cx="7489813" cy="2677656"/>
          </a:xfrm>
          <a:prstGeom prst="rect">
            <a:avLst/>
          </a:prstGeom>
          <a:noFill/>
          <a:ln w="9525">
            <a:noFill/>
            <a:miter lim="800000"/>
            <a:headEnd/>
            <a:tailEnd/>
          </a:ln>
        </p:spPr>
        <p:txBody>
          <a:bodyPr wrap="square">
            <a:spAutoFit/>
          </a:bodyPr>
          <a:lstStyle/>
          <a:p>
            <a:pPr marL="457200" indent="-457200"/>
            <a:r>
              <a:rPr lang="en-US" sz="2400" dirty="0">
                <a:solidFill>
                  <a:schemeClr val="tx1">
                    <a:lumMod val="65000"/>
                    <a:lumOff val="35000"/>
                  </a:schemeClr>
                </a:solidFill>
                <a:latin typeface="Gill Sans MT" panose="020B0502020104020203" pitchFamily="34" charset="0"/>
              </a:rPr>
              <a:t>DB Firm selected and starts Design</a:t>
            </a:r>
          </a:p>
          <a:p>
            <a:pPr marL="457200" indent="-457200"/>
            <a:r>
              <a:rPr lang="en-US" sz="2400" dirty="0">
                <a:solidFill>
                  <a:schemeClr val="tx1">
                    <a:lumMod val="65000"/>
                    <a:lumOff val="35000"/>
                  </a:schemeClr>
                </a:solidFill>
                <a:latin typeface="Gill Sans MT" panose="020B0502020104020203" pitchFamily="34" charset="0"/>
              </a:rPr>
              <a:t>Construction complete at new NEOC</a:t>
            </a:r>
          </a:p>
          <a:p>
            <a:pPr marL="457200" indent="-457200"/>
            <a:r>
              <a:rPr lang="en-US" sz="2400" dirty="0">
                <a:solidFill>
                  <a:schemeClr val="tx1">
                    <a:lumMod val="65000"/>
                    <a:lumOff val="35000"/>
                  </a:schemeClr>
                </a:solidFill>
                <a:latin typeface="Gill Sans MT" panose="020B0502020104020203" pitchFamily="34" charset="0"/>
              </a:rPr>
              <a:t>SAWS relocates crews from old NESC</a:t>
            </a:r>
          </a:p>
          <a:p>
            <a:pPr marL="457200" indent="-457200"/>
            <a:r>
              <a:rPr lang="en-US" sz="2400" dirty="0">
                <a:solidFill>
                  <a:schemeClr val="tx1">
                    <a:lumMod val="65000"/>
                    <a:lumOff val="35000"/>
                  </a:schemeClr>
                </a:solidFill>
                <a:latin typeface="Gill Sans MT" panose="020B0502020104020203" pitchFamily="34" charset="0"/>
              </a:rPr>
              <a:t>Old NESC site remediation and demo</a:t>
            </a:r>
          </a:p>
          <a:p>
            <a:pPr>
              <a:buNone/>
            </a:pPr>
            <a:endParaRPr lang="en-US" sz="2400" dirty="0">
              <a:solidFill>
                <a:schemeClr val="tx1">
                  <a:lumMod val="65000"/>
                  <a:lumOff val="35000"/>
                </a:schemeClr>
              </a:solidFill>
              <a:latin typeface="Gill Sans MT" panose="020B0502020104020203" pitchFamily="34" charset="0"/>
            </a:endParaRPr>
          </a:p>
          <a:p>
            <a:pPr marL="457200" indent="-457200"/>
            <a:endParaRPr lang="en-US" sz="2400" dirty="0">
              <a:solidFill>
                <a:schemeClr val="tx1">
                  <a:lumMod val="65000"/>
                  <a:lumOff val="35000"/>
                </a:schemeClr>
              </a:solidFill>
              <a:latin typeface="Gill Sans MT" panose="020B0502020104020203" pitchFamily="34" charset="0"/>
            </a:endParaRPr>
          </a:p>
        </p:txBody>
      </p:sp>
      <p:grpSp>
        <p:nvGrpSpPr>
          <p:cNvPr id="17" name="Group 16">
            <a:extLst>
              <a:ext uri="{FF2B5EF4-FFF2-40B4-BE49-F238E27FC236}">
                <a16:creationId xmlns:a16="http://schemas.microsoft.com/office/drawing/2014/main" id="{A804B0EB-5662-47B5-B145-42FAC313867B}"/>
              </a:ext>
            </a:extLst>
          </p:cNvPr>
          <p:cNvGrpSpPr/>
          <p:nvPr/>
        </p:nvGrpSpPr>
        <p:grpSpPr>
          <a:xfrm>
            <a:off x="6842858" y="407005"/>
            <a:ext cx="5163004" cy="5759114"/>
            <a:chOff x="6895789" y="-165631"/>
            <a:chExt cx="5388618" cy="5859237"/>
          </a:xfrm>
        </p:grpSpPr>
        <p:pic>
          <p:nvPicPr>
            <p:cNvPr id="18" name="Picture 17">
              <a:extLst>
                <a:ext uri="{FF2B5EF4-FFF2-40B4-BE49-F238E27FC236}">
                  <a16:creationId xmlns:a16="http://schemas.microsoft.com/office/drawing/2014/main" id="{DE2D161A-5F36-43C1-9ED4-34C96806FB6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2019" t="1780" r="15788" b="11565"/>
            <a:stretch/>
          </p:blipFill>
          <p:spPr>
            <a:xfrm>
              <a:off x="6895789" y="-165631"/>
              <a:ext cx="5300659" cy="5706854"/>
            </a:xfrm>
            <a:prstGeom prst="rect">
              <a:avLst/>
            </a:prstGeom>
          </p:spPr>
        </p:pic>
        <p:sp>
          <p:nvSpPr>
            <p:cNvPr id="19" name="Freeform 14">
              <a:extLst>
                <a:ext uri="{FF2B5EF4-FFF2-40B4-BE49-F238E27FC236}">
                  <a16:creationId xmlns:a16="http://schemas.microsoft.com/office/drawing/2014/main" id="{544FA355-D441-400C-A94A-1527F1511EF4}"/>
                </a:ext>
              </a:extLst>
            </p:cNvPr>
            <p:cNvSpPr/>
            <p:nvPr/>
          </p:nvSpPr>
          <p:spPr>
            <a:xfrm>
              <a:off x="7991880" y="698685"/>
              <a:ext cx="4069473" cy="2457363"/>
            </a:xfrm>
            <a:custGeom>
              <a:avLst/>
              <a:gdLst>
                <a:gd name="connsiteX0" fmla="*/ 0 w 2306472"/>
                <a:gd name="connsiteY0" fmla="*/ 245660 h 1433015"/>
                <a:gd name="connsiteX1" fmla="*/ 887105 w 2306472"/>
                <a:gd name="connsiteY1" fmla="*/ 95535 h 1433015"/>
                <a:gd name="connsiteX2" fmla="*/ 1364776 w 2306472"/>
                <a:gd name="connsiteY2" fmla="*/ 0 h 1433015"/>
                <a:gd name="connsiteX3" fmla="*/ 2306472 w 2306472"/>
                <a:gd name="connsiteY3" fmla="*/ 818866 h 1433015"/>
                <a:gd name="connsiteX4" fmla="*/ 818866 w 2306472"/>
                <a:gd name="connsiteY4" fmla="*/ 1433015 h 1433015"/>
                <a:gd name="connsiteX5" fmla="*/ 95534 w 2306472"/>
                <a:gd name="connsiteY5" fmla="*/ 423081 h 1433015"/>
                <a:gd name="connsiteX6" fmla="*/ 0 w 2306472"/>
                <a:gd name="connsiteY6" fmla="*/ 245660 h 1433015"/>
                <a:gd name="connsiteX0" fmla="*/ 0 w 2306472"/>
                <a:gd name="connsiteY0" fmla="*/ 311717 h 1499072"/>
                <a:gd name="connsiteX1" fmla="*/ 887105 w 2306472"/>
                <a:gd name="connsiteY1" fmla="*/ 161592 h 1499072"/>
                <a:gd name="connsiteX2" fmla="*/ 1364776 w 2306472"/>
                <a:gd name="connsiteY2" fmla="*/ 0 h 1499072"/>
                <a:gd name="connsiteX3" fmla="*/ 2306472 w 2306472"/>
                <a:gd name="connsiteY3" fmla="*/ 884923 h 1499072"/>
                <a:gd name="connsiteX4" fmla="*/ 818866 w 2306472"/>
                <a:gd name="connsiteY4" fmla="*/ 1499072 h 1499072"/>
                <a:gd name="connsiteX5" fmla="*/ 95534 w 2306472"/>
                <a:gd name="connsiteY5" fmla="*/ 489138 h 1499072"/>
                <a:gd name="connsiteX6" fmla="*/ 0 w 2306472"/>
                <a:gd name="connsiteY6" fmla="*/ 311717 h 1499072"/>
                <a:gd name="connsiteX0" fmla="*/ 0 w 2313312"/>
                <a:gd name="connsiteY0" fmla="*/ 355755 h 1499072"/>
                <a:gd name="connsiteX1" fmla="*/ 893945 w 2313312"/>
                <a:gd name="connsiteY1" fmla="*/ 161592 h 1499072"/>
                <a:gd name="connsiteX2" fmla="*/ 1371616 w 2313312"/>
                <a:gd name="connsiteY2" fmla="*/ 0 h 1499072"/>
                <a:gd name="connsiteX3" fmla="*/ 2313312 w 2313312"/>
                <a:gd name="connsiteY3" fmla="*/ 884923 h 1499072"/>
                <a:gd name="connsiteX4" fmla="*/ 825706 w 2313312"/>
                <a:gd name="connsiteY4" fmla="*/ 1499072 h 1499072"/>
                <a:gd name="connsiteX5" fmla="*/ 102374 w 2313312"/>
                <a:gd name="connsiteY5" fmla="*/ 489138 h 1499072"/>
                <a:gd name="connsiteX6" fmla="*/ 0 w 2313312"/>
                <a:gd name="connsiteY6" fmla="*/ 355755 h 149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3312" h="1499072">
                  <a:moveTo>
                    <a:pt x="0" y="355755"/>
                  </a:moveTo>
                  <a:lnTo>
                    <a:pt x="893945" y="161592"/>
                  </a:lnTo>
                  <a:lnTo>
                    <a:pt x="1371616" y="0"/>
                  </a:lnTo>
                  <a:lnTo>
                    <a:pt x="2313312" y="884923"/>
                  </a:lnTo>
                  <a:lnTo>
                    <a:pt x="825706" y="1499072"/>
                  </a:lnTo>
                  <a:lnTo>
                    <a:pt x="102374" y="489138"/>
                  </a:lnTo>
                  <a:lnTo>
                    <a:pt x="0" y="355755"/>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55524EB-E242-4C85-81DB-5FE319155846}"/>
                </a:ext>
              </a:extLst>
            </p:cNvPr>
            <p:cNvSpPr txBox="1"/>
            <p:nvPr/>
          </p:nvSpPr>
          <p:spPr>
            <a:xfrm rot="3282134">
              <a:off x="8885289" y="4176797"/>
              <a:ext cx="2695065" cy="338554"/>
            </a:xfrm>
            <a:prstGeom prst="rect">
              <a:avLst/>
            </a:prstGeom>
            <a:noFill/>
          </p:spPr>
          <p:txBody>
            <a:bodyPr wrap="square" rtlCol="0">
              <a:spAutoFit/>
            </a:bodyPr>
            <a:lstStyle/>
            <a:p>
              <a:pPr>
                <a:buNone/>
              </a:pPr>
              <a:r>
                <a:rPr lang="en-US" sz="1600" dirty="0">
                  <a:solidFill>
                    <a:srgbClr val="FFFF00"/>
                  </a:solidFill>
                </a:rPr>
                <a:t>JUDSON RD</a:t>
              </a:r>
            </a:p>
          </p:txBody>
        </p:sp>
        <p:sp>
          <p:nvSpPr>
            <p:cNvPr id="21" name="TextBox 20">
              <a:extLst>
                <a:ext uri="{FF2B5EF4-FFF2-40B4-BE49-F238E27FC236}">
                  <a16:creationId xmlns:a16="http://schemas.microsoft.com/office/drawing/2014/main" id="{C995A5C5-D03E-4F25-A15D-5B254D7AA848}"/>
                </a:ext>
              </a:extLst>
            </p:cNvPr>
            <p:cNvSpPr txBox="1"/>
            <p:nvPr/>
          </p:nvSpPr>
          <p:spPr>
            <a:xfrm>
              <a:off x="10936464" y="4782051"/>
              <a:ext cx="1347943" cy="338554"/>
            </a:xfrm>
            <a:prstGeom prst="rect">
              <a:avLst/>
            </a:prstGeom>
            <a:noFill/>
          </p:spPr>
          <p:txBody>
            <a:bodyPr wrap="square" rtlCol="0">
              <a:spAutoFit/>
            </a:bodyPr>
            <a:lstStyle/>
            <a:p>
              <a:pPr>
                <a:buNone/>
              </a:pPr>
              <a:r>
                <a:rPr lang="en-US" sz="1600" dirty="0">
                  <a:solidFill>
                    <a:srgbClr val="FFFF00"/>
                  </a:solidFill>
                </a:rPr>
                <a:t>1604</a:t>
              </a:r>
            </a:p>
          </p:txBody>
        </p:sp>
      </p:grpSp>
      <p:pic>
        <p:nvPicPr>
          <p:cNvPr id="28" name="Picture 27">
            <a:extLst>
              <a:ext uri="{FF2B5EF4-FFF2-40B4-BE49-F238E27FC236}">
                <a16:creationId xmlns:a16="http://schemas.microsoft.com/office/drawing/2014/main" id="{9C87D793-B042-4C85-AD13-26B06675A49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4351"/>
          <a:stretch/>
        </p:blipFill>
        <p:spPr>
          <a:xfrm>
            <a:off x="765583" y="2982641"/>
            <a:ext cx="5891058" cy="2988936"/>
          </a:xfrm>
          <a:prstGeom prst="rect">
            <a:avLst/>
          </a:prstGeom>
        </p:spPr>
      </p:pic>
    </p:spTree>
    <p:extLst>
      <p:ext uri="{BB962C8B-B14F-4D97-AF65-F5344CB8AC3E}">
        <p14:creationId xmlns:p14="http://schemas.microsoft.com/office/powerpoint/2010/main" val="463827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p:cNvSpPr>
            <a:spLocks noGrp="1"/>
          </p:cNvSpPr>
          <p:nvPr>
            <p:ph type="title"/>
          </p:nvPr>
        </p:nvSpPr>
        <p:spPr>
          <a:xfrm>
            <a:off x="80682" y="249172"/>
            <a:ext cx="9729843" cy="715347"/>
          </a:xfrm>
        </p:spPr>
        <p:txBody>
          <a:bodyPr/>
          <a:lstStyle/>
          <a:p>
            <a:r>
              <a:rPr lang="en-US" dirty="0"/>
              <a:t>Project Overview</a:t>
            </a:r>
          </a:p>
        </p:txBody>
      </p:sp>
      <p:sp>
        <p:nvSpPr>
          <p:cNvPr id="8" name="Title 1"/>
          <p:cNvSpPr txBox="1">
            <a:spLocks/>
          </p:cNvSpPr>
          <p:nvPr/>
        </p:nvSpPr>
        <p:spPr bwMode="auto">
          <a:xfrm>
            <a:off x="4550745" y="2732624"/>
            <a:ext cx="2698123" cy="754617"/>
          </a:xfrm>
          <a:prstGeom prst="rect">
            <a:avLst/>
          </a:prstGeom>
          <a:noFill/>
          <a:ln w="25400">
            <a:solidFill>
              <a:srgbClr val="002060"/>
            </a:solidFill>
            <a:miter lim="800000"/>
            <a:headEnd/>
            <a:tailEnd/>
          </a:ln>
          <a:effectLst/>
        </p:spPr>
        <p:txBody>
          <a:bodyPr vert="horz" wrap="square" lIns="91440" tIns="45720" rIns="91440" bIns="45720" numCol="1" anchor="ctr" anchorCtr="0" compatLnSpc="1">
            <a:prstTxWarp prst="textNoShape">
              <a:avLst/>
            </a:prstTxWarp>
          </a:bodyPr>
          <a:lstStyle/>
          <a:p>
            <a:pPr algn="r">
              <a:spcBef>
                <a:spcPct val="0"/>
              </a:spcBef>
              <a:buNone/>
              <a:defRPr/>
            </a:pPr>
            <a:r>
              <a:rPr lang="en-US" sz="1800" kern="0" dirty="0">
                <a:solidFill>
                  <a:schemeClr val="accent2"/>
                </a:solidFill>
                <a:latin typeface="+mj-lt"/>
                <a:ea typeface="+mj-ea"/>
                <a:cs typeface="+mj-cs"/>
              </a:rPr>
              <a:t>Program </a:t>
            </a:r>
          </a:p>
          <a:p>
            <a:pPr algn="r">
              <a:spcBef>
                <a:spcPct val="0"/>
              </a:spcBef>
              <a:buNone/>
              <a:defRPr/>
            </a:pPr>
            <a:r>
              <a:rPr lang="en-US" sz="1800" kern="0" dirty="0">
                <a:solidFill>
                  <a:schemeClr val="accent2"/>
                </a:solidFill>
                <a:latin typeface="+mj-lt"/>
                <a:ea typeface="+mj-ea"/>
                <a:cs typeface="+mj-cs"/>
              </a:rPr>
              <a:t>Manager</a:t>
            </a:r>
          </a:p>
        </p:txBody>
      </p:sp>
      <p:cxnSp>
        <p:nvCxnSpPr>
          <p:cNvPr id="12" name="Straight Connector 11"/>
          <p:cNvCxnSpPr/>
          <p:nvPr/>
        </p:nvCxnSpPr>
        <p:spPr bwMode="auto">
          <a:xfrm rot="16200000" flipH="1">
            <a:off x="5155804" y="1641757"/>
            <a:ext cx="916339" cy="855519"/>
          </a:xfrm>
          <a:prstGeom prst="line">
            <a:avLst/>
          </a:prstGeom>
          <a:noFill/>
          <a:ln w="9525" cap="flat" cmpd="sng" algn="ctr">
            <a:noFill/>
            <a:prstDash val="solid"/>
            <a:round/>
            <a:headEnd type="none" w="med" len="med"/>
            <a:tailEnd type="none" w="med" len="med"/>
          </a:ln>
          <a:effectLst/>
        </p:spPr>
      </p:cxnSp>
      <p:cxnSp>
        <p:nvCxnSpPr>
          <p:cNvPr id="32" name="Straight Connector 31"/>
          <p:cNvCxnSpPr>
            <a:cxnSpLocks/>
            <a:stCxn id="8" idx="2"/>
          </p:cNvCxnSpPr>
          <p:nvPr/>
        </p:nvCxnSpPr>
        <p:spPr bwMode="auto">
          <a:xfrm>
            <a:off x="5899807" y="3487241"/>
            <a:ext cx="0" cy="292337"/>
          </a:xfrm>
          <a:prstGeom prst="line">
            <a:avLst/>
          </a:prstGeom>
          <a:noFill/>
          <a:ln w="25400" cap="flat" cmpd="sng" algn="ctr">
            <a:solidFill>
              <a:schemeClr val="tx1"/>
            </a:solidFill>
            <a:prstDash val="solid"/>
            <a:round/>
            <a:headEnd type="none" w="med" len="med"/>
            <a:tailEnd type="none" w="med" len="med"/>
          </a:ln>
          <a:effectLst/>
        </p:spPr>
      </p:cxnSp>
      <p:sp>
        <p:nvSpPr>
          <p:cNvPr id="33" name="Title 1"/>
          <p:cNvSpPr txBox="1">
            <a:spLocks/>
          </p:cNvSpPr>
          <p:nvPr/>
        </p:nvSpPr>
        <p:spPr bwMode="auto">
          <a:xfrm>
            <a:off x="4197928" y="3799061"/>
            <a:ext cx="3175223" cy="666909"/>
          </a:xfrm>
          <a:prstGeom prst="rect">
            <a:avLst/>
          </a:prstGeom>
          <a:noFill/>
          <a:ln w="25400">
            <a:solidFill>
              <a:srgbClr val="002060"/>
            </a:solidFill>
            <a:miter lim="800000"/>
            <a:headEnd/>
            <a:tailEnd/>
          </a:ln>
          <a:effectLst/>
        </p:spPr>
        <p:txBody>
          <a:bodyPr vert="horz" wrap="square" lIns="91440" tIns="45720" rIns="91440" bIns="45720" numCol="1" anchor="ctr" anchorCtr="0" compatLnSpc="1">
            <a:prstTxWarp prst="textNoShape">
              <a:avLst/>
            </a:prstTxWarp>
          </a:bodyPr>
          <a:lstStyle/>
          <a:p>
            <a:pPr algn="ctr">
              <a:spcBef>
                <a:spcPct val="0"/>
              </a:spcBef>
              <a:buNone/>
              <a:defRPr/>
            </a:pPr>
            <a:r>
              <a:rPr lang="en-US" sz="2000" kern="0" dirty="0">
                <a:solidFill>
                  <a:schemeClr val="accent2"/>
                </a:solidFill>
                <a:latin typeface="+mj-lt"/>
                <a:ea typeface="+mj-ea"/>
                <a:cs typeface="+mj-cs"/>
              </a:rPr>
              <a:t>Selected Design-Build Firm</a:t>
            </a:r>
          </a:p>
        </p:txBody>
      </p:sp>
      <p:sp>
        <p:nvSpPr>
          <p:cNvPr id="34" name="Title 1"/>
          <p:cNvSpPr txBox="1">
            <a:spLocks/>
          </p:cNvSpPr>
          <p:nvPr/>
        </p:nvSpPr>
        <p:spPr bwMode="auto">
          <a:xfrm>
            <a:off x="5812442" y="4591029"/>
            <a:ext cx="2405126" cy="482050"/>
          </a:xfrm>
          <a:prstGeom prst="rect">
            <a:avLst/>
          </a:prstGeom>
          <a:noFill/>
          <a:ln w="25400">
            <a:solidFill>
              <a:srgbClr val="002060"/>
            </a:solidFill>
            <a:miter lim="800000"/>
            <a:headEnd/>
            <a:tailEnd/>
          </a:ln>
          <a:effectLst/>
        </p:spPr>
        <p:txBody>
          <a:bodyPr vert="horz" wrap="square" lIns="91440" tIns="45720" rIns="91440" bIns="45720" numCol="1" anchor="ctr" anchorCtr="0" compatLnSpc="1">
            <a:prstTxWarp prst="textNoShape">
              <a:avLst/>
            </a:prstTxWarp>
          </a:bodyPr>
          <a:lstStyle/>
          <a:p>
            <a:pPr algn="ctr">
              <a:spcBef>
                <a:spcPct val="0"/>
              </a:spcBef>
              <a:buNone/>
              <a:defRPr/>
            </a:pPr>
            <a:r>
              <a:rPr lang="en-US" sz="1800" kern="0" dirty="0">
                <a:solidFill>
                  <a:schemeClr val="accent2"/>
                </a:solidFill>
                <a:latin typeface="+mj-lt"/>
                <a:ea typeface="+mj-ea"/>
                <a:cs typeface="+mj-cs"/>
              </a:rPr>
              <a:t>Construction Team</a:t>
            </a:r>
          </a:p>
        </p:txBody>
      </p:sp>
      <p:sp>
        <p:nvSpPr>
          <p:cNvPr id="54" name="Title 1"/>
          <p:cNvSpPr txBox="1">
            <a:spLocks/>
          </p:cNvSpPr>
          <p:nvPr/>
        </p:nvSpPr>
        <p:spPr bwMode="auto">
          <a:xfrm>
            <a:off x="3891050" y="4591029"/>
            <a:ext cx="1685969" cy="482050"/>
          </a:xfrm>
          <a:prstGeom prst="rect">
            <a:avLst/>
          </a:prstGeom>
          <a:noFill/>
          <a:ln w="25400">
            <a:solidFill>
              <a:srgbClr val="002060"/>
            </a:solidFill>
            <a:miter lim="800000"/>
            <a:headEnd/>
            <a:tailEnd/>
          </a:ln>
          <a:effectLst/>
        </p:spPr>
        <p:txBody>
          <a:bodyPr vert="horz" wrap="square" lIns="91440" tIns="45720" rIns="91440" bIns="45720" numCol="1" anchor="ctr" anchorCtr="0" compatLnSpc="1">
            <a:prstTxWarp prst="textNoShape">
              <a:avLst/>
            </a:prstTxWarp>
          </a:bodyPr>
          <a:lstStyle/>
          <a:p>
            <a:pPr algn="ctr">
              <a:spcBef>
                <a:spcPct val="0"/>
              </a:spcBef>
              <a:buNone/>
              <a:defRPr/>
            </a:pPr>
            <a:r>
              <a:rPr lang="en-US" sz="1800" kern="0" dirty="0">
                <a:solidFill>
                  <a:schemeClr val="accent2"/>
                </a:solidFill>
                <a:latin typeface="+mj-lt"/>
                <a:ea typeface="+mj-ea"/>
                <a:cs typeface="+mj-cs"/>
              </a:rPr>
              <a:t>Design Team</a:t>
            </a:r>
          </a:p>
        </p:txBody>
      </p:sp>
      <p:cxnSp>
        <p:nvCxnSpPr>
          <p:cNvPr id="29" name="Straight Connector 28"/>
          <p:cNvCxnSpPr>
            <a:cxnSpLocks/>
            <a:endCxn id="8" idx="0"/>
          </p:cNvCxnSpPr>
          <p:nvPr/>
        </p:nvCxnSpPr>
        <p:spPr bwMode="auto">
          <a:xfrm flipH="1">
            <a:off x="5899807" y="2396296"/>
            <a:ext cx="1502" cy="336328"/>
          </a:xfrm>
          <a:prstGeom prst="line">
            <a:avLst/>
          </a:prstGeom>
          <a:noFill/>
          <a:ln w="25400" cap="flat" cmpd="sng" algn="ctr">
            <a:solidFill>
              <a:schemeClr val="tx1"/>
            </a:solidFill>
            <a:prstDash val="solid"/>
            <a:round/>
            <a:headEnd type="none" w="med" len="med"/>
            <a:tailEnd type="none" w="med" len="med"/>
          </a:ln>
          <a:effectLst/>
        </p:spPr>
      </p:cxnSp>
      <p:sp>
        <p:nvSpPr>
          <p:cNvPr id="40" name="Title 1"/>
          <p:cNvSpPr txBox="1">
            <a:spLocks/>
          </p:cNvSpPr>
          <p:nvPr/>
        </p:nvSpPr>
        <p:spPr bwMode="auto">
          <a:xfrm>
            <a:off x="6449261" y="5236219"/>
            <a:ext cx="1630949" cy="271848"/>
          </a:xfrm>
          <a:prstGeom prst="rect">
            <a:avLst/>
          </a:prstGeom>
          <a:noFill/>
          <a:ln w="25400">
            <a:solidFill>
              <a:srgbClr val="002060"/>
            </a:solidFill>
            <a:miter lim="800000"/>
            <a:headEnd/>
            <a:tailEnd/>
          </a:ln>
          <a:effectLst/>
        </p:spPr>
        <p:txBody>
          <a:bodyPr vert="horz" wrap="square" lIns="91440" tIns="45720" rIns="91440" bIns="45720" numCol="1" anchor="ctr" anchorCtr="0" compatLnSpc="1">
            <a:prstTxWarp prst="textNoShape">
              <a:avLst/>
            </a:prstTxWarp>
          </a:bodyPr>
          <a:lstStyle/>
          <a:p>
            <a:pPr algn="ctr">
              <a:spcBef>
                <a:spcPct val="0"/>
              </a:spcBef>
              <a:buNone/>
              <a:defRPr/>
            </a:pPr>
            <a:r>
              <a:rPr lang="en-US" sz="1600" kern="0" dirty="0">
                <a:solidFill>
                  <a:schemeClr val="accent2"/>
                </a:solidFill>
                <a:latin typeface="+mj-lt"/>
                <a:ea typeface="+mj-ea"/>
                <a:cs typeface="+mj-cs"/>
              </a:rPr>
              <a:t>Subcontractors</a:t>
            </a:r>
          </a:p>
        </p:txBody>
      </p:sp>
      <p:sp>
        <p:nvSpPr>
          <p:cNvPr id="43" name="Title 1"/>
          <p:cNvSpPr txBox="1">
            <a:spLocks/>
          </p:cNvSpPr>
          <p:nvPr/>
        </p:nvSpPr>
        <p:spPr bwMode="auto">
          <a:xfrm>
            <a:off x="4460278" y="5612620"/>
            <a:ext cx="1412324" cy="269090"/>
          </a:xfrm>
          <a:prstGeom prst="rect">
            <a:avLst/>
          </a:prstGeom>
          <a:noFill/>
          <a:ln w="25400">
            <a:solidFill>
              <a:srgbClr val="002060"/>
            </a:solidFill>
            <a:miter lim="800000"/>
            <a:headEnd/>
            <a:tailEnd/>
          </a:ln>
          <a:effectLst/>
        </p:spPr>
        <p:txBody>
          <a:bodyPr vert="horz" wrap="square" lIns="91440" tIns="45720" rIns="91440" bIns="45720" numCol="1" anchor="ctr" anchorCtr="0" compatLnSpc="1">
            <a:prstTxWarp prst="textNoShape">
              <a:avLst/>
            </a:prstTxWarp>
          </a:bodyPr>
          <a:lstStyle/>
          <a:p>
            <a:pPr algn="ctr">
              <a:spcBef>
                <a:spcPct val="0"/>
              </a:spcBef>
              <a:buNone/>
              <a:defRPr/>
            </a:pPr>
            <a:r>
              <a:rPr lang="en-US" sz="1600" kern="0" dirty="0">
                <a:solidFill>
                  <a:schemeClr val="accent2"/>
                </a:solidFill>
                <a:latin typeface="+mj-lt"/>
                <a:ea typeface="+mj-ea"/>
                <a:cs typeface="+mj-cs"/>
              </a:rPr>
              <a:t>Schedulers</a:t>
            </a:r>
          </a:p>
        </p:txBody>
      </p:sp>
      <p:sp>
        <p:nvSpPr>
          <p:cNvPr id="44" name="Title 1"/>
          <p:cNvSpPr txBox="1">
            <a:spLocks/>
          </p:cNvSpPr>
          <p:nvPr/>
        </p:nvSpPr>
        <p:spPr bwMode="auto">
          <a:xfrm>
            <a:off x="6118111" y="5608326"/>
            <a:ext cx="1412324" cy="269090"/>
          </a:xfrm>
          <a:prstGeom prst="rect">
            <a:avLst/>
          </a:prstGeom>
          <a:noFill/>
          <a:ln w="25400">
            <a:solidFill>
              <a:srgbClr val="002060"/>
            </a:solidFill>
            <a:miter lim="800000"/>
            <a:headEnd/>
            <a:tailEnd/>
          </a:ln>
          <a:effectLst/>
        </p:spPr>
        <p:txBody>
          <a:bodyPr vert="horz" wrap="square" lIns="91440" tIns="45720" rIns="91440" bIns="45720" numCol="1" anchor="ctr" anchorCtr="0" compatLnSpc="1">
            <a:prstTxWarp prst="textNoShape">
              <a:avLst/>
            </a:prstTxWarp>
          </a:bodyPr>
          <a:lstStyle/>
          <a:p>
            <a:pPr algn="ctr">
              <a:spcBef>
                <a:spcPct val="0"/>
              </a:spcBef>
              <a:buNone/>
              <a:defRPr/>
            </a:pPr>
            <a:r>
              <a:rPr lang="en-US" sz="1600" kern="0" dirty="0">
                <a:solidFill>
                  <a:schemeClr val="accent2"/>
                </a:solidFill>
                <a:latin typeface="+mj-lt"/>
                <a:ea typeface="+mj-ea"/>
                <a:cs typeface="+mj-cs"/>
              </a:rPr>
              <a:t>Suppliers</a:t>
            </a:r>
          </a:p>
        </p:txBody>
      </p:sp>
      <p:sp>
        <p:nvSpPr>
          <p:cNvPr id="45" name="Title 1"/>
          <p:cNvSpPr txBox="1">
            <a:spLocks/>
          </p:cNvSpPr>
          <p:nvPr/>
        </p:nvSpPr>
        <p:spPr bwMode="auto">
          <a:xfrm>
            <a:off x="4809427" y="5238977"/>
            <a:ext cx="1412324" cy="269090"/>
          </a:xfrm>
          <a:prstGeom prst="rect">
            <a:avLst/>
          </a:prstGeom>
          <a:noFill/>
          <a:ln w="25400">
            <a:solidFill>
              <a:srgbClr val="002060"/>
            </a:solidFill>
            <a:miter lim="800000"/>
            <a:headEnd/>
            <a:tailEnd/>
          </a:ln>
          <a:effectLst/>
        </p:spPr>
        <p:txBody>
          <a:bodyPr vert="horz" wrap="square" lIns="91440" tIns="45720" rIns="91440" bIns="45720" numCol="1" anchor="ctr" anchorCtr="0" compatLnSpc="1">
            <a:prstTxWarp prst="textNoShape">
              <a:avLst/>
            </a:prstTxWarp>
          </a:bodyPr>
          <a:lstStyle/>
          <a:p>
            <a:pPr algn="ctr">
              <a:spcBef>
                <a:spcPct val="0"/>
              </a:spcBef>
              <a:buNone/>
              <a:defRPr/>
            </a:pPr>
            <a:r>
              <a:rPr lang="en-US" sz="1600" kern="0" dirty="0">
                <a:solidFill>
                  <a:schemeClr val="accent2"/>
                </a:solidFill>
                <a:latin typeface="+mj-lt"/>
                <a:ea typeface="+mj-ea"/>
                <a:cs typeface="+mj-cs"/>
              </a:rPr>
              <a:t>Estimators</a:t>
            </a:r>
          </a:p>
        </p:txBody>
      </p:sp>
      <p:sp>
        <p:nvSpPr>
          <p:cNvPr id="46" name="Title 1"/>
          <p:cNvSpPr txBox="1">
            <a:spLocks/>
          </p:cNvSpPr>
          <p:nvPr/>
        </p:nvSpPr>
        <p:spPr bwMode="auto">
          <a:xfrm>
            <a:off x="1602769" y="4970856"/>
            <a:ext cx="1428126" cy="510409"/>
          </a:xfrm>
          <a:prstGeom prst="rect">
            <a:avLst/>
          </a:prstGeom>
          <a:noFill/>
          <a:ln w="25400">
            <a:solidFill>
              <a:srgbClr val="002060"/>
            </a:solidFill>
            <a:miter lim="800000"/>
            <a:headEnd/>
            <a:tailEnd/>
          </a:ln>
          <a:effectLst/>
        </p:spPr>
        <p:txBody>
          <a:bodyPr vert="horz" wrap="square" lIns="91440" tIns="45720" rIns="91440" bIns="45720" numCol="1" anchor="ctr" anchorCtr="0" compatLnSpc="1">
            <a:prstTxWarp prst="textNoShape">
              <a:avLst/>
            </a:prstTxWarp>
          </a:bodyPr>
          <a:lstStyle/>
          <a:p>
            <a:pPr algn="ctr">
              <a:spcBef>
                <a:spcPct val="0"/>
              </a:spcBef>
              <a:buNone/>
              <a:defRPr/>
            </a:pPr>
            <a:r>
              <a:rPr lang="en-US" sz="1600" kern="0" dirty="0">
                <a:solidFill>
                  <a:schemeClr val="accent2"/>
                </a:solidFill>
                <a:latin typeface="+mj-lt"/>
                <a:ea typeface="+mj-ea"/>
                <a:cs typeface="+mj-cs"/>
              </a:rPr>
              <a:t>Architect of Record</a:t>
            </a:r>
          </a:p>
        </p:txBody>
      </p:sp>
      <p:sp>
        <p:nvSpPr>
          <p:cNvPr id="55" name="Title 1"/>
          <p:cNvSpPr txBox="1">
            <a:spLocks/>
          </p:cNvSpPr>
          <p:nvPr/>
        </p:nvSpPr>
        <p:spPr bwMode="auto">
          <a:xfrm>
            <a:off x="8285891" y="5226061"/>
            <a:ext cx="1292458" cy="288302"/>
          </a:xfrm>
          <a:prstGeom prst="rect">
            <a:avLst/>
          </a:prstGeom>
          <a:noFill/>
          <a:ln w="25400">
            <a:solidFill>
              <a:srgbClr val="002060"/>
            </a:solidFill>
            <a:miter lim="800000"/>
            <a:headEnd/>
            <a:tailEnd/>
          </a:ln>
          <a:effectLst/>
        </p:spPr>
        <p:txBody>
          <a:bodyPr vert="horz" wrap="square" lIns="91440" tIns="45720" rIns="91440" bIns="45720" numCol="1" anchor="ctr" anchorCtr="0" compatLnSpc="1">
            <a:prstTxWarp prst="textNoShape">
              <a:avLst/>
            </a:prstTxWarp>
          </a:bodyPr>
          <a:lstStyle/>
          <a:p>
            <a:pPr algn="ctr">
              <a:spcBef>
                <a:spcPct val="0"/>
              </a:spcBef>
              <a:buNone/>
              <a:defRPr/>
            </a:pPr>
            <a:r>
              <a:rPr lang="en-US" sz="1600" kern="0" dirty="0">
                <a:solidFill>
                  <a:schemeClr val="accent2"/>
                </a:solidFill>
                <a:latin typeface="+mj-lt"/>
                <a:ea typeface="+mj-ea"/>
                <a:cs typeface="+mj-cs"/>
              </a:rPr>
              <a:t>Permits</a:t>
            </a:r>
          </a:p>
        </p:txBody>
      </p:sp>
      <p:sp>
        <p:nvSpPr>
          <p:cNvPr id="56" name="Title 1"/>
          <p:cNvSpPr txBox="1">
            <a:spLocks/>
          </p:cNvSpPr>
          <p:nvPr/>
        </p:nvSpPr>
        <p:spPr bwMode="auto">
          <a:xfrm>
            <a:off x="7753022" y="5606688"/>
            <a:ext cx="1775285" cy="218042"/>
          </a:xfrm>
          <a:prstGeom prst="rect">
            <a:avLst/>
          </a:prstGeom>
          <a:noFill/>
          <a:ln w="25400">
            <a:solidFill>
              <a:srgbClr val="002060"/>
            </a:solidFill>
            <a:miter lim="800000"/>
            <a:headEnd/>
            <a:tailEnd/>
          </a:ln>
          <a:effectLst/>
        </p:spPr>
        <p:txBody>
          <a:bodyPr vert="horz" wrap="square" lIns="91440" tIns="45720" rIns="91440" bIns="45720" numCol="1" anchor="ctr" anchorCtr="0" compatLnSpc="1">
            <a:prstTxWarp prst="textNoShape">
              <a:avLst/>
            </a:prstTxWarp>
          </a:bodyPr>
          <a:lstStyle/>
          <a:p>
            <a:pPr algn="ctr">
              <a:spcBef>
                <a:spcPct val="0"/>
              </a:spcBef>
              <a:buNone/>
              <a:defRPr/>
            </a:pPr>
            <a:r>
              <a:rPr lang="en-US" sz="1600" kern="0" dirty="0">
                <a:solidFill>
                  <a:schemeClr val="accent2"/>
                </a:solidFill>
                <a:latin typeface="+mj-lt"/>
                <a:ea typeface="+mj-ea"/>
                <a:cs typeface="+mj-cs"/>
              </a:rPr>
              <a:t>Manufacturers</a:t>
            </a:r>
          </a:p>
        </p:txBody>
      </p:sp>
      <p:sp>
        <p:nvSpPr>
          <p:cNvPr id="57" name="Title 1"/>
          <p:cNvSpPr txBox="1">
            <a:spLocks/>
          </p:cNvSpPr>
          <p:nvPr/>
        </p:nvSpPr>
        <p:spPr bwMode="auto">
          <a:xfrm>
            <a:off x="3152964" y="5177933"/>
            <a:ext cx="1412324" cy="269090"/>
          </a:xfrm>
          <a:prstGeom prst="rect">
            <a:avLst/>
          </a:prstGeom>
          <a:noFill/>
          <a:ln w="25400">
            <a:solidFill>
              <a:srgbClr val="002060"/>
            </a:solidFill>
            <a:miter lim="800000"/>
            <a:headEnd/>
            <a:tailEnd/>
          </a:ln>
          <a:effectLst/>
        </p:spPr>
        <p:txBody>
          <a:bodyPr vert="horz" wrap="square" lIns="91440" tIns="45720" rIns="91440" bIns="45720" numCol="1" anchor="ctr" anchorCtr="0" compatLnSpc="1">
            <a:prstTxWarp prst="textNoShape">
              <a:avLst/>
            </a:prstTxWarp>
          </a:bodyPr>
          <a:lstStyle/>
          <a:p>
            <a:pPr algn="ctr">
              <a:spcBef>
                <a:spcPct val="0"/>
              </a:spcBef>
              <a:buNone/>
              <a:defRPr/>
            </a:pPr>
            <a:r>
              <a:rPr lang="en-US" sz="1600" kern="0" dirty="0">
                <a:solidFill>
                  <a:schemeClr val="accent2"/>
                </a:solidFill>
                <a:latin typeface="+mj-lt"/>
                <a:ea typeface="+mj-ea"/>
                <a:cs typeface="+mj-cs"/>
              </a:rPr>
              <a:t>Engineers</a:t>
            </a:r>
          </a:p>
        </p:txBody>
      </p:sp>
      <p:pic>
        <p:nvPicPr>
          <p:cNvPr id="1026" name="Picture 2" descr="APSI Construction Managemen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9616" y="2951722"/>
            <a:ext cx="1247596" cy="438715"/>
          </a:xfrm>
          <a:prstGeom prst="rect">
            <a:avLst/>
          </a:prstGeom>
          <a:noFill/>
          <a:extLst>
            <a:ext uri="{909E8E84-426E-40DD-AFC4-6F175D3DCCD1}">
              <a14:hiddenFill xmlns:a14="http://schemas.microsoft.com/office/drawing/2010/main">
                <a:solidFill>
                  <a:srgbClr val="FFFFFF"/>
                </a:solidFill>
              </a14:hiddenFill>
            </a:ext>
          </a:extLst>
        </p:spPr>
      </p:pic>
      <p:sp>
        <p:nvSpPr>
          <p:cNvPr id="27" name="Subtitle 3"/>
          <p:cNvSpPr txBox="1">
            <a:spLocks/>
          </p:cNvSpPr>
          <p:nvPr/>
        </p:nvSpPr>
        <p:spPr>
          <a:xfrm>
            <a:off x="80682" y="876968"/>
            <a:ext cx="8570621" cy="39840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2400" dirty="0">
                <a:solidFill>
                  <a:schemeClr val="accent5">
                    <a:lumMod val="75000"/>
                  </a:schemeClr>
                </a:solidFill>
                <a:latin typeface="Gill Sans MT" panose="020B0502020104020203" pitchFamily="34" charset="0"/>
              </a:rPr>
              <a:t>Communication Plan</a:t>
            </a:r>
          </a:p>
        </p:txBody>
      </p:sp>
      <p:pic>
        <p:nvPicPr>
          <p:cNvPr id="5" name="Picture 4"/>
          <p:cNvPicPr>
            <a:picLocks noChangeAspect="1"/>
          </p:cNvPicPr>
          <p:nvPr/>
        </p:nvPicPr>
        <p:blipFill>
          <a:blip r:embed="rId5"/>
          <a:stretch>
            <a:fillRect/>
          </a:stretch>
        </p:blipFill>
        <p:spPr>
          <a:xfrm>
            <a:off x="4980452" y="403404"/>
            <a:ext cx="1932890" cy="1089935"/>
          </a:xfrm>
          <a:prstGeom prst="rect">
            <a:avLst/>
          </a:prstGeom>
        </p:spPr>
      </p:pic>
      <p:sp>
        <p:nvSpPr>
          <p:cNvPr id="35" name="Title 1"/>
          <p:cNvSpPr txBox="1">
            <a:spLocks/>
          </p:cNvSpPr>
          <p:nvPr/>
        </p:nvSpPr>
        <p:spPr bwMode="auto">
          <a:xfrm>
            <a:off x="447443" y="5547420"/>
            <a:ext cx="2086303" cy="436084"/>
          </a:xfrm>
          <a:prstGeom prst="rect">
            <a:avLst/>
          </a:prstGeom>
          <a:noFill/>
          <a:ln w="25400">
            <a:solidFill>
              <a:srgbClr val="002060"/>
            </a:solidFill>
            <a:miter lim="800000"/>
            <a:headEnd/>
            <a:tailEnd/>
          </a:ln>
          <a:effectLst/>
        </p:spPr>
        <p:txBody>
          <a:bodyPr vert="horz" wrap="square" lIns="91440" tIns="45720" rIns="91440" bIns="45720" numCol="1" anchor="ctr" anchorCtr="0" compatLnSpc="1">
            <a:prstTxWarp prst="textNoShape">
              <a:avLst/>
            </a:prstTxWarp>
          </a:bodyPr>
          <a:lstStyle/>
          <a:p>
            <a:pPr algn="ctr">
              <a:spcBef>
                <a:spcPct val="0"/>
              </a:spcBef>
              <a:buNone/>
              <a:defRPr/>
            </a:pPr>
            <a:r>
              <a:rPr lang="en-US" sz="1400" kern="0" dirty="0">
                <a:solidFill>
                  <a:schemeClr val="accent2"/>
                </a:solidFill>
                <a:latin typeface="+mj-lt"/>
                <a:ea typeface="+mj-ea"/>
                <a:cs typeface="+mj-cs"/>
              </a:rPr>
              <a:t>Enhanced Commissioning</a:t>
            </a:r>
          </a:p>
        </p:txBody>
      </p:sp>
      <p:sp>
        <p:nvSpPr>
          <p:cNvPr id="30" name="Title 1">
            <a:extLst>
              <a:ext uri="{FF2B5EF4-FFF2-40B4-BE49-F238E27FC236}">
                <a16:creationId xmlns:a16="http://schemas.microsoft.com/office/drawing/2014/main" id="{5079079D-5CBD-4236-B387-4C339C1270A6}"/>
              </a:ext>
            </a:extLst>
          </p:cNvPr>
          <p:cNvSpPr txBox="1">
            <a:spLocks/>
          </p:cNvSpPr>
          <p:nvPr/>
        </p:nvSpPr>
        <p:spPr bwMode="auto">
          <a:xfrm>
            <a:off x="4359282" y="1832619"/>
            <a:ext cx="3175230" cy="577031"/>
          </a:xfrm>
          <a:prstGeom prst="rect">
            <a:avLst/>
          </a:prstGeom>
          <a:noFill/>
          <a:ln w="25400">
            <a:solidFill>
              <a:srgbClr val="002060"/>
            </a:solidFill>
            <a:miter lim="800000"/>
            <a:headEnd/>
            <a:tailEnd/>
          </a:ln>
          <a:effectLst/>
        </p:spPr>
        <p:txBody>
          <a:bodyPr vert="horz" wrap="square" lIns="91440" tIns="45720" rIns="91440" bIns="45720" numCol="1" anchor="ctr" anchorCtr="0" compatLnSpc="1">
            <a:prstTxWarp prst="textNoShape">
              <a:avLst/>
            </a:prstTxWarp>
          </a:bodyPr>
          <a:lstStyle/>
          <a:p>
            <a:pPr algn="ctr">
              <a:spcBef>
                <a:spcPct val="0"/>
              </a:spcBef>
              <a:buNone/>
              <a:defRPr/>
            </a:pPr>
            <a:r>
              <a:rPr lang="en-US" sz="2000" kern="0" dirty="0">
                <a:solidFill>
                  <a:schemeClr val="accent2"/>
                </a:solidFill>
                <a:latin typeface="+mj-lt"/>
                <a:ea typeface="+mj-ea"/>
                <a:cs typeface="+mj-cs"/>
              </a:rPr>
              <a:t>SAWS  Project Manager</a:t>
            </a:r>
          </a:p>
        </p:txBody>
      </p:sp>
      <p:sp>
        <p:nvSpPr>
          <p:cNvPr id="36" name="Title 1">
            <a:extLst>
              <a:ext uri="{FF2B5EF4-FFF2-40B4-BE49-F238E27FC236}">
                <a16:creationId xmlns:a16="http://schemas.microsoft.com/office/drawing/2014/main" id="{CDF2AB19-F755-42FB-A601-C9F877124B0D}"/>
              </a:ext>
            </a:extLst>
          </p:cNvPr>
          <p:cNvSpPr txBox="1">
            <a:spLocks/>
          </p:cNvSpPr>
          <p:nvPr/>
        </p:nvSpPr>
        <p:spPr bwMode="auto">
          <a:xfrm>
            <a:off x="2673313" y="5555217"/>
            <a:ext cx="1685969" cy="436084"/>
          </a:xfrm>
          <a:prstGeom prst="rect">
            <a:avLst/>
          </a:prstGeom>
          <a:noFill/>
          <a:ln w="25400">
            <a:solidFill>
              <a:srgbClr val="002060"/>
            </a:solidFill>
            <a:miter lim="800000"/>
            <a:headEnd/>
            <a:tailEnd/>
          </a:ln>
          <a:effectLst/>
        </p:spPr>
        <p:txBody>
          <a:bodyPr vert="horz" wrap="square" lIns="91440" tIns="45720" rIns="91440" bIns="45720" numCol="1" anchor="ctr" anchorCtr="0" compatLnSpc="1">
            <a:prstTxWarp prst="textNoShape">
              <a:avLst/>
            </a:prstTxWarp>
          </a:bodyPr>
          <a:lstStyle/>
          <a:p>
            <a:pPr algn="ctr">
              <a:spcBef>
                <a:spcPct val="0"/>
              </a:spcBef>
              <a:buNone/>
              <a:defRPr/>
            </a:pPr>
            <a:r>
              <a:rPr lang="en-US" sz="1400" kern="0" dirty="0">
                <a:solidFill>
                  <a:schemeClr val="accent2"/>
                </a:solidFill>
                <a:latin typeface="+mj-lt"/>
                <a:ea typeface="+mj-ea"/>
                <a:cs typeface="+mj-cs"/>
              </a:rPr>
              <a:t>Code Consultants</a:t>
            </a:r>
          </a:p>
        </p:txBody>
      </p:sp>
      <p:cxnSp>
        <p:nvCxnSpPr>
          <p:cNvPr id="38" name="Straight Connector 37">
            <a:extLst>
              <a:ext uri="{FF2B5EF4-FFF2-40B4-BE49-F238E27FC236}">
                <a16:creationId xmlns:a16="http://schemas.microsoft.com/office/drawing/2014/main" id="{6D2A2BA3-79EE-46E6-8A0F-695999FBA4AD}"/>
              </a:ext>
            </a:extLst>
          </p:cNvPr>
          <p:cNvCxnSpPr>
            <a:cxnSpLocks/>
          </p:cNvCxnSpPr>
          <p:nvPr/>
        </p:nvCxnSpPr>
        <p:spPr bwMode="auto">
          <a:xfrm flipH="1">
            <a:off x="5888153" y="1490489"/>
            <a:ext cx="1502" cy="336328"/>
          </a:xfrm>
          <a:prstGeom prst="line">
            <a:avLst/>
          </a:prstGeom>
          <a:noFill/>
          <a:ln w="25400" cap="flat" cmpd="sng" algn="ctr">
            <a:solidFill>
              <a:schemeClr val="tx1"/>
            </a:solidFill>
            <a:prstDash val="solid"/>
            <a:round/>
            <a:headEnd type="none" w="med" len="med"/>
            <a:tailEnd type="none" w="med" len="med"/>
          </a:ln>
          <a:effectLst/>
        </p:spPr>
      </p:cxnSp>
      <p:sp>
        <p:nvSpPr>
          <p:cNvPr id="39" name="Title 1">
            <a:extLst>
              <a:ext uri="{FF2B5EF4-FFF2-40B4-BE49-F238E27FC236}">
                <a16:creationId xmlns:a16="http://schemas.microsoft.com/office/drawing/2014/main" id="{1137D18F-6D2A-4D60-996F-A75CFA706723}"/>
              </a:ext>
            </a:extLst>
          </p:cNvPr>
          <p:cNvSpPr txBox="1">
            <a:spLocks/>
          </p:cNvSpPr>
          <p:nvPr/>
        </p:nvSpPr>
        <p:spPr bwMode="auto">
          <a:xfrm>
            <a:off x="8452991" y="4945737"/>
            <a:ext cx="1857731" cy="231014"/>
          </a:xfrm>
          <a:prstGeom prst="rect">
            <a:avLst/>
          </a:prstGeom>
          <a:noFill/>
          <a:ln w="25400">
            <a:solidFill>
              <a:srgbClr val="002060"/>
            </a:solidFill>
            <a:miter lim="800000"/>
            <a:headEnd/>
            <a:tailEnd/>
          </a:ln>
          <a:effectLst/>
        </p:spPr>
        <p:txBody>
          <a:bodyPr vert="horz" wrap="square" lIns="91440" tIns="45720" rIns="91440" bIns="45720" numCol="1" anchor="ctr" anchorCtr="0" compatLnSpc="1">
            <a:prstTxWarp prst="textNoShape">
              <a:avLst/>
            </a:prstTxWarp>
          </a:bodyPr>
          <a:lstStyle/>
          <a:p>
            <a:pPr algn="ctr">
              <a:spcBef>
                <a:spcPct val="0"/>
              </a:spcBef>
              <a:buNone/>
              <a:defRPr/>
            </a:pPr>
            <a:r>
              <a:rPr lang="en-US" sz="1600" kern="0" dirty="0">
                <a:solidFill>
                  <a:schemeClr val="accent2"/>
                </a:solidFill>
                <a:latin typeface="+mj-lt"/>
                <a:ea typeface="+mj-ea"/>
                <a:cs typeface="+mj-cs"/>
              </a:rPr>
              <a:t>Superintendents</a:t>
            </a:r>
          </a:p>
        </p:txBody>
      </p:sp>
    </p:spTree>
    <p:extLst>
      <p:ext uri="{BB962C8B-B14F-4D97-AF65-F5344CB8AC3E}">
        <p14:creationId xmlns:p14="http://schemas.microsoft.com/office/powerpoint/2010/main" val="3557902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873" y="964810"/>
            <a:ext cx="11651010" cy="3334011"/>
          </a:xfrm>
        </p:spPr>
        <p:txBody>
          <a:bodyPr/>
          <a:lstStyle/>
          <a:p>
            <a:r>
              <a:rPr lang="en-US" dirty="0"/>
              <a:t>Questions are defined in the RFQ as follows:</a:t>
            </a:r>
          </a:p>
          <a:p>
            <a:pPr marL="0" indent="0">
              <a:buNone/>
            </a:pPr>
            <a:r>
              <a:rPr lang="en-US" sz="2400" dirty="0"/>
              <a:t> </a:t>
            </a:r>
          </a:p>
          <a:p>
            <a:pPr algn="just"/>
            <a:r>
              <a:rPr lang="en-US" b="1" i="1" u="sng" dirty="0"/>
              <a:t>Technical questions</a:t>
            </a:r>
            <a:r>
              <a:rPr lang="en-US" b="1" u="sng" dirty="0"/>
              <a:t> </a:t>
            </a:r>
            <a:r>
              <a:rPr lang="en-US" dirty="0"/>
              <a:t>are those of a procedural nature, regarding the solicitation process, and questions intended to better understand the Scope of Services and Work. </a:t>
            </a:r>
          </a:p>
          <a:p>
            <a:pPr algn="just"/>
            <a:r>
              <a:rPr lang="en-US" b="1" i="1" u="sng" dirty="0"/>
              <a:t>Non-technical questions </a:t>
            </a:r>
            <a:r>
              <a:rPr lang="en-US" dirty="0"/>
              <a:t>are those concerning the terms of the Agreement or other matters not related to scope and matters of procedure.  </a:t>
            </a:r>
          </a:p>
          <a:p>
            <a:pPr lvl="1" algn="just"/>
            <a:r>
              <a:rPr lang="en-US" dirty="0"/>
              <a:t>Non-technical questions shall be deferred until a Respondent has been selected to commence negotiations.</a:t>
            </a:r>
          </a:p>
        </p:txBody>
      </p:sp>
      <p:sp>
        <p:nvSpPr>
          <p:cNvPr id="5" name="Rectangle 2"/>
          <p:cNvSpPr txBox="1">
            <a:spLocks noChangeArrowheads="1"/>
          </p:cNvSpPr>
          <p:nvPr/>
        </p:nvSpPr>
        <p:spPr>
          <a:xfrm>
            <a:off x="138873" y="323655"/>
            <a:ext cx="8921750" cy="654050"/>
          </a:xfrm>
          <a:prstGeom prst="rect">
            <a:avLst/>
          </a:prstGeom>
        </p:spPr>
        <p:txBody>
          <a:bodyPr/>
          <a:lstStyle>
            <a:lvl1pPr algn="l" defTabSz="914400" rtl="0" eaLnBrk="1" latinLnBrk="0" hangingPunct="1">
              <a:spcBef>
                <a:spcPct val="0"/>
              </a:spcBef>
              <a:buNone/>
              <a:defRPr sz="4000" b="1" kern="1200" baseline="0">
                <a:solidFill>
                  <a:schemeClr val="bg1">
                    <a:lumMod val="50000"/>
                  </a:schemeClr>
                </a:solidFill>
                <a:latin typeface="Calibri" pitchFamily="34" charset="0"/>
                <a:ea typeface="+mj-ea"/>
                <a:cs typeface="+mj-cs"/>
              </a:defRPr>
            </a:lvl1pPr>
          </a:lstStyle>
          <a:p>
            <a:pPr fontAlgn="auto">
              <a:spcAft>
                <a:spcPts val="0"/>
              </a:spcAft>
            </a:pPr>
            <a:r>
              <a:rPr lang="en-US" b="0" dirty="0">
                <a:latin typeface="Gill Sans MT" panose="020B0502020104020203" pitchFamily="34" charset="0"/>
              </a:rPr>
              <a:t>Questions</a:t>
            </a:r>
          </a:p>
        </p:txBody>
      </p:sp>
    </p:spTree>
    <p:extLst>
      <p:ext uri="{BB962C8B-B14F-4D97-AF65-F5344CB8AC3E}">
        <p14:creationId xmlns:p14="http://schemas.microsoft.com/office/powerpoint/2010/main" val="3461104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653" y="1168205"/>
            <a:ext cx="11279338" cy="4080070"/>
          </a:xfrm>
        </p:spPr>
        <p:txBody>
          <a:bodyPr/>
          <a:lstStyle/>
          <a:p>
            <a:r>
              <a:rPr lang="en-US" sz="2400" dirty="0"/>
              <a:t>Technical questions should be submitted no later than March19, 2021 at 4:00 p.m. CDT</a:t>
            </a:r>
          </a:p>
          <a:p>
            <a:r>
              <a:rPr lang="en-US" sz="2400" dirty="0"/>
              <a:t>Must be in writing, by email or fax to:</a:t>
            </a:r>
          </a:p>
          <a:p>
            <a:pPr marL="457200" lvl="1" indent="0" algn="ctr">
              <a:buNone/>
            </a:pPr>
            <a:endParaRPr lang="en-US" sz="1200" b="1" dirty="0"/>
          </a:p>
          <a:p>
            <a:pPr marL="457200" lvl="1" indent="0" algn="ctr">
              <a:buNone/>
            </a:pPr>
            <a:r>
              <a:rPr lang="en-US" sz="2400" b="1" dirty="0"/>
              <a:t>Florinda Gonzales</a:t>
            </a:r>
          </a:p>
          <a:p>
            <a:pPr marL="457200" lvl="1" indent="0" algn="ctr">
              <a:buNone/>
            </a:pPr>
            <a:r>
              <a:rPr lang="en-US" sz="2400" dirty="0"/>
              <a:t>Contract Administration Department </a:t>
            </a:r>
          </a:p>
          <a:p>
            <a:pPr marL="457200" lvl="1" indent="0" algn="ctr">
              <a:buNone/>
            </a:pPr>
            <a:r>
              <a:rPr lang="en-US" sz="2400" dirty="0"/>
              <a:t>San Antonio Water System</a:t>
            </a:r>
          </a:p>
          <a:p>
            <a:pPr marL="457200" lvl="1" indent="0" algn="ctr">
              <a:buNone/>
            </a:pPr>
            <a:r>
              <a:rPr lang="en-US" sz="2400" dirty="0">
                <a:hlinkClick r:id="rId3"/>
              </a:rPr>
              <a:t>Florinda.Gonzales@saws.org</a:t>
            </a:r>
            <a:endParaRPr lang="en-US" sz="2400" dirty="0"/>
          </a:p>
          <a:p>
            <a:pPr marL="457200" lvl="1" indent="0" algn="ctr">
              <a:buNone/>
            </a:pPr>
            <a:r>
              <a:rPr lang="en-US" sz="2400" dirty="0"/>
              <a:t>Fax No.: 210.233.4253</a:t>
            </a:r>
          </a:p>
          <a:p>
            <a:pPr marL="457200" lvl="1" indent="0" algn="ctr">
              <a:buNone/>
            </a:pPr>
            <a:endParaRPr lang="en-US" sz="1200" dirty="0"/>
          </a:p>
          <a:p>
            <a:r>
              <a:rPr lang="en-US" sz="2400" dirty="0"/>
              <a:t>Non-technical questions will not be accepted</a:t>
            </a:r>
          </a:p>
          <a:p>
            <a:pPr marL="457200" lvl="1" indent="0" algn="ctr">
              <a:buNone/>
            </a:pPr>
            <a:endParaRPr lang="en-US" sz="2400" dirty="0"/>
          </a:p>
          <a:p>
            <a:pPr marL="457200" lvl="1" indent="0" algn="ctr">
              <a:buNone/>
            </a:pPr>
            <a:endParaRPr lang="en-US" sz="2400" dirty="0"/>
          </a:p>
        </p:txBody>
      </p:sp>
      <p:sp>
        <p:nvSpPr>
          <p:cNvPr id="5" name="Rectangle 2"/>
          <p:cNvSpPr txBox="1">
            <a:spLocks noChangeArrowheads="1"/>
          </p:cNvSpPr>
          <p:nvPr/>
        </p:nvSpPr>
        <p:spPr>
          <a:xfrm>
            <a:off x="138873" y="323655"/>
            <a:ext cx="8921750" cy="654050"/>
          </a:xfrm>
          <a:prstGeom prst="rect">
            <a:avLst/>
          </a:prstGeom>
        </p:spPr>
        <p:txBody>
          <a:bodyPr/>
          <a:lstStyle>
            <a:lvl1pPr algn="l" defTabSz="914400" rtl="0" eaLnBrk="1" latinLnBrk="0" hangingPunct="1">
              <a:spcBef>
                <a:spcPct val="0"/>
              </a:spcBef>
              <a:buNone/>
              <a:defRPr sz="4000" b="1" kern="1200" baseline="0">
                <a:solidFill>
                  <a:schemeClr val="bg1">
                    <a:lumMod val="50000"/>
                  </a:schemeClr>
                </a:solidFill>
                <a:latin typeface="Calibri" pitchFamily="34" charset="0"/>
                <a:ea typeface="+mj-ea"/>
                <a:cs typeface="+mj-cs"/>
              </a:defRPr>
            </a:lvl1pPr>
          </a:lstStyle>
          <a:p>
            <a:pPr fontAlgn="auto">
              <a:spcAft>
                <a:spcPts val="0"/>
              </a:spcAft>
            </a:pPr>
            <a:r>
              <a:rPr lang="en-US" b="0" dirty="0">
                <a:latin typeface="Gill Sans MT" panose="020B0502020104020203" pitchFamily="34" charset="0"/>
              </a:rPr>
              <a:t>Questions</a:t>
            </a:r>
          </a:p>
        </p:txBody>
      </p:sp>
    </p:spTree>
    <p:extLst>
      <p:ext uri="{BB962C8B-B14F-4D97-AF65-F5344CB8AC3E}">
        <p14:creationId xmlns:p14="http://schemas.microsoft.com/office/powerpoint/2010/main" val="3632932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question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5980" y="899377"/>
            <a:ext cx="3399433" cy="34983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03162" y="2558793"/>
            <a:ext cx="6288902" cy="120032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buNone/>
            </a:pPr>
            <a:r>
              <a:rPr lang="en-US" sz="7200" b="1" cap="none" spc="0" dirty="0">
                <a:ln/>
                <a:solidFill>
                  <a:srgbClr val="0070C0"/>
                </a:solidFill>
                <a:effectLst/>
              </a:rPr>
              <a:t>QUESTIONS</a:t>
            </a:r>
          </a:p>
        </p:txBody>
      </p:sp>
      <p:sp>
        <p:nvSpPr>
          <p:cNvPr id="5" name="Rectangle 4"/>
          <p:cNvSpPr/>
          <p:nvPr/>
        </p:nvSpPr>
        <p:spPr>
          <a:xfrm>
            <a:off x="677334" y="4807684"/>
            <a:ext cx="10972800" cy="769441"/>
          </a:xfrm>
          <a:prstGeom prst="rect">
            <a:avLst/>
          </a:prstGeom>
        </p:spPr>
        <p:txBody>
          <a:bodyPr wrap="square">
            <a:spAutoFit/>
          </a:bodyPr>
          <a:lstStyle/>
          <a:p>
            <a:pPr algn="ctr">
              <a:buNone/>
            </a:pPr>
            <a:r>
              <a:rPr lang="en-US" sz="2000" b="1" dirty="0">
                <a:latin typeface="+mj-lt"/>
              </a:rPr>
              <a:t>(Submit through WebEx chat or via email to </a:t>
            </a:r>
            <a:r>
              <a:rPr lang="en-US" sz="2000" u="sng" dirty="0">
                <a:solidFill>
                  <a:srgbClr val="0000FF"/>
                </a:solidFill>
              </a:rPr>
              <a:t>Florinda.Gonzales@saws.org</a:t>
            </a:r>
            <a:endParaRPr lang="en-US" sz="2000" dirty="0"/>
          </a:p>
          <a:p>
            <a:pPr algn="ctr">
              <a:buNone/>
            </a:pPr>
            <a:r>
              <a:rPr lang="en-US" sz="2000" b="1" dirty="0">
                <a:latin typeface="+mj-lt"/>
              </a:rPr>
              <a:t>)</a:t>
            </a:r>
          </a:p>
        </p:txBody>
      </p:sp>
    </p:spTree>
    <p:extLst>
      <p:ext uri="{BB962C8B-B14F-4D97-AF65-F5344CB8AC3E}">
        <p14:creationId xmlns:p14="http://schemas.microsoft.com/office/powerpoint/2010/main" val="52028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38732" y="756520"/>
            <a:ext cx="7327128" cy="776644"/>
          </a:xfrm>
        </p:spPr>
        <p:txBody>
          <a:bodyPr/>
          <a:lstStyle/>
          <a:p>
            <a:pPr algn="just">
              <a:spcBef>
                <a:spcPts val="0"/>
              </a:spcBef>
            </a:pPr>
            <a:endParaRPr lang="en-US" sz="800" dirty="0">
              <a:latin typeface="Arial" pitchFamily="34" charset="0"/>
              <a:cs typeface="Arial" pitchFamily="34" charset="0"/>
            </a:endParaRPr>
          </a:p>
          <a:p>
            <a:pPr algn="just">
              <a:spcBef>
                <a:spcPts val="0"/>
              </a:spcBef>
            </a:pPr>
            <a:endParaRPr lang="en-US" sz="800" dirty="0">
              <a:latin typeface="Arial" pitchFamily="34" charset="0"/>
              <a:cs typeface="Arial" pitchFamily="34" charset="0"/>
            </a:endParaRPr>
          </a:p>
          <a:p>
            <a:pPr marL="457200" lvl="1" indent="0">
              <a:spcBef>
                <a:spcPts val="0"/>
              </a:spcBef>
              <a:buNone/>
            </a:pPr>
            <a:r>
              <a:rPr lang="en-US" sz="3200" dirty="0">
                <a:cs typeface="Arial" pitchFamily="34" charset="0"/>
              </a:rPr>
              <a:t>	</a:t>
            </a:r>
            <a:endParaRPr lang="en-US" dirty="0">
              <a:cs typeface="Arial"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5321" y="1023244"/>
            <a:ext cx="10136349" cy="5057990"/>
          </a:xfrm>
          <a:prstGeom prst="rect">
            <a:avLst/>
          </a:prstGeom>
        </p:spPr>
      </p:pic>
      <p:sp>
        <p:nvSpPr>
          <p:cNvPr id="9" name="Title 8">
            <a:extLst>
              <a:ext uri="{FF2B5EF4-FFF2-40B4-BE49-F238E27FC236}">
                <a16:creationId xmlns:a16="http://schemas.microsoft.com/office/drawing/2014/main" id="{F556D9AE-FAD3-4E21-874B-C5DFF51293BA}"/>
              </a:ext>
            </a:extLst>
          </p:cNvPr>
          <p:cNvSpPr>
            <a:spLocks noGrp="1"/>
          </p:cNvSpPr>
          <p:nvPr>
            <p:ph type="title"/>
          </p:nvPr>
        </p:nvSpPr>
        <p:spPr>
          <a:xfrm>
            <a:off x="22933" y="215332"/>
            <a:ext cx="11389896" cy="675204"/>
          </a:xfrm>
        </p:spPr>
        <p:txBody>
          <a:bodyPr/>
          <a:lstStyle/>
          <a:p>
            <a:r>
              <a:rPr lang="en-US" dirty="0"/>
              <a:t>Use of utilitarian industrial metal buildings:</a:t>
            </a:r>
          </a:p>
        </p:txBody>
      </p:sp>
      <p:pic>
        <p:nvPicPr>
          <p:cNvPr id="5" name="Picture 4"/>
          <p:cNvPicPr>
            <a:picLocks noChangeAspect="1"/>
          </p:cNvPicPr>
          <p:nvPr/>
        </p:nvPicPr>
        <p:blipFill rotWithShape="1">
          <a:blip r:embed="rId4"/>
          <a:srcRect b="13465"/>
          <a:stretch/>
        </p:blipFill>
        <p:spPr>
          <a:xfrm>
            <a:off x="1220330" y="927201"/>
            <a:ext cx="8823836" cy="5085947"/>
          </a:xfrm>
          <a:prstGeom prst="rect">
            <a:avLst/>
          </a:prstGeom>
        </p:spPr>
      </p:pic>
      <p:pic>
        <p:nvPicPr>
          <p:cNvPr id="3" name="Picture 2"/>
          <p:cNvPicPr>
            <a:picLocks noChangeAspect="1"/>
          </p:cNvPicPr>
          <p:nvPr/>
        </p:nvPicPr>
        <p:blipFill rotWithShape="1">
          <a:blip r:embed="rId5"/>
          <a:srcRect l="-112" t="5146" r="112" b="-645"/>
          <a:stretch/>
        </p:blipFill>
        <p:spPr>
          <a:xfrm>
            <a:off x="205420" y="1108636"/>
            <a:ext cx="11781159" cy="5044421"/>
          </a:xfrm>
          <a:prstGeom prst="rect">
            <a:avLst/>
          </a:prstGeom>
        </p:spPr>
      </p:pic>
      <p:pic>
        <p:nvPicPr>
          <p:cNvPr id="15" name="Picture 14">
            <a:extLst>
              <a:ext uri="{FF2B5EF4-FFF2-40B4-BE49-F238E27FC236}">
                <a16:creationId xmlns:a16="http://schemas.microsoft.com/office/drawing/2014/main" id="{A1A62BB7-CCBE-4096-9014-0406175C0413}"/>
              </a:ext>
            </a:extLst>
          </p:cNvPr>
          <p:cNvPicPr>
            <a:picLocks noChangeAspect="1"/>
          </p:cNvPicPr>
          <p:nvPr/>
        </p:nvPicPr>
        <p:blipFill rotWithShape="1">
          <a:blip r:embed="rId6">
            <a:extLst>
              <a:ext uri="{28A0092B-C50C-407E-A947-70E740481C1C}">
                <a14:useLocalDpi xmlns:a14="http://schemas.microsoft.com/office/drawing/2010/main"/>
              </a:ext>
            </a:extLst>
          </a:blip>
          <a:srcRect l="3383" t="-724" r="-912" b="24908"/>
          <a:stretch/>
        </p:blipFill>
        <p:spPr>
          <a:xfrm>
            <a:off x="934781" y="932840"/>
            <a:ext cx="10072825" cy="5220217"/>
          </a:xfrm>
          <a:prstGeom prst="rect">
            <a:avLst/>
          </a:prstGeom>
        </p:spPr>
      </p:pic>
      <p:grpSp>
        <p:nvGrpSpPr>
          <p:cNvPr id="2" name="Group 1">
            <a:extLst>
              <a:ext uri="{FF2B5EF4-FFF2-40B4-BE49-F238E27FC236}">
                <a16:creationId xmlns:a16="http://schemas.microsoft.com/office/drawing/2014/main" id="{2CFF0657-1F68-4FC3-B89F-7BFD28138BBE}"/>
              </a:ext>
            </a:extLst>
          </p:cNvPr>
          <p:cNvGrpSpPr/>
          <p:nvPr/>
        </p:nvGrpSpPr>
        <p:grpSpPr>
          <a:xfrm>
            <a:off x="2686913" y="892454"/>
            <a:ext cx="6818174" cy="5308205"/>
            <a:chOff x="12616480" y="500952"/>
            <a:chExt cx="7083146" cy="5467505"/>
          </a:xfrm>
        </p:grpSpPr>
        <p:pic>
          <p:nvPicPr>
            <p:cNvPr id="10" name="Picture 9">
              <a:extLst>
                <a:ext uri="{FF2B5EF4-FFF2-40B4-BE49-F238E27FC236}">
                  <a16:creationId xmlns:a16="http://schemas.microsoft.com/office/drawing/2014/main" id="{F6059465-CD1E-4A67-B317-30649AAF7D0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2447"/>
            <a:stretch/>
          </p:blipFill>
          <p:spPr>
            <a:xfrm>
              <a:off x="12630127" y="3291448"/>
              <a:ext cx="3481981" cy="2677009"/>
            </a:xfrm>
            <a:prstGeom prst="rect">
              <a:avLst/>
            </a:prstGeom>
          </p:spPr>
        </p:pic>
        <p:pic>
          <p:nvPicPr>
            <p:cNvPr id="11" name="Picture 10">
              <a:extLst>
                <a:ext uri="{FF2B5EF4-FFF2-40B4-BE49-F238E27FC236}">
                  <a16:creationId xmlns:a16="http://schemas.microsoft.com/office/drawing/2014/main" id="{D8B97B87-F0EF-4994-8A3D-3369C72093C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616480" y="500952"/>
              <a:ext cx="3509277" cy="2653014"/>
            </a:xfrm>
            <a:prstGeom prst="rect">
              <a:avLst/>
            </a:prstGeom>
          </p:spPr>
        </p:pic>
        <p:pic>
          <p:nvPicPr>
            <p:cNvPr id="12" name="Picture 11">
              <a:extLst>
                <a:ext uri="{FF2B5EF4-FFF2-40B4-BE49-F238E27FC236}">
                  <a16:creationId xmlns:a16="http://schemas.microsoft.com/office/drawing/2014/main" id="{713A08EC-BC0B-4B8C-9AD5-5266B08DB8A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r="2773"/>
            <a:stretch/>
          </p:blipFill>
          <p:spPr>
            <a:xfrm>
              <a:off x="16197629" y="500952"/>
              <a:ext cx="3501997" cy="2701407"/>
            </a:xfrm>
            <a:prstGeom prst="rect">
              <a:avLst/>
            </a:prstGeom>
          </p:spPr>
        </p:pic>
        <p:pic>
          <p:nvPicPr>
            <p:cNvPr id="13" name="Picture 12">
              <a:extLst>
                <a:ext uri="{FF2B5EF4-FFF2-40B4-BE49-F238E27FC236}">
                  <a16:creationId xmlns:a16="http://schemas.microsoft.com/office/drawing/2014/main" id="{E5976D63-EADB-4256-92B6-E83E1E1B5160}"/>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8729"/>
            <a:stretch/>
          </p:blipFill>
          <p:spPr>
            <a:xfrm>
              <a:off x="16197629" y="3291447"/>
              <a:ext cx="3491786" cy="2677009"/>
            </a:xfrm>
            <a:prstGeom prst="rect">
              <a:avLst/>
            </a:prstGeom>
          </p:spPr>
        </p:pic>
      </p:grpSp>
    </p:spTree>
    <p:extLst>
      <p:ext uri="{BB962C8B-B14F-4D97-AF65-F5344CB8AC3E}">
        <p14:creationId xmlns:p14="http://schemas.microsoft.com/office/powerpoint/2010/main" val="4680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326852"/>
            <a:ext cx="11600597" cy="675204"/>
          </a:xfrm>
        </p:spPr>
        <p:txBody>
          <a:bodyPr/>
          <a:lstStyle/>
          <a:p>
            <a:r>
              <a:rPr lang="en-US" dirty="0"/>
              <a:t>New Northeast </a:t>
            </a:r>
            <a:br>
              <a:rPr lang="en-US" dirty="0"/>
            </a:br>
            <a:r>
              <a:rPr lang="en-US" dirty="0"/>
              <a:t>Operations Center Site</a:t>
            </a:r>
          </a:p>
        </p:txBody>
      </p:sp>
      <p:sp>
        <p:nvSpPr>
          <p:cNvPr id="7" name="Subtitle 6"/>
          <p:cNvSpPr>
            <a:spLocks noGrp="1"/>
          </p:cNvSpPr>
          <p:nvPr>
            <p:ph type="subTitle" idx="13"/>
          </p:nvPr>
        </p:nvSpPr>
        <p:spPr>
          <a:xfrm>
            <a:off x="100854" y="1764863"/>
            <a:ext cx="8539090" cy="445459"/>
          </a:xfrm>
        </p:spPr>
        <p:txBody>
          <a:bodyPr>
            <a:normAutofit lnSpcReduction="10000"/>
          </a:bodyPr>
          <a:lstStyle/>
          <a:p>
            <a:r>
              <a:rPr lang="en-US" dirty="0"/>
              <a:t>Aerial view</a:t>
            </a:r>
          </a:p>
        </p:txBody>
      </p:sp>
      <p:sp>
        <p:nvSpPr>
          <p:cNvPr id="6" name="Rectangle 2"/>
          <p:cNvSpPr>
            <a:spLocks noChangeArrowheads="1"/>
          </p:cNvSpPr>
          <p:nvPr/>
        </p:nvSpPr>
        <p:spPr bwMode="auto">
          <a:xfrm>
            <a:off x="1524000" y="-384720"/>
            <a:ext cx="46679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2" name="Picture 11"/>
          <p:cNvPicPr/>
          <p:nvPr/>
        </p:nvPicPr>
        <p:blipFill rotWithShape="1">
          <a:blip r:embed="rId3" cstate="print">
            <a:extLst>
              <a:ext uri="{28A0092B-C50C-407E-A947-70E740481C1C}">
                <a14:useLocalDpi xmlns:a14="http://schemas.microsoft.com/office/drawing/2010/main" val="0"/>
              </a:ext>
            </a:extLst>
          </a:blip>
          <a:srcRect l="2797" t="15134" r="3068" b="6094"/>
          <a:stretch/>
        </p:blipFill>
        <p:spPr>
          <a:xfrm>
            <a:off x="6100550" y="326852"/>
            <a:ext cx="5363570" cy="5810535"/>
          </a:xfrm>
          <a:prstGeom prst="rect">
            <a:avLst/>
          </a:prstGeom>
        </p:spPr>
      </p:pic>
      <p:sp>
        <p:nvSpPr>
          <p:cNvPr id="2" name="Rectangle 1"/>
          <p:cNvSpPr/>
          <p:nvPr/>
        </p:nvSpPr>
        <p:spPr>
          <a:xfrm>
            <a:off x="7209934" y="2662658"/>
            <a:ext cx="45719" cy="583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rot="16200000">
            <a:off x="6195090" y="4046896"/>
            <a:ext cx="2121126" cy="253916"/>
          </a:xfrm>
          <a:prstGeom prst="rect">
            <a:avLst/>
          </a:prstGeom>
          <a:noFill/>
        </p:spPr>
        <p:txBody>
          <a:bodyPr wrap="square" rtlCol="0">
            <a:spAutoFit/>
          </a:bodyPr>
          <a:lstStyle/>
          <a:p>
            <a:pPr>
              <a:buNone/>
            </a:pPr>
            <a:r>
              <a:rPr lang="en-US" sz="1050" dirty="0">
                <a:solidFill>
                  <a:srgbClr val="FFFF00"/>
                </a:solidFill>
              </a:rPr>
              <a:t>JUDSON RD.</a:t>
            </a:r>
          </a:p>
        </p:txBody>
      </p:sp>
      <p:sp>
        <p:nvSpPr>
          <p:cNvPr id="14" name="TextBox 13"/>
          <p:cNvSpPr txBox="1"/>
          <p:nvPr/>
        </p:nvSpPr>
        <p:spPr>
          <a:xfrm rot="1632389">
            <a:off x="6041259" y="5863260"/>
            <a:ext cx="2121126" cy="253916"/>
          </a:xfrm>
          <a:prstGeom prst="rect">
            <a:avLst/>
          </a:prstGeom>
          <a:noFill/>
        </p:spPr>
        <p:txBody>
          <a:bodyPr wrap="square" rtlCol="0">
            <a:spAutoFit/>
          </a:bodyPr>
          <a:lstStyle/>
          <a:p>
            <a:pPr>
              <a:buNone/>
            </a:pPr>
            <a:r>
              <a:rPr lang="en-US" sz="1050" dirty="0">
                <a:solidFill>
                  <a:srgbClr val="FFFF00"/>
                </a:solidFill>
              </a:rPr>
              <a:t>N LOOP 1604</a:t>
            </a:r>
          </a:p>
        </p:txBody>
      </p:sp>
    </p:spTree>
    <p:extLst>
      <p:ext uri="{BB962C8B-B14F-4D97-AF65-F5344CB8AC3E}">
        <p14:creationId xmlns:p14="http://schemas.microsoft.com/office/powerpoint/2010/main" val="3063748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326852"/>
            <a:ext cx="11600597" cy="675204"/>
          </a:xfrm>
        </p:spPr>
        <p:txBody>
          <a:bodyPr/>
          <a:lstStyle/>
          <a:p>
            <a:r>
              <a:rPr lang="en-US" dirty="0"/>
              <a:t>Existing Northeast</a:t>
            </a:r>
            <a:br>
              <a:rPr lang="en-US" dirty="0"/>
            </a:br>
            <a:r>
              <a:rPr lang="en-US" dirty="0"/>
              <a:t>Service Center</a:t>
            </a:r>
          </a:p>
        </p:txBody>
      </p:sp>
      <p:sp>
        <p:nvSpPr>
          <p:cNvPr id="7" name="Subtitle 6"/>
          <p:cNvSpPr>
            <a:spLocks noGrp="1"/>
          </p:cNvSpPr>
          <p:nvPr>
            <p:ph type="subTitle" idx="13"/>
          </p:nvPr>
        </p:nvSpPr>
        <p:spPr>
          <a:xfrm>
            <a:off x="0" y="1586833"/>
            <a:ext cx="4293725" cy="445459"/>
          </a:xfrm>
        </p:spPr>
        <p:txBody>
          <a:bodyPr>
            <a:normAutofit lnSpcReduction="10000"/>
          </a:bodyPr>
          <a:lstStyle/>
          <a:p>
            <a:r>
              <a:rPr lang="en-US" dirty="0"/>
              <a:t>Aerial view</a:t>
            </a:r>
          </a:p>
        </p:txBody>
      </p:sp>
      <p:sp>
        <p:nvSpPr>
          <p:cNvPr id="6" name="Rectangle 2"/>
          <p:cNvSpPr>
            <a:spLocks noChangeArrowheads="1"/>
          </p:cNvSpPr>
          <p:nvPr/>
        </p:nvSpPr>
        <p:spPr bwMode="auto">
          <a:xfrm>
            <a:off x="1524000" y="-384720"/>
            <a:ext cx="46679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006" y="2051930"/>
            <a:ext cx="5146985" cy="3977857"/>
          </a:xfrm>
          <a:prstGeom prst="rect">
            <a:avLst/>
          </a:prstGeom>
        </p:spPr>
      </p:pic>
      <p:pic>
        <p:nvPicPr>
          <p:cNvPr id="4" name="Picture 3"/>
          <p:cNvPicPr>
            <a:picLocks noChangeAspect="1"/>
          </p:cNvPicPr>
          <p:nvPr/>
        </p:nvPicPr>
        <p:blipFill rotWithShape="1">
          <a:blip r:embed="rId4"/>
          <a:srcRect l="15048"/>
          <a:stretch/>
        </p:blipFill>
        <p:spPr>
          <a:xfrm>
            <a:off x="5759355" y="636543"/>
            <a:ext cx="6284051" cy="4626592"/>
          </a:xfrm>
          <a:prstGeom prst="rect">
            <a:avLst/>
          </a:prstGeom>
        </p:spPr>
      </p:pic>
    </p:spTree>
    <p:extLst>
      <p:ext uri="{BB962C8B-B14F-4D97-AF65-F5344CB8AC3E}">
        <p14:creationId xmlns:p14="http://schemas.microsoft.com/office/powerpoint/2010/main" val="1884468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4" y="274638"/>
            <a:ext cx="11389896" cy="675204"/>
          </a:xfrm>
        </p:spPr>
        <p:txBody>
          <a:bodyPr/>
          <a:lstStyle/>
          <a:p>
            <a:r>
              <a:rPr lang="en-US" dirty="0"/>
              <a:t>Agenda</a:t>
            </a:r>
          </a:p>
        </p:txBody>
      </p:sp>
      <p:sp>
        <p:nvSpPr>
          <p:cNvPr id="3" name="Content Placeholder 2"/>
          <p:cNvSpPr>
            <a:spLocks noGrp="1"/>
          </p:cNvSpPr>
          <p:nvPr>
            <p:ph idx="1"/>
          </p:nvPr>
        </p:nvSpPr>
        <p:spPr>
          <a:xfrm>
            <a:off x="123824" y="949842"/>
            <a:ext cx="11658601" cy="4368208"/>
          </a:xfrm>
        </p:spPr>
        <p:txBody>
          <a:bodyPr/>
          <a:lstStyle/>
          <a:p>
            <a:pPr>
              <a:spcBef>
                <a:spcPts val="400"/>
              </a:spcBef>
            </a:pPr>
            <a:r>
              <a:rPr lang="en-US" sz="2000" dirty="0"/>
              <a:t>General Project Information</a:t>
            </a:r>
          </a:p>
          <a:p>
            <a:pPr>
              <a:spcBef>
                <a:spcPts val="400"/>
              </a:spcBef>
            </a:pPr>
            <a:r>
              <a:rPr lang="en-US" sz="2000" dirty="0"/>
              <a:t>Project Requirements</a:t>
            </a:r>
          </a:p>
          <a:p>
            <a:pPr>
              <a:spcBef>
                <a:spcPts val="400"/>
              </a:spcBef>
            </a:pPr>
            <a:r>
              <a:rPr lang="en-US" sz="2000" dirty="0"/>
              <a:t>Submission Restrictions and Requirements</a:t>
            </a:r>
          </a:p>
          <a:p>
            <a:pPr>
              <a:spcBef>
                <a:spcPts val="400"/>
              </a:spcBef>
            </a:pPr>
            <a:r>
              <a:rPr lang="en-US" sz="2000" dirty="0"/>
              <a:t>Selection Process</a:t>
            </a:r>
          </a:p>
          <a:p>
            <a:pPr>
              <a:spcBef>
                <a:spcPts val="400"/>
              </a:spcBef>
            </a:pPr>
            <a:r>
              <a:rPr lang="en-US" sz="2000" dirty="0"/>
              <a:t>Evaluation Criteria  </a:t>
            </a:r>
          </a:p>
          <a:p>
            <a:pPr>
              <a:spcBef>
                <a:spcPts val="400"/>
              </a:spcBef>
            </a:pPr>
            <a:r>
              <a:rPr lang="en-US" sz="2000" dirty="0"/>
              <a:t>Submittal Packet Preparation</a:t>
            </a:r>
          </a:p>
          <a:p>
            <a:pPr>
              <a:spcBef>
                <a:spcPts val="400"/>
              </a:spcBef>
            </a:pPr>
            <a:r>
              <a:rPr lang="en-US" sz="2000" dirty="0"/>
              <a:t>Addendums</a:t>
            </a:r>
          </a:p>
          <a:p>
            <a:pPr>
              <a:spcBef>
                <a:spcPts val="400"/>
              </a:spcBef>
            </a:pPr>
            <a:r>
              <a:rPr lang="en-US" sz="2000" dirty="0"/>
              <a:t>Key Dates</a:t>
            </a:r>
          </a:p>
          <a:p>
            <a:pPr>
              <a:spcBef>
                <a:spcPts val="400"/>
              </a:spcBef>
            </a:pPr>
            <a:r>
              <a:rPr lang="en-US" sz="2000" dirty="0"/>
              <a:t>Electronic Submission</a:t>
            </a:r>
          </a:p>
          <a:p>
            <a:pPr>
              <a:spcBef>
                <a:spcPts val="400"/>
              </a:spcBef>
            </a:pPr>
            <a:r>
              <a:rPr lang="en-US" sz="2000" dirty="0"/>
              <a:t>Communication Reminders</a:t>
            </a:r>
          </a:p>
          <a:p>
            <a:pPr>
              <a:spcBef>
                <a:spcPts val="400"/>
              </a:spcBef>
            </a:pPr>
            <a:r>
              <a:rPr lang="en-US" sz="2000" dirty="0"/>
              <a:t>Project Overview (to include Locations and Scope of Services)</a:t>
            </a:r>
          </a:p>
          <a:p>
            <a:pPr>
              <a:spcBef>
                <a:spcPts val="400"/>
              </a:spcBef>
            </a:pPr>
            <a:r>
              <a:rPr lang="en-US" sz="2000" strike="sngStrike" dirty="0">
                <a:solidFill>
                  <a:srgbClr val="FF0000"/>
                </a:solidFill>
              </a:rPr>
              <a:t>Additional Requirements</a:t>
            </a:r>
          </a:p>
          <a:p>
            <a:pPr>
              <a:spcBef>
                <a:spcPts val="400"/>
              </a:spcBef>
            </a:pPr>
            <a:r>
              <a:rPr lang="en-US" sz="2000" dirty="0"/>
              <a:t>Questions</a:t>
            </a:r>
          </a:p>
          <a:p>
            <a:endParaRPr lang="en-US" dirty="0"/>
          </a:p>
        </p:txBody>
      </p:sp>
    </p:spTree>
    <p:extLst>
      <p:ext uri="{BB962C8B-B14F-4D97-AF65-F5344CB8AC3E}">
        <p14:creationId xmlns:p14="http://schemas.microsoft.com/office/powerpoint/2010/main" val="81007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AB6C0-2F1A-43EA-A2CD-6AE33ED32DB0}"/>
              </a:ext>
            </a:extLst>
          </p:cNvPr>
          <p:cNvSpPr>
            <a:spLocks noGrp="1"/>
          </p:cNvSpPr>
          <p:nvPr>
            <p:ph type="title"/>
          </p:nvPr>
        </p:nvSpPr>
        <p:spPr>
          <a:xfrm>
            <a:off x="243888" y="366248"/>
            <a:ext cx="11389896" cy="675204"/>
          </a:xfrm>
        </p:spPr>
        <p:txBody>
          <a:bodyPr/>
          <a:lstStyle/>
          <a:p>
            <a:r>
              <a:rPr lang="en-US" dirty="0"/>
              <a:t>General Project Information</a:t>
            </a:r>
          </a:p>
        </p:txBody>
      </p:sp>
      <p:sp>
        <p:nvSpPr>
          <p:cNvPr id="3" name="Content Placeholder 2">
            <a:extLst>
              <a:ext uri="{FF2B5EF4-FFF2-40B4-BE49-F238E27FC236}">
                <a16:creationId xmlns:a16="http://schemas.microsoft.com/office/drawing/2014/main" id="{2B3C84F3-61B4-4E61-8071-F55DADA6B853}"/>
              </a:ext>
            </a:extLst>
          </p:cNvPr>
          <p:cNvSpPr>
            <a:spLocks noGrp="1"/>
          </p:cNvSpPr>
          <p:nvPr>
            <p:ph idx="1"/>
          </p:nvPr>
        </p:nvSpPr>
        <p:spPr>
          <a:xfrm>
            <a:off x="0" y="927152"/>
            <a:ext cx="11948112" cy="4517382"/>
          </a:xfrm>
        </p:spPr>
        <p:txBody>
          <a:bodyPr/>
          <a:lstStyle/>
          <a:p>
            <a:pPr algn="just"/>
            <a:r>
              <a:rPr lang="en-US" sz="2400" dirty="0"/>
              <a:t>Utilizing the Design-Build alternative construction delivery method under Texas Government Code 2269.301 to select a single, qualified independent DB firm that will provide the best value to SAWS</a:t>
            </a:r>
          </a:p>
          <a:p>
            <a:pPr algn="just"/>
            <a:r>
              <a:rPr lang="en-US" sz="2400" dirty="0"/>
              <a:t>Estimated cost: $27.2 million  </a:t>
            </a:r>
          </a:p>
          <a:p>
            <a:pPr algn="just"/>
            <a:r>
              <a:rPr lang="en-US" sz="2400" dirty="0"/>
              <a:t>Two (2) Project Worksites </a:t>
            </a:r>
          </a:p>
          <a:p>
            <a:pPr lvl="1" algn="just"/>
            <a:r>
              <a:rPr lang="en-US" sz="2400" dirty="0"/>
              <a:t>Design and construction services for a new Northeast Operations Center (located on a green field site in NE Bexar County)</a:t>
            </a:r>
          </a:p>
          <a:p>
            <a:pPr lvl="1" algn="just"/>
            <a:r>
              <a:rPr lang="en-US" sz="2400" dirty="0"/>
              <a:t>Design and construction services to </a:t>
            </a:r>
            <a:r>
              <a:rPr lang="en-US" sz="2400" dirty="0">
                <a:solidFill>
                  <a:srgbClr val="FF0000"/>
                </a:solidFill>
              </a:rPr>
              <a:t>demolish</a:t>
            </a:r>
            <a:r>
              <a:rPr lang="en-US" sz="2400" dirty="0"/>
              <a:t> existing administration building and signage, as well as demolish and remediate existing diesel underground storage tanks, associated pumps, and utilities </a:t>
            </a:r>
            <a:r>
              <a:rPr lang="en-US" sz="2400" dirty="0">
                <a:solidFill>
                  <a:srgbClr val="FF0000"/>
                </a:solidFill>
              </a:rPr>
              <a:t>at the existing Northeast Service Center.</a:t>
            </a:r>
          </a:p>
          <a:p>
            <a:pPr lvl="2" algn="just"/>
            <a:r>
              <a:rPr lang="en-US" sz="2000" dirty="0"/>
              <a:t>This scope also includes pavement replacement, directional striping, guardrails and new marquee signage.</a:t>
            </a:r>
          </a:p>
          <a:p>
            <a:pPr algn="just"/>
            <a:r>
              <a:rPr lang="en-US" sz="2400" dirty="0"/>
              <a:t>Design Criteria Package (DCP) and DB Agreement are posted on the SAWS’ website</a:t>
            </a:r>
          </a:p>
          <a:p>
            <a:pPr marL="0" indent="0" algn="just">
              <a:buNone/>
            </a:pPr>
            <a:endParaRPr lang="en-US" sz="2800" dirty="0"/>
          </a:p>
          <a:p>
            <a:endParaRPr lang="en-US" dirty="0"/>
          </a:p>
        </p:txBody>
      </p:sp>
    </p:spTree>
    <p:extLst>
      <p:ext uri="{BB962C8B-B14F-4D97-AF65-F5344CB8AC3E}">
        <p14:creationId xmlns:p14="http://schemas.microsoft.com/office/powerpoint/2010/main" val="3706264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2E181-934C-434C-9FEA-BE502260052E}"/>
              </a:ext>
            </a:extLst>
          </p:cNvPr>
          <p:cNvSpPr>
            <a:spLocks noGrp="1"/>
          </p:cNvSpPr>
          <p:nvPr>
            <p:ph type="title"/>
          </p:nvPr>
        </p:nvSpPr>
        <p:spPr/>
        <p:txBody>
          <a:bodyPr/>
          <a:lstStyle/>
          <a:p>
            <a:r>
              <a:rPr lang="en-US" dirty="0"/>
              <a:t>Project Requirements</a:t>
            </a:r>
          </a:p>
        </p:txBody>
      </p:sp>
      <p:sp>
        <p:nvSpPr>
          <p:cNvPr id="3" name="Content Placeholder 2">
            <a:extLst>
              <a:ext uri="{FF2B5EF4-FFF2-40B4-BE49-F238E27FC236}">
                <a16:creationId xmlns:a16="http://schemas.microsoft.com/office/drawing/2014/main" id="{851B1EE7-CF48-4838-B9DD-D66E9CAE93E7}"/>
              </a:ext>
            </a:extLst>
          </p:cNvPr>
          <p:cNvSpPr>
            <a:spLocks noGrp="1"/>
          </p:cNvSpPr>
          <p:nvPr>
            <p:ph idx="1"/>
          </p:nvPr>
        </p:nvSpPr>
        <p:spPr>
          <a:xfrm>
            <a:off x="0" y="1272710"/>
            <a:ext cx="11918852" cy="4517382"/>
          </a:xfrm>
        </p:spPr>
        <p:txBody>
          <a:bodyPr/>
          <a:lstStyle/>
          <a:p>
            <a:pPr algn="just"/>
            <a:r>
              <a:rPr lang="en-US" sz="2400" dirty="0"/>
              <a:t>DB firm must select A/E team members in accordance with 2254.004 of Texas Government Code who are licensed to practice in Texas</a:t>
            </a:r>
          </a:p>
          <a:p>
            <a:pPr lvl="1" algn="just"/>
            <a:r>
              <a:rPr lang="en-US" sz="2400" dirty="0"/>
              <a:t>Key personnel should include USGBC LEED certified and LEED professionals knowledgeable in developing and administrating pertinent requirements and stipulations</a:t>
            </a:r>
          </a:p>
          <a:p>
            <a:pPr algn="just">
              <a:spcBef>
                <a:spcPts val="0"/>
              </a:spcBef>
            </a:pPr>
            <a:r>
              <a:rPr lang="en-US" sz="2400" dirty="0"/>
              <a:t>Review insurance coverage with insurance broker (See Exhibit 13 of the DB Agreement)</a:t>
            </a:r>
          </a:p>
          <a:p>
            <a:pPr lvl="1" algn="just">
              <a:spcBef>
                <a:spcPts val="0"/>
              </a:spcBef>
            </a:pPr>
            <a:r>
              <a:rPr lang="en-US" sz="2400" dirty="0"/>
              <a:t>Must ensure compliance or that variances will be resolved during negotiation, if selected  </a:t>
            </a:r>
          </a:p>
          <a:p>
            <a:pPr lvl="1" algn="just">
              <a:spcBef>
                <a:spcPts val="0"/>
              </a:spcBef>
            </a:pPr>
            <a:r>
              <a:rPr lang="en-US" sz="2000" dirty="0"/>
              <a:t>If short-listed, Statement of Compliance with Owner Insurance Requirements (Attachment E) </a:t>
            </a:r>
          </a:p>
          <a:p>
            <a:pPr lvl="1" algn="just">
              <a:spcBef>
                <a:spcPts val="0"/>
              </a:spcBef>
            </a:pPr>
            <a:r>
              <a:rPr lang="en-US" sz="2000" dirty="0"/>
              <a:t>If selected for negotiations, provide full insurance policies of DB firm within 48 hours of request</a:t>
            </a:r>
          </a:p>
          <a:p>
            <a:pPr algn="just">
              <a:spcBef>
                <a:spcPts val="0"/>
              </a:spcBef>
            </a:pPr>
            <a:r>
              <a:rPr lang="en-US" sz="2400" dirty="0"/>
              <a:t>If short-listed, submit a Bid Bond for 5% of estimated cost</a:t>
            </a:r>
          </a:p>
          <a:p>
            <a:pPr lvl="1" algn="just">
              <a:spcBef>
                <a:spcPts val="0"/>
              </a:spcBef>
            </a:pPr>
            <a:r>
              <a:rPr lang="en-US" sz="2400" dirty="0"/>
              <a:t>Upon execution of DB Agreement, DB Firm will provide a Security Bond (Bid Bond released) </a:t>
            </a:r>
          </a:p>
          <a:p>
            <a:pPr lvl="1" algn="just">
              <a:spcBef>
                <a:spcPts val="0"/>
              </a:spcBef>
            </a:pPr>
            <a:r>
              <a:rPr lang="en-US" sz="2400" dirty="0"/>
              <a:t>Once Final GMP is established, submit Performance and Payment Bonds, which excluding the design portion (Security Bond will be released) </a:t>
            </a:r>
          </a:p>
          <a:p>
            <a:pPr marL="0" indent="0" algn="just">
              <a:spcBef>
                <a:spcPts val="0"/>
              </a:spcBef>
              <a:buNone/>
            </a:pPr>
            <a:endParaRPr lang="en-US" sz="2400" dirty="0"/>
          </a:p>
          <a:p>
            <a:pPr marL="457200" lvl="1" indent="0" algn="just">
              <a:spcBef>
                <a:spcPts val="0"/>
              </a:spcBef>
              <a:buNone/>
            </a:pPr>
            <a:endParaRPr lang="en-US" sz="2400" dirty="0"/>
          </a:p>
          <a:p>
            <a:pPr algn="just"/>
            <a:endParaRPr lang="en-US" dirty="0"/>
          </a:p>
          <a:p>
            <a:pPr algn="just"/>
            <a:endParaRPr lang="en-US" dirty="0"/>
          </a:p>
          <a:p>
            <a:pPr lvl="1" algn="just"/>
            <a:endParaRPr lang="en-US" dirty="0"/>
          </a:p>
        </p:txBody>
      </p:sp>
      <p:sp>
        <p:nvSpPr>
          <p:cNvPr id="5" name="Subtitle 3">
            <a:extLst>
              <a:ext uri="{FF2B5EF4-FFF2-40B4-BE49-F238E27FC236}">
                <a16:creationId xmlns:a16="http://schemas.microsoft.com/office/drawing/2014/main" id="{15E47AAE-474A-4F3A-869F-C1F4330475DD}"/>
              </a:ext>
            </a:extLst>
          </p:cNvPr>
          <p:cNvSpPr>
            <a:spLocks noGrp="1"/>
          </p:cNvSpPr>
          <p:nvPr>
            <p:ph type="subTitle" idx="13"/>
          </p:nvPr>
        </p:nvSpPr>
        <p:spPr>
          <a:xfrm>
            <a:off x="609599" y="905271"/>
            <a:ext cx="11385453" cy="445459"/>
          </a:xfrm>
        </p:spPr>
        <p:txBody>
          <a:bodyPr>
            <a:normAutofit lnSpcReduction="10000"/>
          </a:bodyPr>
          <a:lstStyle/>
          <a:p>
            <a:r>
              <a:rPr lang="en-US" dirty="0"/>
              <a:t>Submitting a Response</a:t>
            </a:r>
          </a:p>
        </p:txBody>
      </p:sp>
    </p:spTree>
    <p:extLst>
      <p:ext uri="{BB962C8B-B14F-4D97-AF65-F5344CB8AC3E}">
        <p14:creationId xmlns:p14="http://schemas.microsoft.com/office/powerpoint/2010/main" val="2487671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2E181-934C-434C-9FEA-BE502260052E}"/>
              </a:ext>
            </a:extLst>
          </p:cNvPr>
          <p:cNvSpPr>
            <a:spLocks noGrp="1"/>
          </p:cNvSpPr>
          <p:nvPr>
            <p:ph type="title"/>
          </p:nvPr>
        </p:nvSpPr>
        <p:spPr/>
        <p:txBody>
          <a:bodyPr/>
          <a:lstStyle/>
          <a:p>
            <a:r>
              <a:rPr lang="en-US" dirty="0"/>
              <a:t>Project Requirements</a:t>
            </a:r>
          </a:p>
        </p:txBody>
      </p:sp>
      <p:sp>
        <p:nvSpPr>
          <p:cNvPr id="3" name="Content Placeholder 2">
            <a:extLst>
              <a:ext uri="{FF2B5EF4-FFF2-40B4-BE49-F238E27FC236}">
                <a16:creationId xmlns:a16="http://schemas.microsoft.com/office/drawing/2014/main" id="{851B1EE7-CF48-4838-B9DD-D66E9CAE93E7}"/>
              </a:ext>
            </a:extLst>
          </p:cNvPr>
          <p:cNvSpPr>
            <a:spLocks noGrp="1"/>
          </p:cNvSpPr>
          <p:nvPr>
            <p:ph idx="1"/>
          </p:nvPr>
        </p:nvSpPr>
        <p:spPr>
          <a:xfrm>
            <a:off x="0" y="1215560"/>
            <a:ext cx="11995052" cy="4517382"/>
          </a:xfrm>
        </p:spPr>
        <p:txBody>
          <a:bodyPr/>
          <a:lstStyle/>
          <a:p>
            <a:pPr algn="just"/>
            <a:r>
              <a:rPr lang="en-US" sz="2000" dirty="0"/>
              <a:t>During evaluation period and up until award, Respondent may not change team members identified in organizational chart</a:t>
            </a:r>
          </a:p>
          <a:p>
            <a:pPr lvl="1" algn="just"/>
            <a:r>
              <a:rPr lang="en-US" sz="2000" dirty="0"/>
              <a:t>If a circumstance does occur during the procurement process, Respondent shall notify SAWS as soon as possible</a:t>
            </a:r>
          </a:p>
          <a:p>
            <a:pPr lvl="1" algn="just"/>
            <a:r>
              <a:rPr lang="en-US" sz="2000" dirty="0"/>
              <a:t>SAWS may allow Respondent to replace the key team member with alternate who possesses equal or better qualifications and experience</a:t>
            </a:r>
          </a:p>
          <a:p>
            <a:pPr algn="just"/>
            <a:r>
              <a:rPr lang="en-US" sz="2000" dirty="0"/>
              <a:t>Per SAWS Ethics Policy, a former SAWS employee may not serve in a lead role as a key team member for a period of 2 years from termination of employment</a:t>
            </a:r>
          </a:p>
          <a:p>
            <a:pPr lvl="1" algn="just"/>
            <a:r>
              <a:rPr lang="en-US" sz="2000" dirty="0"/>
              <a:t>Failure to adhere may result in Respondent's proposal being found non-responsive or a reduction in points</a:t>
            </a:r>
          </a:p>
          <a:p>
            <a:pPr algn="just"/>
            <a:r>
              <a:rPr lang="en-US" sz="2000" dirty="0"/>
              <a:t>Financial Statements for last 3 years required to be submitted with proposal</a:t>
            </a:r>
          </a:p>
          <a:p>
            <a:pPr lvl="1" algn="just"/>
            <a:r>
              <a:rPr lang="en-US" sz="2000" dirty="0"/>
              <a:t>Respondent must clearly indicate legal entity being proposed</a:t>
            </a:r>
          </a:p>
          <a:p>
            <a:pPr lvl="1" algn="just"/>
            <a:r>
              <a:rPr lang="en-US" sz="2000" dirty="0"/>
              <a:t>Guaranty Agreement in favor of SAWS is allowable, but not required</a:t>
            </a:r>
          </a:p>
          <a:p>
            <a:pPr lvl="1" algn="just"/>
            <a:r>
              <a:rPr lang="en-US" sz="2000" dirty="0"/>
              <a:t>Respondent may be rejected if the firm does not possess the financial strength and capacity to undertake the Project </a:t>
            </a:r>
          </a:p>
          <a:p>
            <a:pPr marL="457200" lvl="1" indent="0" algn="just">
              <a:spcBef>
                <a:spcPts val="0"/>
              </a:spcBef>
              <a:buNone/>
            </a:pPr>
            <a:endParaRPr lang="en-US" sz="2000" dirty="0"/>
          </a:p>
          <a:p>
            <a:pPr algn="just"/>
            <a:endParaRPr lang="en-US" dirty="0"/>
          </a:p>
          <a:p>
            <a:pPr algn="just"/>
            <a:endParaRPr lang="en-US" dirty="0"/>
          </a:p>
          <a:p>
            <a:pPr lvl="1" algn="just"/>
            <a:endParaRPr lang="en-US" dirty="0"/>
          </a:p>
        </p:txBody>
      </p:sp>
      <p:sp>
        <p:nvSpPr>
          <p:cNvPr id="5" name="Subtitle 3">
            <a:extLst>
              <a:ext uri="{FF2B5EF4-FFF2-40B4-BE49-F238E27FC236}">
                <a16:creationId xmlns:a16="http://schemas.microsoft.com/office/drawing/2014/main" id="{15E47AAE-474A-4F3A-869F-C1F4330475DD}"/>
              </a:ext>
            </a:extLst>
          </p:cNvPr>
          <p:cNvSpPr>
            <a:spLocks noGrp="1"/>
          </p:cNvSpPr>
          <p:nvPr>
            <p:ph type="subTitle" idx="13"/>
          </p:nvPr>
        </p:nvSpPr>
        <p:spPr>
          <a:xfrm>
            <a:off x="609599" y="905271"/>
            <a:ext cx="11385453" cy="445459"/>
          </a:xfrm>
        </p:spPr>
        <p:txBody>
          <a:bodyPr>
            <a:normAutofit lnSpcReduction="10000"/>
          </a:bodyPr>
          <a:lstStyle/>
          <a:p>
            <a:r>
              <a:rPr lang="en-US" dirty="0"/>
              <a:t>Submitting a Response</a:t>
            </a:r>
          </a:p>
        </p:txBody>
      </p:sp>
    </p:spTree>
    <p:extLst>
      <p:ext uri="{BB962C8B-B14F-4D97-AF65-F5344CB8AC3E}">
        <p14:creationId xmlns:p14="http://schemas.microsoft.com/office/powerpoint/2010/main" val="2981999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2E181-934C-434C-9FEA-BE502260052E}"/>
              </a:ext>
            </a:extLst>
          </p:cNvPr>
          <p:cNvSpPr>
            <a:spLocks noGrp="1"/>
          </p:cNvSpPr>
          <p:nvPr>
            <p:ph type="title"/>
          </p:nvPr>
        </p:nvSpPr>
        <p:spPr>
          <a:xfrm>
            <a:off x="605156" y="214387"/>
            <a:ext cx="11389896" cy="675204"/>
          </a:xfrm>
        </p:spPr>
        <p:txBody>
          <a:bodyPr/>
          <a:lstStyle/>
          <a:p>
            <a:r>
              <a:rPr lang="en-US" dirty="0"/>
              <a:t>Project Requirements</a:t>
            </a:r>
          </a:p>
        </p:txBody>
      </p:sp>
      <p:sp>
        <p:nvSpPr>
          <p:cNvPr id="3" name="Content Placeholder 2">
            <a:extLst>
              <a:ext uri="{FF2B5EF4-FFF2-40B4-BE49-F238E27FC236}">
                <a16:creationId xmlns:a16="http://schemas.microsoft.com/office/drawing/2014/main" id="{851B1EE7-CF48-4838-B9DD-D66E9CAE93E7}"/>
              </a:ext>
            </a:extLst>
          </p:cNvPr>
          <p:cNvSpPr>
            <a:spLocks noGrp="1"/>
          </p:cNvSpPr>
          <p:nvPr>
            <p:ph idx="1"/>
          </p:nvPr>
        </p:nvSpPr>
        <p:spPr>
          <a:xfrm>
            <a:off x="0" y="1241639"/>
            <a:ext cx="12109353" cy="4517382"/>
          </a:xfrm>
        </p:spPr>
        <p:txBody>
          <a:bodyPr/>
          <a:lstStyle/>
          <a:p>
            <a:pPr algn="just"/>
            <a:r>
              <a:rPr lang="en-US" sz="2400" dirty="0"/>
              <a:t>Obtain COSA and AHJ permits</a:t>
            </a:r>
          </a:p>
          <a:p>
            <a:pPr algn="just"/>
            <a:r>
              <a:rPr lang="en-US" sz="2400" dirty="0"/>
              <a:t>Coordinate and schedule the performance of the services and work for staging and move-in; SAWS will purchase furniture</a:t>
            </a:r>
          </a:p>
          <a:p>
            <a:pPr algn="just"/>
            <a:r>
              <a:rPr lang="en-US" sz="2400" dirty="0"/>
              <a:t>Adhere to Government Code Chapter 552, subchapter J to preserve contracting documents</a:t>
            </a:r>
          </a:p>
          <a:p>
            <a:pPr algn="just"/>
            <a:r>
              <a:rPr lang="en-US" sz="2400" dirty="0"/>
              <a:t>Ensure LEED equivalent certification for new administration building and other buildings completed based on energy efficient and environmentally conscientious designs and meet energy related codes per AHJ.</a:t>
            </a:r>
          </a:p>
          <a:p>
            <a:pPr algn="just"/>
            <a:r>
              <a:rPr lang="en-US" sz="2400" dirty="0"/>
              <a:t>Utilize SAWS’ Contract and Project Management System (CPMS) to invoice and manage project documents</a:t>
            </a:r>
          </a:p>
          <a:p>
            <a:pPr algn="just"/>
            <a:r>
              <a:rPr lang="en-US" sz="2400" dirty="0"/>
              <a:t>DPOR to develop and provide design deliverables utilizing a BIM model environment (and convert int AutoCAD (*dwg) format </a:t>
            </a:r>
          </a:p>
          <a:p>
            <a:pPr algn="just"/>
            <a:r>
              <a:rPr lang="en-US" sz="2400" dirty="0"/>
              <a:t>Provide signed Form 1295 (TEC website) with signed DB Agreement</a:t>
            </a:r>
          </a:p>
          <a:p>
            <a:pPr marL="0" indent="0" algn="just">
              <a:buNone/>
            </a:pPr>
            <a:endParaRPr lang="en-US" sz="2400" dirty="0"/>
          </a:p>
          <a:p>
            <a:endParaRPr lang="en-US" sz="2800" dirty="0"/>
          </a:p>
        </p:txBody>
      </p:sp>
      <p:sp>
        <p:nvSpPr>
          <p:cNvPr id="4" name="Subtitle 3">
            <a:extLst>
              <a:ext uri="{FF2B5EF4-FFF2-40B4-BE49-F238E27FC236}">
                <a16:creationId xmlns:a16="http://schemas.microsoft.com/office/drawing/2014/main" id="{E74EA87F-989A-481E-8B4C-FE15235B7EE9}"/>
              </a:ext>
            </a:extLst>
          </p:cNvPr>
          <p:cNvSpPr>
            <a:spLocks noGrp="1"/>
          </p:cNvSpPr>
          <p:nvPr>
            <p:ph type="subTitle" idx="13"/>
          </p:nvPr>
        </p:nvSpPr>
        <p:spPr>
          <a:xfrm>
            <a:off x="609599" y="807221"/>
            <a:ext cx="11385453" cy="445459"/>
          </a:xfrm>
        </p:spPr>
        <p:txBody>
          <a:bodyPr>
            <a:normAutofit lnSpcReduction="10000"/>
          </a:bodyPr>
          <a:lstStyle/>
          <a:p>
            <a:r>
              <a:rPr lang="en-US" dirty="0"/>
              <a:t>Contract  </a:t>
            </a:r>
          </a:p>
        </p:txBody>
      </p:sp>
    </p:spTree>
    <p:extLst>
      <p:ext uri="{BB962C8B-B14F-4D97-AF65-F5344CB8AC3E}">
        <p14:creationId xmlns:p14="http://schemas.microsoft.com/office/powerpoint/2010/main" val="3785566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Project Requirements</a:t>
            </a:r>
          </a:p>
        </p:txBody>
      </p:sp>
      <p:sp>
        <p:nvSpPr>
          <p:cNvPr id="6" name="Content Placeholder 5"/>
          <p:cNvSpPr>
            <a:spLocks noGrp="1"/>
          </p:cNvSpPr>
          <p:nvPr>
            <p:ph idx="1"/>
          </p:nvPr>
        </p:nvSpPr>
        <p:spPr>
          <a:xfrm>
            <a:off x="196948" y="1300935"/>
            <a:ext cx="11798104" cy="4465679"/>
          </a:xfrm>
        </p:spPr>
        <p:txBody>
          <a:bodyPr/>
          <a:lstStyle/>
          <a:p>
            <a:pPr algn="just"/>
            <a:r>
              <a:rPr lang="en-US" sz="2400" dirty="0"/>
              <a:t>Adhere to prevailing wage rates per Texas Government Code 2258</a:t>
            </a:r>
          </a:p>
          <a:p>
            <a:pPr algn="just"/>
            <a:r>
              <a:rPr lang="en-US" sz="2400" dirty="0"/>
              <a:t>Wage decisions found in the DB Agreement</a:t>
            </a:r>
          </a:p>
          <a:p>
            <a:pPr lvl="1" algn="just"/>
            <a:r>
              <a:rPr lang="en-US" sz="2000" dirty="0"/>
              <a:t>May be updated up to deadline of the RFP if changed by DOL</a:t>
            </a:r>
          </a:p>
          <a:p>
            <a:pPr algn="just"/>
            <a:r>
              <a:rPr lang="en-US" sz="2400" dirty="0"/>
              <a:t>Payroll records are subject to review</a:t>
            </a:r>
          </a:p>
          <a:p>
            <a:pPr algn="just"/>
            <a:r>
              <a:rPr lang="en-US" sz="2400" dirty="0"/>
              <a:t>Utilize LCP Tracker software to submit certified payroll on a weekly basis</a:t>
            </a:r>
          </a:p>
          <a:p>
            <a:pPr algn="just"/>
            <a:r>
              <a:rPr lang="en-US" sz="2400" dirty="0"/>
              <a:t>Contractors are responsible for sub-contractor payroll </a:t>
            </a:r>
          </a:p>
          <a:p>
            <a:pPr algn="just"/>
            <a:r>
              <a:rPr lang="en-US" sz="2400" dirty="0"/>
              <a:t>Late payrolls delay contractor payments from SAWS</a:t>
            </a:r>
          </a:p>
          <a:p>
            <a:pPr algn="just"/>
            <a:r>
              <a:rPr lang="en-US" sz="2400" dirty="0"/>
              <a:t>Site visits are random and unannounced</a:t>
            </a:r>
          </a:p>
          <a:p>
            <a:pPr algn="just"/>
            <a:r>
              <a:rPr lang="en-US" sz="2400" dirty="0"/>
              <a:t>Interviews will be conducted and will be private &amp; confidential</a:t>
            </a:r>
          </a:p>
          <a:p>
            <a:pPr algn="just"/>
            <a:r>
              <a:rPr lang="en-US" sz="2400" dirty="0"/>
              <a:t>All apprenticeship programs will need to be approved by DOL prior to starting</a:t>
            </a:r>
          </a:p>
          <a:p>
            <a:endParaRPr lang="en-US" dirty="0"/>
          </a:p>
        </p:txBody>
      </p:sp>
      <p:sp>
        <p:nvSpPr>
          <p:cNvPr id="7" name="Subtitle 6"/>
          <p:cNvSpPr>
            <a:spLocks noGrp="1"/>
          </p:cNvSpPr>
          <p:nvPr>
            <p:ph type="subTitle" idx="13"/>
          </p:nvPr>
        </p:nvSpPr>
        <p:spPr>
          <a:xfrm>
            <a:off x="609599" y="850272"/>
            <a:ext cx="11385453" cy="445459"/>
          </a:xfrm>
        </p:spPr>
        <p:txBody>
          <a:bodyPr>
            <a:noAutofit/>
          </a:bodyPr>
          <a:lstStyle/>
          <a:p>
            <a:r>
              <a:rPr lang="en-US" dirty="0"/>
              <a:t>Contract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3502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alPPT_DRAFT1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OfficalPPT_DRAFT1A</Template>
  <TotalTime>55216</TotalTime>
  <Words>3891</Words>
  <Application>Microsoft Office PowerPoint</Application>
  <PresentationFormat>Widescreen</PresentationFormat>
  <Paragraphs>458</Paragraphs>
  <Slides>39</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Arial</vt:lpstr>
      <vt:lpstr>Arial Black</vt:lpstr>
      <vt:lpstr>Calibri</vt:lpstr>
      <vt:lpstr>Gill Sans MT</vt:lpstr>
      <vt:lpstr>MS Sans Serif</vt:lpstr>
      <vt:lpstr>Times New Roman</vt:lpstr>
      <vt:lpstr>OfficalPPT_DRAFT1A</vt:lpstr>
      <vt:lpstr>1 title slide</vt:lpstr>
      <vt:lpstr>PowerPoint Presentation</vt:lpstr>
      <vt:lpstr>WebEx Meeting Information</vt:lpstr>
      <vt:lpstr>Oral Statements</vt:lpstr>
      <vt:lpstr>Agenda</vt:lpstr>
      <vt:lpstr>General Project Information</vt:lpstr>
      <vt:lpstr>Project Requirements</vt:lpstr>
      <vt:lpstr>Project Requirements</vt:lpstr>
      <vt:lpstr>Project Requirements</vt:lpstr>
      <vt:lpstr>Project Requirements</vt:lpstr>
      <vt:lpstr>Post Award: Subcontractor Payment &amp; Utilization Reporting (S.P.U.R.) System   </vt:lpstr>
      <vt:lpstr>Submission Restrictions</vt:lpstr>
      <vt:lpstr>Submission Requirements</vt:lpstr>
      <vt:lpstr>Selection Process </vt:lpstr>
      <vt:lpstr>PowerPoint Presentation</vt:lpstr>
      <vt:lpstr>Evaluation Criteria</vt:lpstr>
      <vt:lpstr>Evaluation Criteria</vt:lpstr>
      <vt:lpstr>Evaluation Criteria</vt:lpstr>
      <vt:lpstr>Evaluation Criteria</vt:lpstr>
      <vt:lpstr> Evaluation Criteria</vt:lpstr>
      <vt:lpstr>Submittal Packet Preparation</vt:lpstr>
      <vt:lpstr>Submittal Packet Preparation</vt:lpstr>
      <vt:lpstr>Submittal Packet Preparation (cont.) </vt:lpstr>
      <vt:lpstr>PowerPoint Presentation</vt:lpstr>
      <vt:lpstr>Addendums</vt:lpstr>
      <vt:lpstr>Key Dates </vt:lpstr>
      <vt:lpstr>PowerPoint Presentation</vt:lpstr>
      <vt:lpstr>PowerPoint Presentation</vt:lpstr>
      <vt:lpstr>Project Overview</vt:lpstr>
      <vt:lpstr>Project Location and Scope</vt:lpstr>
      <vt:lpstr>New Operation Center Overview</vt:lpstr>
      <vt:lpstr>Project timeframe and sites</vt:lpstr>
      <vt:lpstr>Project Overview</vt:lpstr>
      <vt:lpstr>PowerPoint Presentation</vt:lpstr>
      <vt:lpstr>PowerPoint Presentation</vt:lpstr>
      <vt:lpstr>PowerPoint Presentation</vt:lpstr>
      <vt:lpstr>PowerPoint Presentation</vt:lpstr>
      <vt:lpstr>Use of utilitarian industrial metal buildings:</vt:lpstr>
      <vt:lpstr>New Northeast  Operations Center Site</vt:lpstr>
      <vt:lpstr>Existing Northeast Service Center</vt:lpstr>
    </vt:vector>
  </TitlesOfParts>
  <Company>SAWS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probinson</dc:creator>
  <cp:lastModifiedBy>Diana Woltersdorf L</cp:lastModifiedBy>
  <cp:revision>336</cp:revision>
  <cp:lastPrinted>2019-07-01T18:39:51Z</cp:lastPrinted>
  <dcterms:created xsi:type="dcterms:W3CDTF">2012-11-29T16:16:02Z</dcterms:created>
  <dcterms:modified xsi:type="dcterms:W3CDTF">2021-03-16T19:08:16Z</dcterms:modified>
</cp:coreProperties>
</file>